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3648" r:id="rId1"/>
  </p:sldMasterIdLst>
  <p:sldIdLst>
    <p:sldId id="256" r:id="rId2"/>
    <p:sldId id="380" r:id="rId3"/>
    <p:sldId id="390" r:id="rId4"/>
    <p:sldId id="391" r:id="rId5"/>
    <p:sldId id="392" r:id="rId6"/>
    <p:sldId id="411" r:id="rId7"/>
    <p:sldId id="415" r:id="rId8"/>
    <p:sldId id="395" r:id="rId9"/>
    <p:sldId id="416" r:id="rId10"/>
    <p:sldId id="417" r:id="rId11"/>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EEC416"/>
    <a:srgbClr val="59595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D27102A9-8310-4765-A935-A1911B00CA55}" styleName="Açık Stil 1 - Vurgu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4" autoAdjust="0"/>
    <p:restoredTop sz="94660"/>
  </p:normalViewPr>
  <p:slideViewPr>
    <p:cSldViewPr snapToGrid="0">
      <p:cViewPr varScale="1">
        <p:scale>
          <a:sx n="116" d="100"/>
          <a:sy n="116" d="100"/>
        </p:scale>
        <p:origin x="-390"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10.10.2022</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584775"/>
          </a:xfrm>
          <a:prstGeom prst="rect">
            <a:avLst/>
          </a:prstGeom>
        </p:spPr>
        <p:txBody>
          <a:bodyPr wrap="square">
            <a:spAutoFit/>
          </a:bodyPr>
          <a:lstStyle/>
          <a:p>
            <a:pPr algn="ctr"/>
            <a:r>
              <a:rPr lang="tr-TR" sz="3200" b="1" dirty="0" smtClean="0">
                <a:solidFill>
                  <a:schemeClr val="tx1">
                    <a:lumMod val="85000"/>
                    <a:lumOff val="15000"/>
                  </a:schemeClr>
                </a:solidFill>
                <a:latin typeface="Montserrat Alternates" panose="00000500000000000000" pitchFamily="50" charset="-94"/>
              </a:rPr>
              <a:t>TEKNİK BİLİMLER MESLEK YÜKSEK OKULU</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xmlns=""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2384425" y="650945"/>
            <a:ext cx="8156575" cy="5324535"/>
          </a:xfrm>
          <a:prstGeom prst="rect">
            <a:avLst/>
          </a:prstGeom>
        </p:spPr>
        <p:txBody>
          <a:bodyPr wrap="square">
            <a:spAutoFit/>
          </a:bodyPr>
          <a:lstStyle/>
          <a:p>
            <a:r>
              <a:rPr lang="tr-TR" sz="1700" b="1" dirty="0">
                <a:latin typeface="Times New Roman" panose="02020603050405020304" pitchFamily="18" charset="0"/>
                <a:cs typeface="Times New Roman" panose="02020603050405020304" pitchFamily="18" charset="0"/>
              </a:rPr>
              <a:t>BİRİMİN GEÇMİŞİ TARİHÇESİ </a:t>
            </a:r>
            <a:endParaRPr lang="tr-TR" sz="1700" b="1" dirty="0" smtClean="0">
              <a:latin typeface="Times New Roman" panose="02020603050405020304" pitchFamily="18" charset="0"/>
              <a:cs typeface="Times New Roman" panose="02020603050405020304" pitchFamily="18" charset="0"/>
            </a:endParaRPr>
          </a:p>
          <a:p>
            <a:r>
              <a:rPr lang="tr-TR" sz="1700" dirty="0" smtClean="0">
                <a:latin typeface="Times New Roman" panose="02020603050405020304" pitchFamily="18" charset="0"/>
                <a:cs typeface="Times New Roman" panose="02020603050405020304" pitchFamily="18" charset="0"/>
              </a:rPr>
              <a:t> </a:t>
            </a:r>
          </a:p>
          <a:p>
            <a:pPr algn="just">
              <a:lnSpc>
                <a:spcPct val="150000"/>
              </a:lnSpc>
            </a:pPr>
            <a:r>
              <a:rPr lang="tr-TR" sz="1700" dirty="0" smtClean="0">
                <a:latin typeface="Times New Roman" panose="02020603050405020304" pitchFamily="18" charset="0"/>
                <a:cs typeface="Times New Roman" panose="02020603050405020304" pitchFamily="18" charset="0"/>
              </a:rPr>
              <a:t>Teknik Bilimler </a:t>
            </a:r>
            <a:r>
              <a:rPr lang="tr-TR" sz="1700" dirty="0">
                <a:latin typeface="Times New Roman" panose="02020603050405020304" pitchFamily="18" charset="0"/>
                <a:cs typeface="Times New Roman" panose="02020603050405020304" pitchFamily="18" charset="0"/>
              </a:rPr>
              <a:t>Meslek Yüksekokulumuz 2014 yılında kurulmuş olup, bünyesinde;</a:t>
            </a:r>
          </a:p>
          <a:p>
            <a:pPr marL="285750" indent="-285750">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 </a:t>
            </a:r>
            <a:r>
              <a:rPr lang="tr-TR" sz="1700" dirty="0">
                <a:latin typeface="Times New Roman" panose="02020603050405020304" pitchFamily="18" charset="0"/>
                <a:cs typeface="Times New Roman" panose="02020603050405020304" pitchFamily="18" charset="0"/>
              </a:rPr>
              <a:t>Makine ve Metal Teknolojileri,</a:t>
            </a:r>
          </a:p>
          <a:p>
            <a:pPr marL="285750" indent="-285750">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 Elektrik </a:t>
            </a:r>
            <a:r>
              <a:rPr lang="tr-TR" sz="1700" dirty="0">
                <a:latin typeface="Times New Roman" panose="02020603050405020304" pitchFamily="18" charset="0"/>
                <a:cs typeface="Times New Roman" panose="02020603050405020304" pitchFamily="18" charset="0"/>
              </a:rPr>
              <a:t>Teknolojileri,</a:t>
            </a:r>
          </a:p>
          <a:p>
            <a:pPr marL="285750" indent="-285750">
              <a:lnSpc>
                <a:spcPct val="150000"/>
              </a:lnSpc>
              <a:buFont typeface="Arial" panose="020B0604020202020204" pitchFamily="34" charset="0"/>
              <a:buChar char="•"/>
            </a:pPr>
            <a:r>
              <a:rPr lang="tr-TR" sz="1700" dirty="0">
                <a:latin typeface="Times New Roman" panose="02020603050405020304" pitchFamily="18" charset="0"/>
                <a:cs typeface="Times New Roman" panose="02020603050405020304" pitchFamily="18" charset="0"/>
              </a:rPr>
              <a:t> </a:t>
            </a:r>
            <a:r>
              <a:rPr lang="tr-TR" sz="1700" dirty="0" smtClean="0">
                <a:latin typeface="Times New Roman" panose="02020603050405020304" pitchFamily="18" charset="0"/>
                <a:cs typeface="Times New Roman" panose="02020603050405020304" pitchFamily="18" charset="0"/>
              </a:rPr>
              <a:t>İnşaat </a:t>
            </a:r>
            <a:r>
              <a:rPr lang="tr-TR" sz="1700" dirty="0">
                <a:latin typeface="Times New Roman" panose="02020603050405020304" pitchFamily="18" charset="0"/>
                <a:cs typeface="Times New Roman" panose="02020603050405020304" pitchFamily="18" charset="0"/>
              </a:rPr>
              <a:t>Teknolojileri,</a:t>
            </a:r>
          </a:p>
          <a:p>
            <a:pPr marL="285750" indent="-285750">
              <a:lnSpc>
                <a:spcPct val="150000"/>
              </a:lnSpc>
              <a:buFont typeface="Arial" panose="020B0604020202020204" pitchFamily="34" charset="0"/>
              <a:buChar char="•"/>
            </a:pPr>
            <a:r>
              <a:rPr lang="tr-TR" sz="1700" dirty="0">
                <a:latin typeface="Times New Roman" panose="02020603050405020304" pitchFamily="18" charset="0"/>
                <a:cs typeface="Times New Roman" panose="02020603050405020304" pitchFamily="18" charset="0"/>
              </a:rPr>
              <a:t> </a:t>
            </a:r>
            <a:r>
              <a:rPr lang="tr-TR" sz="1700" dirty="0" smtClean="0">
                <a:latin typeface="Times New Roman" panose="02020603050405020304" pitchFamily="18" charset="0"/>
                <a:cs typeface="Times New Roman" panose="02020603050405020304" pitchFamily="18" charset="0"/>
              </a:rPr>
              <a:t>Bilgisayar </a:t>
            </a:r>
            <a:r>
              <a:rPr lang="tr-TR" sz="1700" dirty="0">
                <a:latin typeface="Times New Roman" panose="02020603050405020304" pitchFamily="18" charset="0"/>
                <a:cs typeface="Times New Roman" panose="02020603050405020304" pitchFamily="18" charset="0"/>
              </a:rPr>
              <a:t>Programcılığı,</a:t>
            </a:r>
          </a:p>
          <a:p>
            <a:pPr marL="285750" indent="-285750">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 </a:t>
            </a:r>
            <a:r>
              <a:rPr lang="tr-TR" sz="1700" dirty="0">
                <a:latin typeface="Times New Roman" panose="02020603050405020304" pitchFamily="18" charset="0"/>
                <a:cs typeface="Times New Roman" panose="02020603050405020304" pitchFamily="18" charset="0"/>
              </a:rPr>
              <a:t>Gıda Teknolojileri,</a:t>
            </a:r>
          </a:p>
          <a:p>
            <a:pPr marL="285750" indent="-285750">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 </a:t>
            </a:r>
            <a:r>
              <a:rPr lang="tr-TR" sz="1700" dirty="0">
                <a:latin typeface="Times New Roman" panose="02020603050405020304" pitchFamily="18" charset="0"/>
                <a:cs typeface="Times New Roman" panose="02020603050405020304" pitchFamily="18" charset="0"/>
              </a:rPr>
              <a:t>Kimya Teknolojileri,</a:t>
            </a:r>
          </a:p>
          <a:p>
            <a:pPr marL="285750" indent="-285750">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 Özel </a:t>
            </a:r>
            <a:r>
              <a:rPr lang="tr-TR" sz="1700" dirty="0">
                <a:latin typeface="Times New Roman" panose="02020603050405020304" pitchFamily="18" charset="0"/>
                <a:cs typeface="Times New Roman" panose="02020603050405020304" pitchFamily="18" charset="0"/>
              </a:rPr>
              <a:t>Güvenlik ve </a:t>
            </a:r>
            <a:r>
              <a:rPr lang="tr-TR" sz="1700" dirty="0" smtClean="0">
                <a:latin typeface="Times New Roman" panose="02020603050405020304" pitchFamily="18" charset="0"/>
                <a:cs typeface="Times New Roman" panose="02020603050405020304" pitchFamily="18" charset="0"/>
              </a:rPr>
              <a:t>Koruma</a:t>
            </a:r>
          </a:p>
          <a:p>
            <a:pPr marL="285750" indent="-285750">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 Raylı</a:t>
            </a:r>
            <a:r>
              <a:rPr lang="tr-TR" sz="1700" dirty="0">
                <a:latin typeface="Times New Roman" panose="02020603050405020304" pitchFamily="18" charset="0"/>
                <a:cs typeface="Times New Roman" panose="02020603050405020304" pitchFamily="18" charset="0"/>
              </a:rPr>
              <a:t> Sistemler Elektrik ve Elektronik Teknolojisi </a:t>
            </a:r>
            <a:r>
              <a:rPr lang="tr-TR" sz="1700" dirty="0" smtClean="0">
                <a:latin typeface="Times New Roman" panose="02020603050405020304" pitchFamily="18" charset="0"/>
                <a:cs typeface="Times New Roman" panose="02020603050405020304" pitchFamily="18" charset="0"/>
              </a:rPr>
              <a:t>Programı</a:t>
            </a:r>
          </a:p>
          <a:p>
            <a:pPr marL="285750" indent="-285750">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 </a:t>
            </a:r>
            <a:r>
              <a:rPr lang="tr-TR" sz="1700" dirty="0">
                <a:latin typeface="Times New Roman" panose="02020603050405020304" pitchFamily="18" charset="0"/>
                <a:cs typeface="Times New Roman" panose="02020603050405020304" pitchFamily="18" charset="0"/>
              </a:rPr>
              <a:t>Raylı Sistemler Makine Teknolojisi </a:t>
            </a:r>
            <a:r>
              <a:rPr lang="tr-TR" sz="1700" dirty="0" smtClean="0">
                <a:latin typeface="Times New Roman" panose="02020603050405020304" pitchFamily="18" charset="0"/>
                <a:cs typeface="Times New Roman" panose="02020603050405020304" pitchFamily="18" charset="0"/>
              </a:rPr>
              <a:t>Programı (Gelecek dönem için öğrenci talep edildi)</a:t>
            </a:r>
            <a:endParaRPr lang="tr-TR" sz="1700" dirty="0">
              <a:latin typeface="Times New Roman" panose="02020603050405020304" pitchFamily="18" charset="0"/>
              <a:cs typeface="Times New Roman" panose="02020603050405020304" pitchFamily="18" charset="0"/>
            </a:endParaRPr>
          </a:p>
          <a:p>
            <a:pPr algn="just">
              <a:lnSpc>
                <a:spcPct val="150000"/>
              </a:lnSpc>
            </a:pPr>
            <a:r>
              <a:rPr lang="tr-TR" sz="1700" dirty="0">
                <a:latin typeface="Times New Roman" panose="02020603050405020304" pitchFamily="18" charset="0"/>
                <a:cs typeface="Times New Roman" panose="02020603050405020304" pitchFamily="18" charset="0"/>
              </a:rPr>
              <a:t>Bölümleri </a:t>
            </a:r>
            <a:r>
              <a:rPr lang="tr-TR" sz="1700" dirty="0" smtClean="0">
                <a:latin typeface="Times New Roman" panose="02020603050405020304" pitchFamily="18" charset="0"/>
                <a:cs typeface="Times New Roman" panose="02020603050405020304" pitchFamily="18" charset="0"/>
              </a:rPr>
              <a:t>Mevcuttur. </a:t>
            </a:r>
            <a:r>
              <a:rPr lang="tr-TR" sz="1700" dirty="0">
                <a:latin typeface="Times New Roman" panose="02020603050405020304" pitchFamily="18" charset="0"/>
                <a:cs typeface="Times New Roman" panose="02020603050405020304" pitchFamily="18" charset="0"/>
              </a:rPr>
              <a:t>Teknik Bilimler Meslek Yüksekokulu 2020-2021 güz döneminde </a:t>
            </a:r>
            <a:r>
              <a:rPr lang="tr-TR" sz="1700" dirty="0" err="1">
                <a:latin typeface="Times New Roman" panose="02020603050405020304" pitchFamily="18" charset="0"/>
                <a:cs typeface="Times New Roman" panose="02020603050405020304" pitchFamily="18" charset="0"/>
              </a:rPr>
              <a:t>Kezer</a:t>
            </a:r>
            <a:r>
              <a:rPr lang="tr-TR" sz="1700" dirty="0">
                <a:latin typeface="Times New Roman" panose="02020603050405020304" pitchFamily="18" charset="0"/>
                <a:cs typeface="Times New Roman" panose="02020603050405020304" pitchFamily="18" charset="0"/>
              </a:rPr>
              <a:t> yerleşkesine taşınmıştır</a:t>
            </a:r>
            <a:r>
              <a:rPr lang="tr-TR" sz="1700" dirty="0" smtClean="0">
                <a:latin typeface="Times New Roman" panose="02020603050405020304" pitchFamily="18" charset="0"/>
                <a:cs typeface="Times New Roman" panose="02020603050405020304" pitchFamily="18" charset="0"/>
              </a:rPr>
              <a:t>.</a:t>
            </a:r>
            <a:endParaRPr lang="tr-TR" sz="1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2347576" y="570807"/>
            <a:ext cx="7788276" cy="4408899"/>
          </a:xfrm>
          <a:prstGeom prst="rect">
            <a:avLst/>
          </a:prstGeom>
        </p:spPr>
        <p:txBody>
          <a:bodyPr wrap="square">
            <a:spAutoFit/>
          </a:bodyPr>
          <a:lstStyle/>
          <a:p>
            <a:pPr>
              <a:lnSpc>
                <a:spcPct val="150000"/>
              </a:lnSpc>
            </a:pPr>
            <a:r>
              <a:rPr lang="tr-TR" sz="1700" b="1" dirty="0">
                <a:latin typeface="Times New Roman" panose="02020603050405020304" pitchFamily="18" charset="0"/>
                <a:cs typeface="Times New Roman" panose="02020603050405020304" pitchFamily="18" charset="0"/>
              </a:rPr>
              <a:t>MİSYON VE VİZYON </a:t>
            </a:r>
            <a:endParaRPr lang="tr-TR" sz="1700" b="1" dirty="0" smtClean="0">
              <a:latin typeface="Times New Roman" panose="02020603050405020304" pitchFamily="18" charset="0"/>
              <a:cs typeface="Times New Roman" panose="02020603050405020304" pitchFamily="18" charset="0"/>
            </a:endParaRPr>
          </a:p>
          <a:p>
            <a:pPr>
              <a:lnSpc>
                <a:spcPct val="150000"/>
              </a:lnSpc>
            </a:pPr>
            <a:endParaRPr lang="tr-TR" sz="1700" b="1" dirty="0" smtClean="0">
              <a:latin typeface="Times New Roman" panose="02020603050405020304" pitchFamily="18" charset="0"/>
              <a:cs typeface="Times New Roman" panose="02020603050405020304" pitchFamily="18" charset="0"/>
            </a:endParaRPr>
          </a:p>
          <a:p>
            <a:pPr algn="just">
              <a:lnSpc>
                <a:spcPct val="150000"/>
              </a:lnSpc>
            </a:pPr>
            <a:r>
              <a:rPr lang="tr-TR" sz="1700" b="1" dirty="0" smtClean="0">
                <a:latin typeface="Times New Roman" panose="02020603050405020304" pitchFamily="18" charset="0"/>
                <a:cs typeface="Times New Roman" panose="02020603050405020304" pitchFamily="18" charset="0"/>
              </a:rPr>
              <a:t>MİSYON </a:t>
            </a:r>
            <a:endParaRPr lang="tr-TR" sz="1700" b="1" dirty="0">
              <a:latin typeface="Times New Roman" panose="02020603050405020304" pitchFamily="18" charset="0"/>
              <a:cs typeface="Times New Roman" panose="02020603050405020304" pitchFamily="18" charset="0"/>
            </a:endParaRPr>
          </a:p>
          <a:p>
            <a:pPr algn="just">
              <a:lnSpc>
                <a:spcPct val="150000"/>
              </a:lnSpc>
            </a:pPr>
            <a:r>
              <a:rPr lang="tr-TR" sz="1700" dirty="0">
                <a:latin typeface="Times New Roman" panose="02020603050405020304" pitchFamily="18" charset="0"/>
                <a:cs typeface="Times New Roman" panose="02020603050405020304" pitchFamily="18" charset="0"/>
              </a:rPr>
              <a:t>Teknik alanlarda eğitim-öğretim gören potansiyel ara insan iş gücüne, uygulamaya yönelik olarak fen, teknik ve bilişim konularında yeterli bilgileri vermek ve bu elemanların hızla gelişen teknolojiye uyum sağlama, problem çözme, karar verme, sorumluluk alma ve girişimci olma özelliklerine sahip olmalarını sağlamaktır</a:t>
            </a:r>
            <a:r>
              <a:rPr lang="tr-TR" sz="1700" dirty="0" smtClean="0">
                <a:latin typeface="Times New Roman" panose="02020603050405020304" pitchFamily="18" charset="0"/>
                <a:cs typeface="Times New Roman" panose="02020603050405020304" pitchFamily="18" charset="0"/>
              </a:rPr>
              <a:t>.</a:t>
            </a:r>
          </a:p>
          <a:p>
            <a:pPr algn="just">
              <a:lnSpc>
                <a:spcPct val="150000"/>
              </a:lnSpc>
            </a:pPr>
            <a:endParaRPr lang="tr-TR" sz="1700" dirty="0" smtClean="0">
              <a:latin typeface="Times New Roman" panose="02020603050405020304" pitchFamily="18" charset="0"/>
              <a:cs typeface="Times New Roman" panose="02020603050405020304" pitchFamily="18" charset="0"/>
            </a:endParaRPr>
          </a:p>
          <a:p>
            <a:pPr>
              <a:lnSpc>
                <a:spcPct val="150000"/>
              </a:lnSpc>
            </a:pPr>
            <a:r>
              <a:rPr lang="tr-TR" sz="1700" b="1" dirty="0" smtClean="0">
                <a:latin typeface="Times New Roman" panose="02020603050405020304" pitchFamily="18" charset="0"/>
                <a:cs typeface="Times New Roman" panose="02020603050405020304" pitchFamily="18" charset="0"/>
              </a:rPr>
              <a:t>VİZYON </a:t>
            </a:r>
          </a:p>
          <a:p>
            <a:pPr algn="just">
              <a:lnSpc>
                <a:spcPct val="150000"/>
              </a:lnSpc>
            </a:pPr>
            <a:r>
              <a:rPr lang="tr-TR" sz="1700" dirty="0" smtClean="0">
                <a:latin typeface="Times New Roman" panose="02020603050405020304" pitchFamily="18" charset="0"/>
                <a:cs typeface="Times New Roman" panose="02020603050405020304" pitchFamily="18" charset="0"/>
              </a:rPr>
              <a:t>Teknik </a:t>
            </a:r>
            <a:r>
              <a:rPr lang="tr-TR" sz="1700" dirty="0">
                <a:latin typeface="Times New Roman" panose="02020603050405020304" pitchFamily="18" charset="0"/>
                <a:cs typeface="Times New Roman" panose="02020603050405020304" pitchFamily="18" charset="0"/>
              </a:rPr>
              <a:t>alanlarda yeterli bilgi birikimine sahip, iş becerisi yüksek, nitelikli ve alanında uzman ara insan iş gücünü yetiştirmektir. </a:t>
            </a:r>
          </a:p>
        </p:txBody>
      </p:sp>
    </p:spTree>
    <p:extLst>
      <p:ext uri="{BB962C8B-B14F-4D97-AF65-F5344CB8AC3E}">
        <p14:creationId xmlns:p14="http://schemas.microsoft.com/office/powerpoint/2010/main" xmlns="" val="53726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2317758" y="559060"/>
            <a:ext cx="6764482" cy="3624069"/>
          </a:xfrm>
          <a:prstGeom prst="rect">
            <a:avLst/>
          </a:prstGeom>
          <a:noFill/>
        </p:spPr>
        <p:txBody>
          <a:bodyPr wrap="square" rtlCol="0">
            <a:spAutoFit/>
          </a:bodyPr>
          <a:lstStyle/>
          <a:p>
            <a:pPr>
              <a:lnSpc>
                <a:spcPct val="150000"/>
              </a:lnSpc>
            </a:pPr>
            <a:r>
              <a:rPr lang="tr-TR" sz="1700" b="1" dirty="0" smtClean="0">
                <a:latin typeface="Times New Roman" panose="02020603050405020304" pitchFamily="18" charset="0"/>
                <a:cs typeface="Times New Roman" panose="02020603050405020304" pitchFamily="18" charset="0"/>
              </a:rPr>
              <a:t>YÜKSEKOKULU FİZİKİ YAPISI</a:t>
            </a:r>
          </a:p>
          <a:p>
            <a:pPr>
              <a:lnSpc>
                <a:spcPct val="150000"/>
              </a:lnSpc>
            </a:pPr>
            <a:endParaRPr lang="tr-TR" sz="1700" b="1" dirty="0">
              <a:latin typeface="Times New Roman" panose="02020603050405020304" pitchFamily="18" charset="0"/>
              <a:cs typeface="Times New Roman" panose="02020603050405020304" pitchFamily="18" charset="0"/>
            </a:endParaRPr>
          </a:p>
          <a:p>
            <a:pPr algn="just">
              <a:lnSpc>
                <a:spcPct val="150000"/>
              </a:lnSpc>
            </a:pPr>
            <a:r>
              <a:rPr lang="tr-TR" sz="1700" dirty="0">
                <a:latin typeface="Times New Roman" panose="02020603050405020304" pitchFamily="18" charset="0"/>
                <a:cs typeface="Times New Roman" panose="02020603050405020304" pitchFamily="18" charset="0"/>
              </a:rPr>
              <a:t>Yüksekokulumuzda; </a:t>
            </a:r>
            <a:endParaRPr lang="tr-TR" sz="1700"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13 </a:t>
            </a:r>
            <a:r>
              <a:rPr lang="tr-TR" sz="1700" dirty="0">
                <a:latin typeface="Times New Roman" panose="02020603050405020304" pitchFamily="18" charset="0"/>
                <a:cs typeface="Times New Roman" panose="02020603050405020304" pitchFamily="18" charset="0"/>
              </a:rPr>
              <a:t>Adet Derslik </a:t>
            </a:r>
            <a:endParaRPr lang="tr-TR" sz="1700"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1 </a:t>
            </a:r>
            <a:r>
              <a:rPr lang="tr-TR" sz="1700" dirty="0">
                <a:latin typeface="Times New Roman" panose="02020603050405020304" pitchFamily="18" charset="0"/>
                <a:cs typeface="Times New Roman" panose="02020603050405020304" pitchFamily="18" charset="0"/>
              </a:rPr>
              <a:t>Adet Kimya-Gıda Laboratuvarı </a:t>
            </a:r>
            <a:endParaRPr lang="tr-TR" sz="1700"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1 </a:t>
            </a:r>
            <a:r>
              <a:rPr lang="tr-TR" sz="1700" dirty="0">
                <a:latin typeface="Times New Roman" panose="02020603050405020304" pitchFamily="18" charset="0"/>
                <a:cs typeface="Times New Roman" panose="02020603050405020304" pitchFamily="18" charset="0"/>
              </a:rPr>
              <a:t>Adet Elektrik Laboratuvarı </a:t>
            </a:r>
            <a:endParaRPr lang="tr-TR" sz="1700"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1 </a:t>
            </a:r>
            <a:r>
              <a:rPr lang="tr-TR" sz="1700" dirty="0">
                <a:latin typeface="Times New Roman" panose="02020603050405020304" pitchFamily="18" charset="0"/>
                <a:cs typeface="Times New Roman" panose="02020603050405020304" pitchFamily="18" charset="0"/>
              </a:rPr>
              <a:t>Adet İnşaat Laboratuvarı </a:t>
            </a:r>
            <a:endParaRPr lang="tr-TR" sz="1700"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2 </a:t>
            </a:r>
            <a:r>
              <a:rPr lang="tr-TR" sz="1700" dirty="0">
                <a:latin typeface="Times New Roman" panose="02020603050405020304" pitchFamily="18" charset="0"/>
                <a:cs typeface="Times New Roman" panose="02020603050405020304" pitchFamily="18" charset="0"/>
              </a:rPr>
              <a:t>Adet Makine Laboratuvarı </a:t>
            </a:r>
            <a:endParaRPr lang="tr-TR" sz="1700"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2 </a:t>
            </a:r>
            <a:r>
              <a:rPr lang="tr-TR" sz="1700" dirty="0">
                <a:latin typeface="Times New Roman" panose="02020603050405020304" pitchFamily="18" charset="0"/>
                <a:cs typeface="Times New Roman" panose="02020603050405020304" pitchFamily="18" charset="0"/>
              </a:rPr>
              <a:t>Adet Bilgisayar Laboratuvarı </a:t>
            </a:r>
            <a:r>
              <a:rPr lang="tr-TR" sz="1700" dirty="0" smtClean="0">
                <a:latin typeface="Times New Roman" panose="02020603050405020304" pitchFamily="18" charset="0"/>
                <a:cs typeface="Times New Roman" panose="02020603050405020304" pitchFamily="18" charset="0"/>
              </a:rPr>
              <a:t>bulunmaktadır</a:t>
            </a:r>
            <a:endParaRPr lang="tr-TR" sz="1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6151908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2407911" y="649211"/>
            <a:ext cx="5435324" cy="353943"/>
          </a:xfrm>
          <a:prstGeom prst="rect">
            <a:avLst/>
          </a:prstGeom>
          <a:noFill/>
        </p:spPr>
        <p:txBody>
          <a:bodyPr wrap="square" rtlCol="0">
            <a:spAutoFit/>
          </a:bodyPr>
          <a:lstStyle/>
          <a:p>
            <a:r>
              <a:rPr lang="tr-TR" sz="1700" b="1" dirty="0">
                <a:latin typeface="Times New Roman" panose="02020603050405020304" pitchFamily="18" charset="0"/>
                <a:cs typeface="Times New Roman" panose="02020603050405020304" pitchFamily="18" charset="0"/>
              </a:rPr>
              <a:t> </a:t>
            </a:r>
            <a:r>
              <a:rPr lang="tr-TR" sz="1700" b="1" dirty="0" smtClean="0">
                <a:latin typeface="Times New Roman" panose="02020603050405020304" pitchFamily="18" charset="0"/>
                <a:cs typeface="Times New Roman" panose="02020603050405020304" pitchFamily="18" charset="0"/>
              </a:rPr>
              <a:t> 1. VE 2. SINIF AKTİF KAYITLI ÖĞRENCİ SAYIMIZ</a:t>
            </a:r>
            <a:endParaRPr lang="tr-TR" sz="1700" b="1" dirty="0">
              <a:latin typeface="Times New Roman" panose="02020603050405020304" pitchFamily="18" charset="0"/>
              <a:cs typeface="Times New Roman" panose="02020603050405020304" pitchFamily="18" charset="0"/>
            </a:endParaRPr>
          </a:p>
        </p:txBody>
      </p:sp>
      <p:graphicFrame>
        <p:nvGraphicFramePr>
          <p:cNvPr id="3" name="Tablo 2"/>
          <p:cNvGraphicFramePr>
            <a:graphicFrameLocks noGrp="1"/>
          </p:cNvGraphicFramePr>
          <p:nvPr>
            <p:extLst>
              <p:ext uri="{D42A27DB-BD31-4B8C-83A1-F6EECF244321}">
                <p14:modId xmlns:p14="http://schemas.microsoft.com/office/powerpoint/2010/main" xmlns="" val="2277767463"/>
              </p:ext>
            </p:extLst>
          </p:nvPr>
        </p:nvGraphicFramePr>
        <p:xfrm>
          <a:off x="2239403" y="1003154"/>
          <a:ext cx="7934907" cy="4800600"/>
        </p:xfrm>
        <a:graphic>
          <a:graphicData uri="http://schemas.openxmlformats.org/drawingml/2006/table">
            <a:tbl>
              <a:tblPr firstRow="1" bandRow="1">
                <a:tableStyleId>{5940675A-B579-460E-94D1-54222C63F5DA}</a:tableStyleId>
              </a:tblPr>
              <a:tblGrid>
                <a:gridCol w="3974526">
                  <a:extLst>
                    <a:ext uri="{9D8B030D-6E8A-4147-A177-3AD203B41FA5}">
                      <a16:colId xmlns:a16="http://schemas.microsoft.com/office/drawing/2014/main" xmlns="" val="20000"/>
                    </a:ext>
                  </a:extLst>
                </a:gridCol>
                <a:gridCol w="779521">
                  <a:extLst>
                    <a:ext uri="{9D8B030D-6E8A-4147-A177-3AD203B41FA5}">
                      <a16:colId xmlns:a16="http://schemas.microsoft.com/office/drawing/2014/main" xmlns="" val="20001"/>
                    </a:ext>
                  </a:extLst>
                </a:gridCol>
                <a:gridCol w="1357875">
                  <a:extLst>
                    <a:ext uri="{9D8B030D-6E8A-4147-A177-3AD203B41FA5}">
                      <a16:colId xmlns:a16="http://schemas.microsoft.com/office/drawing/2014/main" xmlns="" val="20002"/>
                    </a:ext>
                  </a:extLst>
                </a:gridCol>
                <a:gridCol w="1822985">
                  <a:extLst>
                    <a:ext uri="{9D8B030D-6E8A-4147-A177-3AD203B41FA5}">
                      <a16:colId xmlns:a16="http://schemas.microsoft.com/office/drawing/2014/main" xmlns="" val="20003"/>
                    </a:ext>
                  </a:extLst>
                </a:gridCol>
              </a:tblGrid>
              <a:tr h="370840">
                <a:tc>
                  <a:txBody>
                    <a:bodyPr/>
                    <a:lstStyle/>
                    <a:p>
                      <a:pPr algn="l">
                        <a:lnSpc>
                          <a:spcPct val="150000"/>
                        </a:lnSpc>
                      </a:pPr>
                      <a:r>
                        <a:rPr lang="tr-TR" sz="1700" b="1" dirty="0" smtClean="0">
                          <a:latin typeface="Times New Roman" panose="02020603050405020304" pitchFamily="18" charset="0"/>
                          <a:cs typeface="Times New Roman" panose="02020603050405020304" pitchFamily="18" charset="0"/>
                        </a:rPr>
                        <a:t>Bölümler</a:t>
                      </a:r>
                      <a:endParaRPr lang="tr-TR" sz="1700" b="1"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r>
                        <a:rPr lang="tr-TR" sz="1700" b="1" dirty="0" smtClean="0">
                          <a:latin typeface="Times New Roman" panose="02020603050405020304" pitchFamily="18" charset="0"/>
                          <a:cs typeface="Times New Roman" panose="02020603050405020304" pitchFamily="18" charset="0"/>
                        </a:rPr>
                        <a:t>N.Ö</a:t>
                      </a:r>
                      <a:endParaRPr lang="tr-TR" sz="1700" b="1"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r>
                        <a:rPr lang="tr-TR" sz="1700" b="1" dirty="0" smtClean="0">
                          <a:latin typeface="Times New Roman" panose="02020603050405020304" pitchFamily="18" charset="0"/>
                          <a:cs typeface="Times New Roman" panose="02020603050405020304" pitchFamily="18" charset="0"/>
                        </a:rPr>
                        <a:t>İ.Ö</a:t>
                      </a:r>
                      <a:endParaRPr lang="tr-TR" sz="1700" b="1"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r>
                        <a:rPr lang="tr-TR" sz="1700" b="1" dirty="0" smtClean="0">
                          <a:latin typeface="Times New Roman" panose="02020603050405020304" pitchFamily="18" charset="0"/>
                          <a:cs typeface="Times New Roman" panose="02020603050405020304" pitchFamily="18" charset="0"/>
                        </a:rPr>
                        <a:t>Toplam</a:t>
                      </a:r>
                      <a:endParaRPr lang="tr-TR" sz="1700" b="1"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370840">
                <a:tc>
                  <a:txBody>
                    <a:bodyPr/>
                    <a:lstStyle/>
                    <a:p>
                      <a:pPr algn="l">
                        <a:lnSpc>
                          <a:spcPct val="150000"/>
                        </a:lnSpc>
                      </a:pPr>
                      <a:r>
                        <a:rPr lang="tr-TR" sz="1700" dirty="0" smtClean="0">
                          <a:latin typeface="Times New Roman" panose="02020603050405020304" pitchFamily="18" charset="0"/>
                          <a:cs typeface="Times New Roman" panose="02020603050405020304" pitchFamily="18" charset="0"/>
                        </a:rPr>
                        <a:t>Makine ve Metal </a:t>
                      </a:r>
                      <a:r>
                        <a:rPr lang="tr-TR" sz="1700" dirty="0" err="1" smtClean="0">
                          <a:latin typeface="Times New Roman" panose="02020603050405020304" pitchFamily="18" charset="0"/>
                          <a:cs typeface="Times New Roman" panose="02020603050405020304" pitchFamily="18" charset="0"/>
                        </a:rPr>
                        <a:t>Tekn</a:t>
                      </a:r>
                      <a:r>
                        <a:rPr lang="tr-TR" sz="170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26</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26</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1"/>
                  </a:ext>
                </a:extLst>
              </a:tr>
              <a:tr h="370840">
                <a:tc>
                  <a:txBody>
                    <a:bodyPr/>
                    <a:lstStyle/>
                    <a:p>
                      <a:pPr>
                        <a:lnSpc>
                          <a:spcPct val="150000"/>
                        </a:lnSpc>
                      </a:pPr>
                      <a:r>
                        <a:rPr lang="tr-TR" sz="1700" b="0" dirty="0" smtClean="0">
                          <a:latin typeface="Times New Roman" panose="02020603050405020304" pitchFamily="18" charset="0"/>
                          <a:cs typeface="Times New Roman" panose="02020603050405020304" pitchFamily="18" charset="0"/>
                        </a:rPr>
                        <a:t>Elektrik </a:t>
                      </a:r>
                      <a:r>
                        <a:rPr lang="tr-TR" sz="1700" b="0" dirty="0" err="1" smtClean="0">
                          <a:latin typeface="Times New Roman" panose="02020603050405020304" pitchFamily="18" charset="0"/>
                          <a:cs typeface="Times New Roman" panose="02020603050405020304" pitchFamily="18" charset="0"/>
                        </a:rPr>
                        <a:t>Tekn</a:t>
                      </a:r>
                      <a:r>
                        <a:rPr lang="tr-TR" sz="1700" b="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63</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63</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2"/>
                  </a:ext>
                </a:extLst>
              </a:tr>
              <a:tr h="370840">
                <a:tc>
                  <a:txBody>
                    <a:bodyPr/>
                    <a:lstStyle/>
                    <a:p>
                      <a:pPr>
                        <a:lnSpc>
                          <a:spcPct val="150000"/>
                        </a:lnSpc>
                      </a:pPr>
                      <a:r>
                        <a:rPr lang="tr-TR" sz="1700" b="0" dirty="0" smtClean="0">
                          <a:latin typeface="Times New Roman" panose="02020603050405020304" pitchFamily="18" charset="0"/>
                          <a:cs typeface="Times New Roman" panose="02020603050405020304" pitchFamily="18" charset="0"/>
                        </a:rPr>
                        <a:t>Bilgisayar </a:t>
                      </a:r>
                      <a:r>
                        <a:rPr lang="tr-TR" sz="1700" b="0" dirty="0" err="1" smtClean="0">
                          <a:latin typeface="Times New Roman" panose="02020603050405020304" pitchFamily="18" charset="0"/>
                          <a:cs typeface="Times New Roman" panose="02020603050405020304" pitchFamily="18" charset="0"/>
                        </a:rPr>
                        <a:t>Progr</a:t>
                      </a:r>
                      <a:r>
                        <a:rPr lang="tr-TR" sz="1700" b="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60</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60</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3"/>
                  </a:ext>
                </a:extLst>
              </a:tr>
              <a:tr h="370840">
                <a:tc>
                  <a:txBody>
                    <a:bodyPr/>
                    <a:lstStyle/>
                    <a:p>
                      <a:pPr>
                        <a:lnSpc>
                          <a:spcPct val="150000"/>
                        </a:lnSpc>
                      </a:pPr>
                      <a:r>
                        <a:rPr lang="tr-TR" sz="1700" b="0" dirty="0" smtClean="0">
                          <a:latin typeface="Times New Roman" panose="02020603050405020304" pitchFamily="18" charset="0"/>
                          <a:cs typeface="Times New Roman" panose="02020603050405020304" pitchFamily="18" charset="0"/>
                        </a:rPr>
                        <a:t>Gıda </a:t>
                      </a:r>
                      <a:r>
                        <a:rPr lang="tr-TR" sz="1700" b="0" dirty="0" err="1" smtClean="0">
                          <a:latin typeface="Times New Roman" panose="02020603050405020304" pitchFamily="18" charset="0"/>
                          <a:cs typeface="Times New Roman" panose="02020603050405020304" pitchFamily="18" charset="0"/>
                        </a:rPr>
                        <a:t>Tekn</a:t>
                      </a:r>
                      <a:r>
                        <a:rPr lang="tr-TR" sz="1700" b="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36</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36</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4"/>
                  </a:ext>
                </a:extLst>
              </a:tr>
              <a:tr h="370840">
                <a:tc>
                  <a:txBody>
                    <a:bodyPr/>
                    <a:lstStyle/>
                    <a:p>
                      <a:pPr>
                        <a:lnSpc>
                          <a:spcPct val="150000"/>
                        </a:lnSpc>
                      </a:pPr>
                      <a:r>
                        <a:rPr lang="tr-TR" sz="1700" b="0" dirty="0" smtClean="0">
                          <a:latin typeface="Times New Roman" panose="02020603050405020304" pitchFamily="18" charset="0"/>
                          <a:cs typeface="Times New Roman" panose="02020603050405020304" pitchFamily="18" charset="0"/>
                        </a:rPr>
                        <a:t>Kimya </a:t>
                      </a:r>
                      <a:r>
                        <a:rPr lang="tr-TR" sz="1700" b="0" dirty="0" err="1" smtClean="0">
                          <a:latin typeface="Times New Roman" panose="02020603050405020304" pitchFamily="18" charset="0"/>
                          <a:cs typeface="Times New Roman" panose="02020603050405020304" pitchFamily="18" charset="0"/>
                        </a:rPr>
                        <a:t>Tekn</a:t>
                      </a:r>
                      <a:r>
                        <a:rPr lang="tr-TR" sz="1700" b="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32</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32</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5"/>
                  </a:ext>
                </a:extLst>
              </a:tr>
              <a:tr h="370840">
                <a:tc>
                  <a:txBody>
                    <a:bodyPr/>
                    <a:lstStyle/>
                    <a:p>
                      <a:pPr algn="l">
                        <a:lnSpc>
                          <a:spcPct val="150000"/>
                        </a:lnSpc>
                      </a:pPr>
                      <a:r>
                        <a:rPr lang="tr-TR" sz="1700" dirty="0" smtClean="0">
                          <a:latin typeface="Times New Roman" panose="02020603050405020304" pitchFamily="18" charset="0"/>
                          <a:cs typeface="Times New Roman" panose="02020603050405020304" pitchFamily="18" charset="0"/>
                        </a:rPr>
                        <a:t>Mülkiyet</a:t>
                      </a:r>
                      <a:r>
                        <a:rPr lang="tr-TR" sz="1700" baseline="0" dirty="0" smtClean="0">
                          <a:latin typeface="Times New Roman" panose="02020603050405020304" pitchFamily="18" charset="0"/>
                          <a:cs typeface="Times New Roman" panose="02020603050405020304" pitchFamily="18" charset="0"/>
                        </a:rPr>
                        <a:t> Koruma ve Güvenlik</a:t>
                      </a:r>
                      <a:endParaRPr lang="tr-TR" sz="1700" b="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49</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49</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6"/>
                  </a:ext>
                </a:extLst>
              </a:tr>
              <a:tr h="370840">
                <a:tc>
                  <a:txBody>
                    <a:bodyPr/>
                    <a:lstStyle/>
                    <a:p>
                      <a:pPr>
                        <a:lnSpc>
                          <a:spcPct val="150000"/>
                        </a:lnSpc>
                      </a:pPr>
                      <a:r>
                        <a:rPr lang="tr-TR" sz="1700" b="0" dirty="0" smtClean="0">
                          <a:latin typeface="Times New Roman" panose="02020603050405020304" pitchFamily="18" charset="0"/>
                          <a:cs typeface="Times New Roman" panose="02020603050405020304" pitchFamily="18" charset="0"/>
                        </a:rPr>
                        <a:t>Raylı</a:t>
                      </a:r>
                      <a:r>
                        <a:rPr lang="tr-TR" sz="1700" b="0" baseline="0" dirty="0" smtClean="0">
                          <a:latin typeface="Times New Roman" panose="02020603050405020304" pitchFamily="18" charset="0"/>
                          <a:cs typeface="Times New Roman" panose="02020603050405020304" pitchFamily="18" charset="0"/>
                        </a:rPr>
                        <a:t> Sistemler </a:t>
                      </a:r>
                      <a:r>
                        <a:rPr lang="tr-TR" sz="1700" b="0" baseline="0" dirty="0" err="1" smtClean="0">
                          <a:latin typeface="Times New Roman" panose="02020603050405020304" pitchFamily="18" charset="0"/>
                          <a:cs typeface="Times New Roman" panose="02020603050405020304" pitchFamily="18" charset="0"/>
                        </a:rPr>
                        <a:t>Elk</a:t>
                      </a:r>
                      <a:r>
                        <a:rPr lang="tr-TR" sz="1700" b="0" baseline="0" dirty="0" smtClean="0">
                          <a:latin typeface="Times New Roman" panose="02020603050405020304" pitchFamily="18" charset="0"/>
                          <a:cs typeface="Times New Roman" panose="02020603050405020304" pitchFamily="18" charset="0"/>
                        </a:rPr>
                        <a:t>. </a:t>
                      </a:r>
                      <a:r>
                        <a:rPr lang="tr-TR" sz="1700" b="0" baseline="0" dirty="0" err="1" smtClean="0">
                          <a:latin typeface="Times New Roman" panose="02020603050405020304" pitchFamily="18" charset="0"/>
                          <a:cs typeface="Times New Roman" panose="02020603050405020304" pitchFamily="18" charset="0"/>
                        </a:rPr>
                        <a:t>Elktr</a:t>
                      </a:r>
                      <a:r>
                        <a:rPr lang="tr-TR" sz="1700" b="0" baseline="0" dirty="0" smtClean="0">
                          <a:latin typeface="Times New Roman" panose="02020603050405020304" pitchFamily="18" charset="0"/>
                          <a:cs typeface="Times New Roman" panose="02020603050405020304" pitchFamily="18" charset="0"/>
                        </a:rPr>
                        <a:t>. </a:t>
                      </a:r>
                      <a:r>
                        <a:rPr lang="tr-TR" sz="1700" b="0" baseline="0" dirty="0" err="1" smtClean="0">
                          <a:latin typeface="Times New Roman" panose="02020603050405020304" pitchFamily="18" charset="0"/>
                          <a:cs typeface="Times New Roman" panose="02020603050405020304" pitchFamily="18" charset="0"/>
                        </a:rPr>
                        <a:t>Tekn</a:t>
                      </a:r>
                      <a:r>
                        <a:rPr lang="tr-TR" sz="1700" b="0" baseline="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45</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45</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7"/>
                  </a:ext>
                </a:extLst>
              </a:tr>
              <a:tr h="370840">
                <a:tc>
                  <a:txBody>
                    <a:bodyPr/>
                    <a:lstStyle/>
                    <a:p>
                      <a:pPr>
                        <a:lnSpc>
                          <a:spcPct val="150000"/>
                        </a:lnSpc>
                      </a:pPr>
                      <a:r>
                        <a:rPr lang="tr-TR" sz="1700" b="0" dirty="0" smtClean="0">
                          <a:latin typeface="Times New Roman" panose="02020603050405020304" pitchFamily="18" charset="0"/>
                          <a:cs typeface="Times New Roman" panose="02020603050405020304" pitchFamily="18" charset="0"/>
                        </a:rPr>
                        <a:t>İnşaat</a:t>
                      </a:r>
                      <a:r>
                        <a:rPr lang="tr-TR" sz="1700" b="0" baseline="0" dirty="0" smtClean="0">
                          <a:latin typeface="Times New Roman" panose="02020603050405020304" pitchFamily="18" charset="0"/>
                          <a:cs typeface="Times New Roman" panose="02020603050405020304" pitchFamily="18" charset="0"/>
                        </a:rPr>
                        <a:t> </a:t>
                      </a:r>
                      <a:r>
                        <a:rPr lang="tr-TR" sz="1700" b="0" baseline="0" dirty="0" err="1" smtClean="0">
                          <a:latin typeface="Times New Roman" panose="02020603050405020304" pitchFamily="18" charset="0"/>
                          <a:cs typeface="Times New Roman" panose="02020603050405020304" pitchFamily="18" charset="0"/>
                        </a:rPr>
                        <a:t>Tekn</a:t>
                      </a:r>
                      <a:r>
                        <a:rPr lang="tr-TR" sz="1700" b="0" baseline="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61</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40</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101</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8"/>
                  </a:ext>
                </a:extLst>
              </a:tr>
              <a:tr h="370840">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tr-TR" sz="1700" b="1" dirty="0" smtClean="0">
                          <a:latin typeface="Times New Roman" panose="02020603050405020304" pitchFamily="18" charset="0"/>
                          <a:cs typeface="Times New Roman" panose="02020603050405020304" pitchFamily="18" charset="0"/>
                        </a:rPr>
                        <a:t>Toplam</a:t>
                      </a: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endParaRPr lang="tr-TR" sz="1700" dirty="0">
                        <a:latin typeface="Times New Roman" panose="02020603050405020304" pitchFamily="18" charset="0"/>
                        <a:cs typeface="Times New Roman" panose="02020603050405020304" pitchFamily="18"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endParaRPr lang="tr-TR" sz="1700" b="1" dirty="0">
                        <a:latin typeface="Times New Roman" panose="02020603050405020304" pitchFamily="18" charset="0"/>
                        <a:cs typeface="Times New Roman" panose="02020603050405020304" pitchFamily="18"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r>
                        <a:rPr lang="tr-TR" sz="1700" b="1" smtClean="0">
                          <a:latin typeface="Times New Roman" panose="02020603050405020304" pitchFamily="18" charset="0"/>
                          <a:cs typeface="Times New Roman" panose="02020603050405020304" pitchFamily="18" charset="0"/>
                        </a:rPr>
                        <a:t>412</a:t>
                      </a:r>
                      <a:endParaRPr lang="tr-TR" sz="1700" b="1" dirty="0">
                        <a:latin typeface="Times New Roman" panose="02020603050405020304" pitchFamily="18" charset="0"/>
                        <a:cs typeface="Times New Roman" panose="02020603050405020304" pitchFamily="18"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9"/>
                  </a:ext>
                </a:extLst>
              </a:tr>
            </a:tbl>
          </a:graphicData>
        </a:graphic>
      </p:graphicFrame>
    </p:spTree>
    <p:extLst>
      <p:ext uri="{BB962C8B-B14F-4D97-AF65-F5344CB8AC3E}">
        <p14:creationId xmlns:p14="http://schemas.microsoft.com/office/powerpoint/2010/main" xmlns="" val="12950606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353943"/>
          </a:xfrm>
          <a:prstGeom prst="rect">
            <a:avLst/>
          </a:prstGeom>
          <a:noFill/>
        </p:spPr>
        <p:txBody>
          <a:bodyPr wrap="square" rtlCol="0">
            <a:spAutoFit/>
          </a:bodyPr>
          <a:lstStyle/>
          <a:p>
            <a:pPr algn="ctr"/>
            <a:r>
              <a:rPr lang="tr-TR" sz="1700" b="1" dirty="0" smtClean="0">
                <a:latin typeface="Times New Roman" panose="02020603050405020304" pitchFamily="18" charset="0"/>
                <a:cs typeface="Times New Roman" panose="02020603050405020304" pitchFamily="18" charset="0"/>
              </a:rPr>
              <a:t>YABANCI UYRUKLU ÖĞRENCİ SAYISI</a:t>
            </a:r>
            <a:endParaRPr lang="tr-TR" sz="1700" b="1" dirty="0">
              <a:latin typeface="Times New Roman" panose="02020603050405020304" pitchFamily="18" charset="0"/>
              <a:cs typeface="Times New Roman" panose="02020603050405020304" pitchFamily="18" charset="0"/>
            </a:endParaRPr>
          </a:p>
        </p:txBody>
      </p:sp>
      <p:graphicFrame>
        <p:nvGraphicFramePr>
          <p:cNvPr id="3" name="Tablo 2"/>
          <p:cNvGraphicFramePr>
            <a:graphicFrameLocks noGrp="1"/>
          </p:cNvGraphicFramePr>
          <p:nvPr>
            <p:extLst>
              <p:ext uri="{D42A27DB-BD31-4B8C-83A1-F6EECF244321}">
                <p14:modId xmlns:p14="http://schemas.microsoft.com/office/powerpoint/2010/main" xmlns="" val="1594564665"/>
              </p:ext>
            </p:extLst>
          </p:nvPr>
        </p:nvGraphicFramePr>
        <p:xfrm>
          <a:off x="2136373" y="1404259"/>
          <a:ext cx="7061778" cy="3708400"/>
        </p:xfrm>
        <a:graphic>
          <a:graphicData uri="http://schemas.openxmlformats.org/drawingml/2006/table">
            <a:tbl>
              <a:tblPr firstRow="1" bandRow="1">
                <a:tableStyleId>{2D5ABB26-0587-4C30-8999-92F81FD0307C}</a:tableStyleId>
              </a:tblPr>
              <a:tblGrid>
                <a:gridCol w="5322345">
                  <a:extLst>
                    <a:ext uri="{9D8B030D-6E8A-4147-A177-3AD203B41FA5}">
                      <a16:colId xmlns:a16="http://schemas.microsoft.com/office/drawing/2014/main" xmlns="" val="20000"/>
                    </a:ext>
                  </a:extLst>
                </a:gridCol>
                <a:gridCol w="1739433">
                  <a:extLst>
                    <a:ext uri="{9D8B030D-6E8A-4147-A177-3AD203B41FA5}">
                      <a16:colId xmlns:a16="http://schemas.microsoft.com/office/drawing/2014/main" xmlns="" val="20001"/>
                    </a:ext>
                  </a:extLst>
                </a:gridCol>
              </a:tblGrid>
              <a:tr h="370840">
                <a:tc>
                  <a:txBody>
                    <a:bodyPr/>
                    <a:lstStyle/>
                    <a:p>
                      <a:pPr algn="l"/>
                      <a:r>
                        <a:rPr lang="tr-TR" sz="1700" b="1" dirty="0" smtClean="0">
                          <a:latin typeface="Times New Roman" panose="02020603050405020304" pitchFamily="18" charset="0"/>
                          <a:cs typeface="Times New Roman" panose="02020603050405020304" pitchFamily="18" charset="0"/>
                        </a:rPr>
                        <a:t>Bölümler</a:t>
                      </a:r>
                      <a:endParaRPr lang="tr-TR" sz="1700" b="1" dirty="0">
                        <a:latin typeface="Times New Roman" panose="02020603050405020304" pitchFamily="18" charset="0"/>
                        <a:cs typeface="Times New Roman" panose="02020603050405020304" pitchFamily="18" charset="0"/>
                      </a:endParaRPr>
                    </a:p>
                  </a:txBody>
                  <a:tcPr>
                    <a:lnB w="12700" cap="flat" cmpd="sng" algn="ctr">
                      <a:solidFill>
                        <a:schemeClr val="tx1"/>
                      </a:solidFill>
                      <a:prstDash val="solid"/>
                      <a:round/>
                      <a:headEnd type="none" w="med" len="med"/>
                      <a:tailEnd type="none" w="med" len="med"/>
                    </a:lnB>
                  </a:tcPr>
                </a:tc>
                <a:tc>
                  <a:txBody>
                    <a:bodyPr/>
                    <a:lstStyle/>
                    <a:p>
                      <a:pPr algn="ctr"/>
                      <a:r>
                        <a:rPr lang="tr-TR" sz="1700" b="1" dirty="0" smtClean="0">
                          <a:latin typeface="Times New Roman" panose="02020603050405020304" pitchFamily="18" charset="0"/>
                          <a:cs typeface="Times New Roman" panose="02020603050405020304" pitchFamily="18" charset="0"/>
                        </a:rPr>
                        <a:t>N.Ö</a:t>
                      </a:r>
                      <a:endParaRPr lang="tr-TR" sz="1700" b="1" dirty="0">
                        <a:latin typeface="Times New Roman" panose="02020603050405020304" pitchFamily="18" charset="0"/>
                        <a:cs typeface="Times New Roman" panose="02020603050405020304" pitchFamily="18" charset="0"/>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370840">
                <a:tc>
                  <a:txBody>
                    <a:bodyPr/>
                    <a:lstStyle/>
                    <a:p>
                      <a:pPr algn="l"/>
                      <a:r>
                        <a:rPr lang="tr-TR" sz="1700" dirty="0" smtClean="0">
                          <a:latin typeface="Times New Roman" panose="02020603050405020304" pitchFamily="18" charset="0"/>
                          <a:cs typeface="Times New Roman" panose="02020603050405020304" pitchFamily="18" charset="0"/>
                        </a:rPr>
                        <a:t>Makine ve Metal </a:t>
                      </a:r>
                      <a:r>
                        <a:rPr lang="tr-TR" sz="1700" dirty="0" err="1" smtClean="0">
                          <a:latin typeface="Times New Roman" panose="02020603050405020304" pitchFamily="18" charset="0"/>
                          <a:cs typeface="Times New Roman" panose="02020603050405020304" pitchFamily="18" charset="0"/>
                        </a:rPr>
                        <a:t>Tekn</a:t>
                      </a:r>
                      <a:r>
                        <a:rPr lang="tr-TR" sz="170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tcPr>
                </a:tc>
                <a:tc>
                  <a:txBody>
                    <a:bodyPr/>
                    <a:lstStyle/>
                    <a:p>
                      <a:pPr algn="ctr"/>
                      <a:r>
                        <a:rPr lang="tr-TR" sz="1700" dirty="0" smtClean="0">
                          <a:latin typeface="Times New Roman" panose="02020603050405020304" pitchFamily="18" charset="0"/>
                          <a:cs typeface="Times New Roman" panose="02020603050405020304" pitchFamily="18" charset="0"/>
                        </a:rPr>
                        <a:t>2</a:t>
                      </a:r>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xmlns="" val="10001"/>
                  </a:ext>
                </a:extLst>
              </a:tr>
              <a:tr h="370840">
                <a:tc>
                  <a:txBody>
                    <a:bodyPr/>
                    <a:lstStyle/>
                    <a:p>
                      <a:pPr algn="l"/>
                      <a:r>
                        <a:rPr lang="tr-TR" sz="1700" dirty="0" smtClean="0">
                          <a:latin typeface="Times New Roman" panose="02020603050405020304" pitchFamily="18" charset="0"/>
                          <a:cs typeface="Times New Roman" panose="02020603050405020304" pitchFamily="18" charset="0"/>
                        </a:rPr>
                        <a:t>Elektrik </a:t>
                      </a:r>
                      <a:r>
                        <a:rPr lang="tr-TR" sz="1700" dirty="0" err="1" smtClean="0">
                          <a:latin typeface="Times New Roman" panose="02020603050405020304" pitchFamily="18" charset="0"/>
                          <a:cs typeface="Times New Roman" panose="02020603050405020304" pitchFamily="18" charset="0"/>
                        </a:rPr>
                        <a:t>Tekn</a:t>
                      </a:r>
                      <a:r>
                        <a:rPr lang="tr-TR" sz="170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tc>
                <a:tc>
                  <a:txBody>
                    <a:bodyPr/>
                    <a:lstStyle/>
                    <a:p>
                      <a:pPr algn="ctr"/>
                      <a:r>
                        <a:rPr lang="tr-TR" sz="1700" dirty="0" smtClean="0">
                          <a:latin typeface="Times New Roman" panose="02020603050405020304" pitchFamily="18" charset="0"/>
                          <a:cs typeface="Times New Roman" panose="02020603050405020304" pitchFamily="18" charset="0"/>
                        </a:rPr>
                        <a:t>6</a:t>
                      </a:r>
                      <a:endParaRPr lang="tr-TR"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2"/>
                  </a:ext>
                </a:extLst>
              </a:tr>
              <a:tr h="370840">
                <a:tc>
                  <a:txBody>
                    <a:bodyPr/>
                    <a:lstStyle/>
                    <a:p>
                      <a:pPr algn="l"/>
                      <a:r>
                        <a:rPr lang="tr-TR" sz="1700" dirty="0" smtClean="0">
                          <a:latin typeface="Times New Roman" panose="02020603050405020304" pitchFamily="18" charset="0"/>
                          <a:cs typeface="Times New Roman" panose="02020603050405020304" pitchFamily="18" charset="0"/>
                        </a:rPr>
                        <a:t>Bilgisayar </a:t>
                      </a:r>
                      <a:r>
                        <a:rPr lang="tr-TR" sz="1700" dirty="0" err="1" smtClean="0">
                          <a:latin typeface="Times New Roman" panose="02020603050405020304" pitchFamily="18" charset="0"/>
                          <a:cs typeface="Times New Roman" panose="02020603050405020304" pitchFamily="18" charset="0"/>
                        </a:rPr>
                        <a:t>Progr</a:t>
                      </a:r>
                      <a:r>
                        <a:rPr lang="tr-TR" sz="170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tc>
                <a:tc>
                  <a:txBody>
                    <a:bodyPr/>
                    <a:lstStyle/>
                    <a:p>
                      <a:pPr algn="ctr"/>
                      <a:r>
                        <a:rPr lang="tr-TR" sz="1700" dirty="0" smtClean="0">
                          <a:latin typeface="Times New Roman" panose="02020603050405020304" pitchFamily="18" charset="0"/>
                          <a:cs typeface="Times New Roman" panose="02020603050405020304" pitchFamily="18" charset="0"/>
                        </a:rPr>
                        <a:t>1</a:t>
                      </a:r>
                      <a:endParaRPr lang="tr-TR"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3"/>
                  </a:ext>
                </a:extLst>
              </a:tr>
              <a:tr h="370840">
                <a:tc>
                  <a:txBody>
                    <a:bodyPr/>
                    <a:lstStyle/>
                    <a:p>
                      <a:pPr algn="l"/>
                      <a:r>
                        <a:rPr lang="tr-TR" sz="1700" dirty="0" smtClean="0">
                          <a:latin typeface="Times New Roman" panose="02020603050405020304" pitchFamily="18" charset="0"/>
                          <a:cs typeface="Times New Roman" panose="02020603050405020304" pitchFamily="18" charset="0"/>
                        </a:rPr>
                        <a:t>Gıda </a:t>
                      </a:r>
                      <a:r>
                        <a:rPr lang="tr-TR" sz="1700" dirty="0" err="1" smtClean="0">
                          <a:latin typeface="Times New Roman" panose="02020603050405020304" pitchFamily="18" charset="0"/>
                          <a:cs typeface="Times New Roman" panose="02020603050405020304" pitchFamily="18" charset="0"/>
                        </a:rPr>
                        <a:t>Tekn</a:t>
                      </a:r>
                      <a:r>
                        <a:rPr lang="tr-TR" sz="170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tc>
                <a:tc>
                  <a:txBody>
                    <a:bodyPr/>
                    <a:lstStyle/>
                    <a:p>
                      <a:pPr algn="ctr"/>
                      <a:r>
                        <a:rPr lang="tr-TR" sz="1700" dirty="0" smtClean="0">
                          <a:latin typeface="Times New Roman" panose="02020603050405020304" pitchFamily="18" charset="0"/>
                          <a:cs typeface="Times New Roman" panose="02020603050405020304" pitchFamily="18" charset="0"/>
                        </a:rPr>
                        <a:t>1</a:t>
                      </a:r>
                      <a:endParaRPr lang="tr-TR"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4"/>
                  </a:ext>
                </a:extLst>
              </a:tr>
              <a:tr h="370840">
                <a:tc>
                  <a:txBody>
                    <a:bodyPr/>
                    <a:lstStyle/>
                    <a:p>
                      <a:pPr algn="l"/>
                      <a:r>
                        <a:rPr lang="tr-TR" sz="1700" dirty="0" smtClean="0">
                          <a:latin typeface="Times New Roman" panose="02020603050405020304" pitchFamily="18" charset="0"/>
                          <a:cs typeface="Times New Roman" panose="02020603050405020304" pitchFamily="18" charset="0"/>
                        </a:rPr>
                        <a:t>Kimya </a:t>
                      </a:r>
                      <a:r>
                        <a:rPr lang="tr-TR" sz="1700" dirty="0" err="1" smtClean="0">
                          <a:latin typeface="Times New Roman" panose="02020603050405020304" pitchFamily="18" charset="0"/>
                          <a:cs typeface="Times New Roman" panose="02020603050405020304" pitchFamily="18" charset="0"/>
                        </a:rPr>
                        <a:t>Tekn</a:t>
                      </a:r>
                      <a:r>
                        <a:rPr lang="tr-TR" sz="170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tc>
                <a:tc>
                  <a:txBody>
                    <a:bodyPr/>
                    <a:lstStyle/>
                    <a:p>
                      <a:pPr algn="ctr"/>
                      <a:r>
                        <a:rPr lang="tr-TR" sz="1700" dirty="0" smtClean="0">
                          <a:latin typeface="Times New Roman" panose="02020603050405020304" pitchFamily="18" charset="0"/>
                          <a:cs typeface="Times New Roman" panose="02020603050405020304" pitchFamily="18" charset="0"/>
                        </a:rPr>
                        <a:t>1</a:t>
                      </a:r>
                      <a:endParaRPr lang="tr-TR"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5"/>
                  </a:ext>
                </a:extLst>
              </a:tr>
              <a:tr h="370840">
                <a:tc>
                  <a:txBody>
                    <a:bodyPr/>
                    <a:lstStyle/>
                    <a:p>
                      <a:pPr algn="l"/>
                      <a:r>
                        <a:rPr lang="tr-TR" sz="1700" dirty="0" smtClean="0">
                          <a:latin typeface="Times New Roman" panose="02020603050405020304" pitchFamily="18" charset="0"/>
                          <a:cs typeface="Times New Roman" panose="02020603050405020304" pitchFamily="18" charset="0"/>
                        </a:rPr>
                        <a:t>Mülkiyet</a:t>
                      </a:r>
                      <a:r>
                        <a:rPr lang="tr-TR" sz="1700" baseline="0" dirty="0" smtClean="0">
                          <a:latin typeface="Times New Roman" panose="02020603050405020304" pitchFamily="18" charset="0"/>
                          <a:cs typeface="Times New Roman" panose="02020603050405020304" pitchFamily="18" charset="0"/>
                        </a:rPr>
                        <a:t> Koruma ve Güvenlik</a:t>
                      </a:r>
                      <a:endParaRPr lang="tr-TR" sz="1700" b="0" dirty="0">
                        <a:latin typeface="Times New Roman" panose="02020603050405020304" pitchFamily="18" charset="0"/>
                        <a:cs typeface="Times New Roman" panose="02020603050405020304" pitchFamily="18" charset="0"/>
                      </a:endParaRPr>
                    </a:p>
                  </a:txBody>
                  <a:tcPr/>
                </a:tc>
                <a:tc>
                  <a:txBody>
                    <a:bodyPr/>
                    <a:lstStyle/>
                    <a:p>
                      <a:pPr algn="ctr"/>
                      <a:r>
                        <a:rPr lang="tr-TR" sz="1700" dirty="0" smtClean="0">
                          <a:latin typeface="Times New Roman" panose="02020603050405020304" pitchFamily="18" charset="0"/>
                          <a:cs typeface="Times New Roman" panose="02020603050405020304" pitchFamily="18" charset="0"/>
                        </a:rPr>
                        <a:t>-</a:t>
                      </a:r>
                      <a:endParaRPr lang="tr-TR"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6"/>
                  </a:ext>
                </a:extLst>
              </a:tr>
              <a:tr h="370840">
                <a:tc>
                  <a:txBody>
                    <a:bodyPr/>
                    <a:lstStyle/>
                    <a:p>
                      <a:pPr algn="l"/>
                      <a:r>
                        <a:rPr lang="tr-TR" sz="1700" dirty="0" smtClean="0">
                          <a:latin typeface="Times New Roman" panose="02020603050405020304" pitchFamily="18" charset="0"/>
                          <a:cs typeface="Times New Roman" panose="02020603050405020304" pitchFamily="18" charset="0"/>
                        </a:rPr>
                        <a:t>Raylı</a:t>
                      </a:r>
                      <a:r>
                        <a:rPr lang="tr-TR" sz="1700" baseline="0" dirty="0" smtClean="0">
                          <a:latin typeface="Times New Roman" panose="02020603050405020304" pitchFamily="18" charset="0"/>
                          <a:cs typeface="Times New Roman" panose="02020603050405020304" pitchFamily="18" charset="0"/>
                        </a:rPr>
                        <a:t> Sistemler </a:t>
                      </a:r>
                      <a:r>
                        <a:rPr lang="tr-TR" sz="1700" baseline="0" dirty="0" err="1" smtClean="0">
                          <a:latin typeface="Times New Roman" panose="02020603050405020304" pitchFamily="18" charset="0"/>
                          <a:cs typeface="Times New Roman" panose="02020603050405020304" pitchFamily="18" charset="0"/>
                        </a:rPr>
                        <a:t>Elk</a:t>
                      </a:r>
                      <a:r>
                        <a:rPr lang="tr-TR" sz="1700" baseline="0" dirty="0" smtClean="0">
                          <a:latin typeface="Times New Roman" panose="02020603050405020304" pitchFamily="18" charset="0"/>
                          <a:cs typeface="Times New Roman" panose="02020603050405020304" pitchFamily="18" charset="0"/>
                        </a:rPr>
                        <a:t>. </a:t>
                      </a:r>
                      <a:r>
                        <a:rPr lang="tr-TR" sz="1700" baseline="0" dirty="0" err="1" smtClean="0">
                          <a:latin typeface="Times New Roman" panose="02020603050405020304" pitchFamily="18" charset="0"/>
                          <a:cs typeface="Times New Roman" panose="02020603050405020304" pitchFamily="18" charset="0"/>
                        </a:rPr>
                        <a:t>Elktr</a:t>
                      </a:r>
                      <a:r>
                        <a:rPr lang="tr-TR" sz="1700" baseline="0" dirty="0" smtClean="0">
                          <a:latin typeface="Times New Roman" panose="02020603050405020304" pitchFamily="18" charset="0"/>
                          <a:cs typeface="Times New Roman" panose="02020603050405020304" pitchFamily="18" charset="0"/>
                        </a:rPr>
                        <a:t>. </a:t>
                      </a:r>
                      <a:r>
                        <a:rPr lang="tr-TR" sz="1700" baseline="0" dirty="0" err="1" smtClean="0">
                          <a:latin typeface="Times New Roman" panose="02020603050405020304" pitchFamily="18" charset="0"/>
                          <a:cs typeface="Times New Roman" panose="02020603050405020304" pitchFamily="18" charset="0"/>
                        </a:rPr>
                        <a:t>Tekn</a:t>
                      </a:r>
                      <a:r>
                        <a:rPr lang="tr-TR" sz="1700" baseline="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tc>
                <a:tc>
                  <a:txBody>
                    <a:bodyPr/>
                    <a:lstStyle/>
                    <a:p>
                      <a:pPr algn="ctr"/>
                      <a:r>
                        <a:rPr lang="tr-TR" sz="1700" dirty="0" smtClean="0">
                          <a:latin typeface="Times New Roman" panose="02020603050405020304" pitchFamily="18" charset="0"/>
                          <a:cs typeface="Times New Roman" panose="02020603050405020304" pitchFamily="18" charset="0"/>
                        </a:rPr>
                        <a:t>4</a:t>
                      </a:r>
                      <a:endParaRPr lang="tr-TR"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7"/>
                  </a:ext>
                </a:extLst>
              </a:tr>
              <a:tr h="370840">
                <a:tc>
                  <a:txBody>
                    <a:bodyPr/>
                    <a:lstStyle/>
                    <a:p>
                      <a:pPr algn="l"/>
                      <a:r>
                        <a:rPr lang="tr-TR" sz="1700" dirty="0" smtClean="0">
                          <a:latin typeface="Times New Roman" panose="02020603050405020304" pitchFamily="18" charset="0"/>
                          <a:cs typeface="Times New Roman" panose="02020603050405020304" pitchFamily="18" charset="0"/>
                        </a:rPr>
                        <a:t>İnşaat</a:t>
                      </a:r>
                      <a:r>
                        <a:rPr lang="tr-TR" sz="1700" baseline="0" dirty="0" smtClean="0">
                          <a:latin typeface="Times New Roman" panose="02020603050405020304" pitchFamily="18" charset="0"/>
                          <a:cs typeface="Times New Roman" panose="02020603050405020304" pitchFamily="18" charset="0"/>
                        </a:rPr>
                        <a:t> </a:t>
                      </a:r>
                      <a:r>
                        <a:rPr lang="tr-TR" sz="1700" baseline="0" dirty="0" err="1" smtClean="0">
                          <a:latin typeface="Times New Roman" panose="02020603050405020304" pitchFamily="18" charset="0"/>
                          <a:cs typeface="Times New Roman" panose="02020603050405020304" pitchFamily="18" charset="0"/>
                        </a:rPr>
                        <a:t>Tekn</a:t>
                      </a:r>
                      <a:r>
                        <a:rPr lang="tr-TR" sz="1700" baseline="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B w="12700" cap="flat" cmpd="sng" algn="ctr">
                      <a:solidFill>
                        <a:schemeClr val="tx1"/>
                      </a:solidFill>
                      <a:prstDash val="solid"/>
                      <a:round/>
                      <a:headEnd type="none" w="med" len="med"/>
                      <a:tailEnd type="none" w="med" len="med"/>
                    </a:lnB>
                  </a:tcPr>
                </a:tc>
                <a:tc>
                  <a:txBody>
                    <a:bodyPr/>
                    <a:lstStyle/>
                    <a:p>
                      <a:pPr algn="ctr"/>
                      <a:r>
                        <a:rPr lang="tr-TR" sz="1700" dirty="0" smtClean="0">
                          <a:latin typeface="Times New Roman" panose="02020603050405020304" pitchFamily="18" charset="0"/>
                          <a:cs typeface="Times New Roman" panose="02020603050405020304" pitchFamily="18" charset="0"/>
                        </a:rPr>
                        <a:t>5</a:t>
                      </a:r>
                      <a:endParaRPr lang="tr-TR" sz="1700" dirty="0">
                        <a:latin typeface="Times New Roman" panose="02020603050405020304" pitchFamily="18" charset="0"/>
                        <a:cs typeface="Times New Roman" panose="02020603050405020304" pitchFamily="18" charset="0"/>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8"/>
                  </a:ext>
                </a:extLst>
              </a:tr>
              <a:tr h="370840">
                <a:tc>
                  <a:txBody>
                    <a:bodyPr/>
                    <a:lstStyle/>
                    <a:p>
                      <a:pPr algn="l"/>
                      <a:r>
                        <a:rPr lang="tr-TR" sz="1700" b="1" dirty="0" smtClean="0">
                          <a:latin typeface="Times New Roman" panose="02020603050405020304" pitchFamily="18" charset="0"/>
                          <a:cs typeface="Times New Roman" panose="02020603050405020304" pitchFamily="18" charset="0"/>
                        </a:rPr>
                        <a:t>Toplam</a:t>
                      </a:r>
                      <a:endParaRPr lang="tr-TR" sz="1700" b="1" dirty="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tr-TR" sz="1700" b="1" smtClean="0">
                          <a:latin typeface="Times New Roman" panose="02020603050405020304" pitchFamily="18" charset="0"/>
                          <a:cs typeface="Times New Roman" panose="02020603050405020304" pitchFamily="18" charset="0"/>
                        </a:rPr>
                        <a:t>20</a:t>
                      </a:r>
                      <a:endParaRPr lang="tr-TR" sz="1700" b="1" dirty="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9"/>
                  </a:ext>
                </a:extLst>
              </a:tr>
            </a:tbl>
          </a:graphicData>
        </a:graphic>
      </p:graphicFrame>
    </p:spTree>
    <p:extLst>
      <p:ext uri="{BB962C8B-B14F-4D97-AF65-F5344CB8AC3E}">
        <p14:creationId xmlns:p14="http://schemas.microsoft.com/office/powerpoint/2010/main" xmlns="" val="237763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353943"/>
          </a:xfrm>
          <a:prstGeom prst="rect">
            <a:avLst/>
          </a:prstGeom>
          <a:noFill/>
        </p:spPr>
        <p:txBody>
          <a:bodyPr wrap="square" rtlCol="0">
            <a:spAutoFit/>
          </a:bodyPr>
          <a:lstStyle/>
          <a:p>
            <a:pPr algn="ctr"/>
            <a:r>
              <a:rPr lang="tr-TR" sz="1700" b="1" dirty="0" smtClean="0">
                <a:latin typeface="Times New Roman" panose="02020603050405020304" pitchFamily="18" charset="0"/>
                <a:cs typeface="Times New Roman" panose="02020603050405020304" pitchFamily="18" charset="0"/>
              </a:rPr>
              <a:t>               AKADEMİK DURUM</a:t>
            </a:r>
            <a:endParaRPr lang="tr-TR" sz="1700" b="1" dirty="0">
              <a:latin typeface="Times New Roman" panose="02020603050405020304" pitchFamily="18" charset="0"/>
              <a:cs typeface="Times New Roman" panose="02020603050405020304" pitchFamily="18" charset="0"/>
            </a:endParaRPr>
          </a:p>
        </p:txBody>
      </p:sp>
      <p:graphicFrame>
        <p:nvGraphicFramePr>
          <p:cNvPr id="4" name="Tablo 3"/>
          <p:cNvGraphicFramePr>
            <a:graphicFrameLocks noGrp="1"/>
          </p:cNvGraphicFramePr>
          <p:nvPr>
            <p:extLst>
              <p:ext uri="{D42A27DB-BD31-4B8C-83A1-F6EECF244321}">
                <p14:modId xmlns:p14="http://schemas.microsoft.com/office/powerpoint/2010/main" xmlns="" val="3813022863"/>
              </p:ext>
            </p:extLst>
          </p:nvPr>
        </p:nvGraphicFramePr>
        <p:xfrm>
          <a:off x="2088524" y="1139108"/>
          <a:ext cx="7660784" cy="4206613"/>
        </p:xfrm>
        <a:graphic>
          <a:graphicData uri="http://schemas.openxmlformats.org/drawingml/2006/table">
            <a:tbl>
              <a:tblPr firstRow="1" bandRow="1">
                <a:tableStyleId>{2D5ABB26-0587-4C30-8999-92F81FD0307C}</a:tableStyleId>
              </a:tblPr>
              <a:tblGrid>
                <a:gridCol w="723214">
                  <a:extLst>
                    <a:ext uri="{9D8B030D-6E8A-4147-A177-3AD203B41FA5}">
                      <a16:colId xmlns:a16="http://schemas.microsoft.com/office/drawing/2014/main" xmlns="" val="20000"/>
                    </a:ext>
                  </a:extLst>
                </a:gridCol>
                <a:gridCol w="5365217">
                  <a:extLst>
                    <a:ext uri="{9D8B030D-6E8A-4147-A177-3AD203B41FA5}">
                      <a16:colId xmlns:a16="http://schemas.microsoft.com/office/drawing/2014/main" xmlns="" val="20001"/>
                    </a:ext>
                  </a:extLst>
                </a:gridCol>
                <a:gridCol w="1572353">
                  <a:extLst>
                    <a:ext uri="{9D8B030D-6E8A-4147-A177-3AD203B41FA5}">
                      <a16:colId xmlns:a16="http://schemas.microsoft.com/office/drawing/2014/main" xmlns="" val="20002"/>
                    </a:ext>
                  </a:extLst>
                </a:gridCol>
              </a:tblGrid>
              <a:tr h="606613">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Sıra</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Bölüm</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Akademik Personel Sayısı</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360000">
                <a:tc>
                  <a:txBody>
                    <a:bodyPr/>
                    <a:lstStyle/>
                    <a:p>
                      <a:pPr algn="ctr">
                        <a:lnSpc>
                          <a:spcPct val="115000"/>
                        </a:lnSpc>
                        <a:spcAft>
                          <a:spcPts val="0"/>
                        </a:spcAft>
                      </a:pPr>
                      <a:r>
                        <a:rPr lang="tr-TR" sz="1700" b="1" dirty="0">
                          <a:effectLst/>
                          <a:latin typeface="Times New Roman" panose="02020603050405020304" pitchFamily="18" charset="0"/>
                          <a:cs typeface="Times New Roman" panose="02020603050405020304" pitchFamily="18" charset="0"/>
                        </a:rPr>
                        <a:t>1</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nSpc>
                          <a:spcPct val="115000"/>
                        </a:lnSpc>
                        <a:spcAft>
                          <a:spcPts val="0"/>
                        </a:spcAft>
                      </a:pPr>
                      <a:r>
                        <a:rPr lang="tr-TR" sz="1700" dirty="0" smtClean="0">
                          <a:effectLst/>
                          <a:latin typeface="Times New Roman" panose="02020603050405020304" pitchFamily="18" charset="0"/>
                          <a:cs typeface="Times New Roman" panose="02020603050405020304" pitchFamily="18" charset="0"/>
                        </a:rPr>
                        <a:t>Makine ve Metal Teknolojileri,</a:t>
                      </a:r>
                      <a:endParaRPr lang="tr-TR" sz="1700" dirty="0" smtClean="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4</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xmlns="" val="10001"/>
                  </a:ext>
                </a:extLst>
              </a:tr>
              <a:tr h="360000">
                <a:tc>
                  <a:txBody>
                    <a:bodyPr/>
                    <a:lstStyle/>
                    <a:p>
                      <a:pPr algn="ctr">
                        <a:lnSpc>
                          <a:spcPct val="115000"/>
                        </a:lnSpc>
                        <a:spcAft>
                          <a:spcPts val="0"/>
                        </a:spcAft>
                      </a:pPr>
                      <a:r>
                        <a:rPr lang="tr-TR" sz="1700" b="1" dirty="0">
                          <a:effectLst/>
                          <a:latin typeface="Times New Roman" panose="02020603050405020304" pitchFamily="18" charset="0"/>
                          <a:cs typeface="Times New Roman" panose="02020603050405020304" pitchFamily="18" charset="0"/>
                        </a:rPr>
                        <a:t>2</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noFill/>
                      <a:prstDash val="solid"/>
                      <a:round/>
                      <a:headEnd type="none" w="med" len="med"/>
                      <a:tailEnd type="none" w="med" len="med"/>
                    </a:lnT>
                  </a:tcPr>
                </a:tc>
                <a:tc>
                  <a:txBody>
                    <a:bodyPr/>
                    <a:lstStyle/>
                    <a:p>
                      <a:pPr>
                        <a:lnSpc>
                          <a:spcPct val="115000"/>
                        </a:lnSpc>
                        <a:spcAft>
                          <a:spcPts val="0"/>
                        </a:spcAft>
                      </a:pPr>
                      <a:r>
                        <a:rPr lang="tr-TR" sz="1700" dirty="0" smtClean="0">
                          <a:latin typeface="Times New Roman" panose="02020603050405020304" pitchFamily="18" charset="0"/>
                          <a:cs typeface="Times New Roman" panose="02020603050405020304" pitchFamily="18" charset="0"/>
                        </a:rPr>
                        <a:t>Elektrik Teknolojileri</a:t>
                      </a:r>
                      <a:endParaRPr lang="tr-TR" sz="1700" dirty="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noFill/>
                      <a:prstDash val="solid"/>
                      <a:round/>
                      <a:headEnd type="none" w="med" len="med"/>
                      <a:tailEnd type="none" w="med" len="med"/>
                    </a:lnT>
                  </a:tcP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3</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noFill/>
                      <a:prstDash val="solid"/>
                      <a:round/>
                      <a:headEnd type="none" w="med" len="med"/>
                      <a:tailEnd type="none" w="med" len="med"/>
                    </a:lnT>
                  </a:tcPr>
                </a:tc>
                <a:extLst>
                  <a:ext uri="{0D108BD9-81ED-4DB2-BD59-A6C34878D82A}">
                    <a16:rowId xmlns:a16="http://schemas.microsoft.com/office/drawing/2014/main" xmlns="" val="10002"/>
                  </a:ext>
                </a:extLst>
              </a:tr>
              <a:tr h="360000">
                <a:tc>
                  <a:txBody>
                    <a:bodyPr/>
                    <a:lstStyle/>
                    <a:p>
                      <a:pPr algn="ctr">
                        <a:lnSpc>
                          <a:spcPct val="115000"/>
                        </a:lnSpc>
                        <a:spcAft>
                          <a:spcPts val="0"/>
                        </a:spcAft>
                      </a:pPr>
                      <a:r>
                        <a:rPr lang="tr-TR" sz="1700" b="1" dirty="0">
                          <a:effectLst/>
                          <a:latin typeface="Times New Roman" panose="02020603050405020304" pitchFamily="18" charset="0"/>
                          <a:cs typeface="Times New Roman" panose="02020603050405020304" pitchFamily="18" charset="0"/>
                        </a:rPr>
                        <a:t>3</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nSpc>
                          <a:spcPct val="115000"/>
                        </a:lnSpc>
                        <a:spcAft>
                          <a:spcPts val="0"/>
                        </a:spcAft>
                      </a:pPr>
                      <a:r>
                        <a:rPr lang="tr-TR" sz="1700" dirty="0" smtClean="0">
                          <a:latin typeface="Times New Roman" panose="02020603050405020304" pitchFamily="18" charset="0"/>
                          <a:cs typeface="Times New Roman" panose="02020603050405020304" pitchFamily="18" charset="0"/>
                        </a:rPr>
                        <a:t>İnşaat Teknolojileri</a:t>
                      </a:r>
                      <a:endParaRPr lang="tr-TR" sz="1700"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3</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extLst>
                  <a:ext uri="{0D108BD9-81ED-4DB2-BD59-A6C34878D82A}">
                    <a16:rowId xmlns:a16="http://schemas.microsoft.com/office/drawing/2014/main" xmlns="" val="10003"/>
                  </a:ext>
                </a:extLst>
              </a:tr>
              <a:tr h="360000">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4</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nSpc>
                          <a:spcPct val="115000"/>
                        </a:lnSpc>
                        <a:spcAft>
                          <a:spcPts val="0"/>
                        </a:spcAft>
                      </a:pPr>
                      <a:r>
                        <a:rPr lang="tr-TR" sz="1700" dirty="0" smtClean="0">
                          <a:latin typeface="Times New Roman" panose="02020603050405020304" pitchFamily="18" charset="0"/>
                          <a:cs typeface="Times New Roman" panose="02020603050405020304" pitchFamily="18" charset="0"/>
                        </a:rPr>
                        <a:t>Bilgisayar Programcılığı</a:t>
                      </a:r>
                      <a:endParaRPr lang="tr-TR" sz="1700"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gn="ctr">
                        <a:lnSpc>
                          <a:spcPct val="115000"/>
                        </a:lnSpc>
                        <a:spcAft>
                          <a:spcPts val="0"/>
                        </a:spcAft>
                      </a:pPr>
                      <a:r>
                        <a:rPr lang="tr-TR" sz="1700" b="1" dirty="0" smtClean="0">
                          <a:solidFill>
                            <a:schemeClr val="tx1"/>
                          </a:solidFill>
                          <a:effectLst/>
                          <a:latin typeface="Times New Roman" panose="02020603050405020304" pitchFamily="18" charset="0"/>
                          <a:ea typeface="+mn-ea"/>
                          <a:cs typeface="Times New Roman" panose="02020603050405020304" pitchFamily="18" charset="0"/>
                        </a:rPr>
                        <a:t>4</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extLst>
                  <a:ext uri="{0D108BD9-81ED-4DB2-BD59-A6C34878D82A}">
                    <a16:rowId xmlns:a16="http://schemas.microsoft.com/office/drawing/2014/main" xmlns="" val="10004"/>
                  </a:ext>
                </a:extLst>
              </a:tr>
              <a:tr h="360000">
                <a:tc>
                  <a:txBody>
                    <a:bodyPr/>
                    <a:lstStyle/>
                    <a:p>
                      <a:pPr algn="ctr">
                        <a:lnSpc>
                          <a:spcPct val="115000"/>
                        </a:lnSpc>
                        <a:spcAft>
                          <a:spcPts val="0"/>
                        </a:spcAft>
                      </a:pPr>
                      <a:r>
                        <a:rPr lang="tr-TR" sz="1700" b="1" dirty="0">
                          <a:effectLst/>
                          <a:latin typeface="Times New Roman" panose="02020603050405020304" pitchFamily="18" charset="0"/>
                          <a:cs typeface="Times New Roman" panose="02020603050405020304" pitchFamily="18" charset="0"/>
                        </a:rPr>
                        <a:t>5</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nSpc>
                          <a:spcPct val="115000"/>
                        </a:lnSpc>
                        <a:spcAft>
                          <a:spcPts val="0"/>
                        </a:spcAft>
                      </a:pPr>
                      <a:r>
                        <a:rPr lang="tr-TR" sz="1700" dirty="0" smtClean="0">
                          <a:latin typeface="Times New Roman" panose="02020603050405020304" pitchFamily="18" charset="0"/>
                          <a:cs typeface="Times New Roman" panose="02020603050405020304" pitchFamily="18" charset="0"/>
                        </a:rPr>
                        <a:t>Gıda Teknolojileri</a:t>
                      </a:r>
                      <a:endParaRPr lang="tr-TR" sz="1700"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2</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extLst>
                  <a:ext uri="{0D108BD9-81ED-4DB2-BD59-A6C34878D82A}">
                    <a16:rowId xmlns:a16="http://schemas.microsoft.com/office/drawing/2014/main" xmlns="" val="10005"/>
                  </a:ext>
                </a:extLst>
              </a:tr>
              <a:tr h="360000">
                <a:tc>
                  <a:txBody>
                    <a:bodyPr/>
                    <a:lstStyle/>
                    <a:p>
                      <a:pPr algn="ctr">
                        <a:lnSpc>
                          <a:spcPct val="115000"/>
                        </a:lnSpc>
                        <a:spcAft>
                          <a:spcPts val="0"/>
                        </a:spcAft>
                      </a:pPr>
                      <a:r>
                        <a:rPr lang="tr-TR" sz="1700" b="1" dirty="0">
                          <a:effectLst/>
                          <a:latin typeface="Times New Roman" panose="02020603050405020304" pitchFamily="18" charset="0"/>
                          <a:cs typeface="Times New Roman" panose="02020603050405020304" pitchFamily="18" charset="0"/>
                        </a:rPr>
                        <a:t>6</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nSpc>
                          <a:spcPct val="115000"/>
                        </a:lnSpc>
                        <a:spcAft>
                          <a:spcPts val="0"/>
                        </a:spcAft>
                      </a:pPr>
                      <a:r>
                        <a:rPr lang="tr-TR" sz="1700" dirty="0" smtClean="0">
                          <a:latin typeface="Times New Roman" panose="02020603050405020304" pitchFamily="18" charset="0"/>
                          <a:cs typeface="Times New Roman" panose="02020603050405020304" pitchFamily="18" charset="0"/>
                        </a:rPr>
                        <a:t>Kimya Teknolojileri</a:t>
                      </a:r>
                      <a:endParaRPr lang="tr-TR" sz="1700"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2</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extLst>
                  <a:ext uri="{0D108BD9-81ED-4DB2-BD59-A6C34878D82A}">
                    <a16:rowId xmlns:a16="http://schemas.microsoft.com/office/drawing/2014/main" xmlns="" val="10006"/>
                  </a:ext>
                </a:extLst>
              </a:tr>
              <a:tr h="360000">
                <a:tc>
                  <a:txBody>
                    <a:bodyPr/>
                    <a:lstStyle/>
                    <a:p>
                      <a:pPr algn="ctr">
                        <a:lnSpc>
                          <a:spcPct val="115000"/>
                        </a:lnSpc>
                        <a:spcAft>
                          <a:spcPts val="0"/>
                        </a:spcAft>
                      </a:pPr>
                      <a:r>
                        <a:rPr lang="tr-TR" sz="1700" b="1" dirty="0">
                          <a:effectLst/>
                          <a:latin typeface="Times New Roman" panose="02020603050405020304" pitchFamily="18" charset="0"/>
                          <a:cs typeface="Times New Roman" panose="02020603050405020304" pitchFamily="18" charset="0"/>
                        </a:rPr>
                        <a:t>7</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nSpc>
                          <a:spcPct val="115000"/>
                        </a:lnSpc>
                        <a:spcAft>
                          <a:spcPts val="0"/>
                        </a:spcAft>
                      </a:pPr>
                      <a:r>
                        <a:rPr lang="tr-TR" sz="1700" dirty="0" smtClean="0">
                          <a:latin typeface="Times New Roman" panose="02020603050405020304" pitchFamily="18" charset="0"/>
                          <a:cs typeface="Times New Roman" panose="02020603050405020304" pitchFamily="18" charset="0"/>
                        </a:rPr>
                        <a:t>Özel Güvenlik ve Koruma</a:t>
                      </a:r>
                      <a:endParaRPr lang="tr-TR" sz="1700"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gn="ctr">
                        <a:lnSpc>
                          <a:spcPct val="115000"/>
                        </a:lnSpc>
                        <a:spcAft>
                          <a:spcPts val="0"/>
                        </a:spcAft>
                      </a:pPr>
                      <a:r>
                        <a:rPr lang="tr-TR" sz="1700" b="1" dirty="0" smtClean="0">
                          <a:solidFill>
                            <a:schemeClr val="tx1"/>
                          </a:solidFill>
                          <a:effectLst/>
                          <a:latin typeface="Times New Roman" panose="02020603050405020304" pitchFamily="18" charset="0"/>
                          <a:ea typeface="+mn-ea"/>
                          <a:cs typeface="Times New Roman" panose="02020603050405020304" pitchFamily="18" charset="0"/>
                        </a:rPr>
                        <a:t>2</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extLst>
                  <a:ext uri="{0D108BD9-81ED-4DB2-BD59-A6C34878D82A}">
                    <a16:rowId xmlns:a16="http://schemas.microsoft.com/office/drawing/2014/main" xmlns="" val="10007"/>
                  </a:ext>
                </a:extLst>
              </a:tr>
              <a:tr h="360000">
                <a:tc>
                  <a:txBody>
                    <a:bodyPr/>
                    <a:lstStyle/>
                    <a:p>
                      <a:pPr algn="ctr">
                        <a:lnSpc>
                          <a:spcPct val="115000"/>
                        </a:lnSpc>
                        <a:spcAft>
                          <a:spcPts val="0"/>
                        </a:spcAft>
                      </a:pPr>
                      <a:r>
                        <a:rPr lang="tr-TR" sz="1700" b="1" dirty="0">
                          <a:effectLst/>
                          <a:latin typeface="Times New Roman" panose="02020603050405020304" pitchFamily="18" charset="0"/>
                          <a:cs typeface="Times New Roman" panose="02020603050405020304" pitchFamily="18" charset="0"/>
                        </a:rPr>
                        <a:t>8</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700" dirty="0" smtClean="0">
                          <a:latin typeface="Times New Roman" panose="02020603050405020304" pitchFamily="18" charset="0"/>
                          <a:cs typeface="Times New Roman" panose="02020603050405020304" pitchFamily="18" charset="0"/>
                        </a:rPr>
                        <a:t>Raylı Sistemler Elektrik ve Elektronik Teknolojisi</a:t>
                      </a:r>
                      <a:r>
                        <a:rPr lang="tr-TR" sz="1700" baseline="0" dirty="0" smtClean="0">
                          <a:latin typeface="Times New Roman" panose="02020603050405020304" pitchFamily="18" charset="0"/>
                          <a:cs typeface="Times New Roman" panose="02020603050405020304" pitchFamily="18" charset="0"/>
                        </a:rPr>
                        <a:t> </a:t>
                      </a:r>
                      <a:r>
                        <a:rPr lang="tr-TR" sz="1700" dirty="0" smtClean="0">
                          <a:latin typeface="Times New Roman" panose="02020603050405020304" pitchFamily="18" charset="0"/>
                          <a:cs typeface="Times New Roman" panose="02020603050405020304" pitchFamily="18" charset="0"/>
                        </a:rPr>
                        <a:t>Programı</a:t>
                      </a:r>
                      <a:endParaRPr lang="tr-TR" sz="1700"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gn="ctr">
                        <a:lnSpc>
                          <a:spcPct val="115000"/>
                        </a:lnSpc>
                        <a:spcAft>
                          <a:spcPts val="0"/>
                        </a:spcAft>
                      </a:pPr>
                      <a:r>
                        <a:rPr lang="tr-TR" sz="1700" b="1" dirty="0" smtClean="0">
                          <a:solidFill>
                            <a:schemeClr val="tx1"/>
                          </a:solidFill>
                          <a:effectLst/>
                          <a:latin typeface="Times New Roman" panose="02020603050405020304" pitchFamily="18" charset="0"/>
                          <a:ea typeface="+mn-ea"/>
                          <a:cs typeface="Times New Roman" panose="02020603050405020304" pitchFamily="18" charset="0"/>
                        </a:rPr>
                        <a:t>1</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extLst>
                  <a:ext uri="{0D108BD9-81ED-4DB2-BD59-A6C34878D82A}">
                    <a16:rowId xmlns:a16="http://schemas.microsoft.com/office/drawing/2014/main" xmlns="" val="10008"/>
                  </a:ext>
                </a:extLst>
              </a:tr>
              <a:tr h="360000">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9</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700" dirty="0" smtClean="0">
                          <a:latin typeface="Times New Roman" panose="02020603050405020304" pitchFamily="18" charset="0"/>
                          <a:cs typeface="Times New Roman" panose="02020603050405020304" pitchFamily="18" charset="0"/>
                        </a:rPr>
                        <a:t>Raylı Sistemler Makine Teknolojisi Programı (Bölüm</a:t>
                      </a:r>
                      <a:r>
                        <a:rPr lang="tr-TR" sz="1700" baseline="0" dirty="0" smtClean="0">
                          <a:latin typeface="Times New Roman" panose="02020603050405020304" pitchFamily="18" charset="0"/>
                          <a:cs typeface="Times New Roman" panose="02020603050405020304" pitchFamily="18" charset="0"/>
                        </a:rPr>
                        <a:t> açık</a:t>
                      </a:r>
                      <a:r>
                        <a:rPr lang="tr-TR" sz="1700" dirty="0" smtClean="0">
                          <a:latin typeface="Times New Roman" panose="02020603050405020304" pitchFamily="18" charset="0"/>
                          <a:cs typeface="Times New Roman" panose="02020603050405020304" pitchFamily="18" charset="0"/>
                        </a:rPr>
                        <a:t>)</a:t>
                      </a:r>
                      <a:endParaRPr lang="tr-TR" sz="1700" dirty="0">
                        <a:solidFill>
                          <a:sysClr val="windowText" lastClr="000000"/>
                        </a:solidFill>
                        <a:effectLst/>
                        <a:latin typeface="Times New Roman" pitchFamily="18" charset="0"/>
                        <a:ea typeface="Calibri"/>
                        <a:cs typeface="Times New Roman"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0</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9"/>
                  </a:ext>
                </a:extLst>
              </a:tr>
              <a:tr h="360000">
                <a:tc>
                  <a:txBody>
                    <a:bodyPr/>
                    <a:lstStyle/>
                    <a:p>
                      <a:pPr algn="ctr">
                        <a:lnSpc>
                          <a:spcPct val="115000"/>
                        </a:lnSpc>
                        <a:spcAft>
                          <a:spcPts val="0"/>
                        </a:spcAft>
                      </a:pP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700" b="1" dirty="0" smtClean="0">
                          <a:effectLst/>
                          <a:latin typeface="Times New Roman" panose="02020603050405020304" pitchFamily="18" charset="0"/>
                          <a:cs typeface="Times New Roman" panose="02020603050405020304" pitchFamily="18" charset="0"/>
                        </a:rPr>
                        <a:t>Toplam</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21</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10"/>
                  </a:ext>
                </a:extLst>
              </a:tr>
            </a:tbl>
          </a:graphicData>
        </a:graphic>
      </p:graphicFrame>
    </p:spTree>
    <p:extLst>
      <p:ext uri="{BB962C8B-B14F-4D97-AF65-F5344CB8AC3E}">
        <p14:creationId xmlns:p14="http://schemas.microsoft.com/office/powerpoint/2010/main" xmlns="" val="38555299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smtClean="0"/>
              <a:t>BİRİM PERSONELLERİ</a:t>
            </a:r>
          </a:p>
          <a:p>
            <a:pPr algn="ctr"/>
            <a:endParaRPr lang="tr-TR" sz="2400" b="1" dirty="0"/>
          </a:p>
        </p:txBody>
      </p:sp>
      <p:graphicFrame>
        <p:nvGraphicFramePr>
          <p:cNvPr id="4" name="Tablo 3"/>
          <p:cNvGraphicFramePr>
            <a:graphicFrameLocks noGrp="1"/>
          </p:cNvGraphicFramePr>
          <p:nvPr>
            <p:extLst>
              <p:ext uri="{D42A27DB-BD31-4B8C-83A1-F6EECF244321}">
                <p14:modId xmlns:p14="http://schemas.microsoft.com/office/powerpoint/2010/main" xmlns="" val="447886635"/>
              </p:ext>
            </p:extLst>
          </p:nvPr>
        </p:nvGraphicFramePr>
        <p:xfrm>
          <a:off x="2100130" y="1141983"/>
          <a:ext cx="8087058" cy="4328318"/>
        </p:xfrm>
        <a:graphic>
          <a:graphicData uri="http://schemas.openxmlformats.org/drawingml/2006/table">
            <a:tbl>
              <a:tblPr firstRow="1" firstCol="1" bandRow="1">
                <a:tableStyleId>{2D5ABB26-0587-4C30-8999-92F81FD0307C}</a:tableStyleId>
              </a:tblPr>
              <a:tblGrid>
                <a:gridCol w="913527">
                  <a:extLst>
                    <a:ext uri="{9D8B030D-6E8A-4147-A177-3AD203B41FA5}">
                      <a16:colId xmlns:a16="http://schemas.microsoft.com/office/drawing/2014/main" xmlns="" val="20000"/>
                    </a:ext>
                  </a:extLst>
                </a:gridCol>
                <a:gridCol w="1466544">
                  <a:extLst>
                    <a:ext uri="{9D8B030D-6E8A-4147-A177-3AD203B41FA5}">
                      <a16:colId xmlns:a16="http://schemas.microsoft.com/office/drawing/2014/main" xmlns="" val="20001"/>
                    </a:ext>
                  </a:extLst>
                </a:gridCol>
                <a:gridCol w="2495681">
                  <a:extLst>
                    <a:ext uri="{9D8B030D-6E8A-4147-A177-3AD203B41FA5}">
                      <a16:colId xmlns:a16="http://schemas.microsoft.com/office/drawing/2014/main" xmlns="" val="20002"/>
                    </a:ext>
                  </a:extLst>
                </a:gridCol>
                <a:gridCol w="3211306">
                  <a:extLst>
                    <a:ext uri="{9D8B030D-6E8A-4147-A177-3AD203B41FA5}">
                      <a16:colId xmlns:a16="http://schemas.microsoft.com/office/drawing/2014/main" xmlns="" val="20003"/>
                    </a:ext>
                  </a:extLst>
                </a:gridCol>
              </a:tblGrid>
              <a:tr h="442118">
                <a:tc>
                  <a:txBody>
                    <a:bodyPr/>
                    <a:lstStyle/>
                    <a:p>
                      <a:pPr algn="ctr">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Sıra</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Adı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Soyadı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Görevi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222539">
                <a:tc>
                  <a:txBody>
                    <a:bodyPr/>
                    <a:lstStyle/>
                    <a:p>
                      <a:pPr algn="ctr">
                        <a:lnSpc>
                          <a:spcPct val="150000"/>
                        </a:lnSpc>
                        <a:spcAft>
                          <a:spcPts val="0"/>
                        </a:spcAft>
                      </a:pPr>
                      <a:r>
                        <a:rPr lang="tr-TR" sz="1700" dirty="0">
                          <a:effectLst/>
                          <a:latin typeface="Times New Roman" panose="02020603050405020304" pitchFamily="18" charset="0"/>
                          <a:cs typeface="Times New Roman" panose="02020603050405020304" pitchFamily="18" charset="0"/>
                        </a:rPr>
                        <a:t>1</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M. </a:t>
                      </a:r>
                      <a:r>
                        <a:rPr lang="tr-TR" sz="1700" dirty="0" smtClean="0">
                          <a:effectLst/>
                          <a:latin typeface="Times New Roman" panose="02020603050405020304" pitchFamily="18" charset="0"/>
                          <a:cs typeface="Times New Roman" panose="02020603050405020304" pitchFamily="18" charset="0"/>
                        </a:rPr>
                        <a:t>Recep</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MİNAZ</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Müdür (</a:t>
                      </a:r>
                      <a:r>
                        <a:rPr lang="tr-TR" sz="1700" dirty="0" err="1">
                          <a:effectLst/>
                          <a:latin typeface="Times New Roman" panose="02020603050405020304" pitchFamily="18" charset="0"/>
                          <a:cs typeface="Times New Roman" panose="02020603050405020304" pitchFamily="18" charset="0"/>
                        </a:rPr>
                        <a:t>Dr.Öğr.Üyesi</a:t>
                      </a:r>
                      <a:r>
                        <a:rPr lang="tr-TR" sz="1700" dirty="0" smtClean="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xmlns="" val="10001"/>
                  </a:ext>
                </a:extLst>
              </a:tr>
              <a:tr h="154721">
                <a:tc>
                  <a:txBody>
                    <a:bodyPr/>
                    <a:lstStyle/>
                    <a:p>
                      <a:pPr algn="ctr">
                        <a:lnSpc>
                          <a:spcPct val="150000"/>
                        </a:lnSpc>
                        <a:spcAft>
                          <a:spcPts val="0"/>
                        </a:spcAft>
                      </a:pPr>
                      <a:r>
                        <a:rPr lang="tr-TR" sz="1700" dirty="0">
                          <a:effectLst/>
                          <a:latin typeface="Times New Roman" panose="02020603050405020304" pitchFamily="18" charset="0"/>
                          <a:cs typeface="Times New Roman" panose="02020603050405020304" pitchFamily="18" charset="0"/>
                        </a:rPr>
                        <a:t>2</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Abdulkadir</a:t>
                      </a:r>
                      <a:r>
                        <a:rPr lang="tr-TR" sz="1700" baseline="0" dirty="0" smtClean="0">
                          <a:effectLst/>
                          <a:latin typeface="Times New Roman" panose="02020603050405020304" pitchFamily="18" charset="0"/>
                          <a:cs typeface="Times New Roman" panose="02020603050405020304" pitchFamily="18" charset="0"/>
                        </a:rPr>
                        <a:t> </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ÖZCAN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Müdür Yrd.(</a:t>
                      </a:r>
                      <a:r>
                        <a:rPr lang="tr-TR" sz="1700" dirty="0" err="1">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cs typeface="Times New Roman" panose="02020603050405020304" pitchFamily="18" charset="0"/>
                      </a:endParaRPr>
                    </a:p>
                  </a:txBody>
                  <a:tcPr marL="55282" marR="55282" marT="0" marB="0" anchor="ctr"/>
                </a:tc>
                <a:extLst>
                  <a:ext uri="{0D108BD9-81ED-4DB2-BD59-A6C34878D82A}">
                    <a16:rowId xmlns:a16="http://schemas.microsoft.com/office/drawing/2014/main" xmlns="" val="10002"/>
                  </a:ext>
                </a:extLst>
              </a:tr>
              <a:tr h="197704">
                <a:tc>
                  <a:txBody>
                    <a:bodyPr/>
                    <a:lstStyle/>
                    <a:p>
                      <a:pPr algn="ctr">
                        <a:lnSpc>
                          <a:spcPct val="150000"/>
                        </a:lnSpc>
                        <a:spcAft>
                          <a:spcPts val="0"/>
                        </a:spcAft>
                      </a:pPr>
                      <a:r>
                        <a:rPr lang="tr-TR" sz="1700">
                          <a:effectLst/>
                          <a:latin typeface="Times New Roman" panose="02020603050405020304" pitchFamily="18" charset="0"/>
                          <a:cs typeface="Times New Roman" panose="02020603050405020304" pitchFamily="18" charset="0"/>
                        </a:rPr>
                        <a:t>3</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Mehmet Şah</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GÜLTEKİN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Müdür Yrd.(Öğr.Gör)</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03"/>
                  </a:ext>
                </a:extLst>
              </a:tr>
              <a:tr h="155405">
                <a:tc>
                  <a:txBody>
                    <a:bodyPr/>
                    <a:lstStyle/>
                    <a:p>
                      <a:pPr algn="ctr">
                        <a:lnSpc>
                          <a:spcPct val="150000"/>
                        </a:lnSpc>
                        <a:spcAft>
                          <a:spcPts val="0"/>
                        </a:spcAft>
                      </a:pPr>
                      <a:r>
                        <a:rPr lang="tr-TR" sz="1700" dirty="0">
                          <a:effectLst/>
                          <a:latin typeface="Times New Roman" panose="02020603050405020304" pitchFamily="18" charset="0"/>
                          <a:cs typeface="Times New Roman" panose="02020603050405020304" pitchFamily="18" charset="0"/>
                        </a:rPr>
                        <a:t>4</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Tuncer</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KAÇHAN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Yüksekokul Sekreteri</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04"/>
                  </a:ext>
                </a:extLst>
              </a:tr>
              <a:tr h="210728">
                <a:tc>
                  <a:txBody>
                    <a:bodyPr/>
                    <a:lstStyle/>
                    <a:p>
                      <a:pPr algn="ctr">
                        <a:lnSpc>
                          <a:spcPct val="150000"/>
                        </a:lnSpc>
                        <a:spcAft>
                          <a:spcPts val="0"/>
                        </a:spcAft>
                      </a:pPr>
                      <a:r>
                        <a:rPr lang="tr-TR" sz="1700">
                          <a:effectLst/>
                          <a:latin typeface="Times New Roman" panose="02020603050405020304" pitchFamily="18" charset="0"/>
                          <a:cs typeface="Times New Roman" panose="02020603050405020304" pitchFamily="18" charset="0"/>
                        </a:rPr>
                        <a:t>5</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Abdülgani</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GÖZ</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Akademik Personel (Öğr.Gör)</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05"/>
                  </a:ext>
                </a:extLst>
              </a:tr>
              <a:tr h="155405">
                <a:tc>
                  <a:txBody>
                    <a:bodyPr/>
                    <a:lstStyle/>
                    <a:p>
                      <a:pPr algn="ctr">
                        <a:lnSpc>
                          <a:spcPct val="150000"/>
                        </a:lnSpc>
                        <a:spcAft>
                          <a:spcPts val="0"/>
                        </a:spcAft>
                      </a:pPr>
                      <a:r>
                        <a:rPr lang="tr-TR" sz="1700">
                          <a:effectLst/>
                          <a:latin typeface="Times New Roman" panose="02020603050405020304" pitchFamily="18" charset="0"/>
                          <a:cs typeface="Times New Roman" panose="02020603050405020304" pitchFamily="18" charset="0"/>
                        </a:rPr>
                        <a:t>6</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Ersin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AYHAN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06"/>
                  </a:ext>
                </a:extLst>
              </a:tr>
              <a:tr h="155405">
                <a:tc>
                  <a:txBody>
                    <a:bodyPr/>
                    <a:lstStyle/>
                    <a:p>
                      <a:pPr algn="ctr">
                        <a:lnSpc>
                          <a:spcPct val="150000"/>
                        </a:lnSpc>
                        <a:spcAft>
                          <a:spcPts val="0"/>
                        </a:spcAft>
                      </a:pPr>
                      <a:r>
                        <a:rPr lang="tr-TR" sz="1700" dirty="0">
                          <a:effectLst/>
                          <a:latin typeface="Times New Roman" panose="02020603050405020304" pitchFamily="18" charset="0"/>
                          <a:ea typeface="+mn-ea"/>
                          <a:cs typeface="Times New Roman" panose="02020603050405020304" pitchFamily="18" charset="0"/>
                        </a:rPr>
                        <a:t>7</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Alper</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YILDIRIM</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Akademik Personel (Öğr.Gör)</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08"/>
                  </a:ext>
                </a:extLst>
              </a:tr>
              <a:tr h="155405">
                <a:tc>
                  <a:txBody>
                    <a:bodyPr/>
                    <a:lstStyle/>
                    <a:p>
                      <a:pPr algn="ct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8</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Ebuzer</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CENGİZ</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10"/>
                  </a:ext>
                </a:extLst>
              </a:tr>
              <a:tr h="155405">
                <a:tc>
                  <a:txBody>
                    <a:bodyPr/>
                    <a:lstStyle/>
                    <a:p>
                      <a:pPr algn="ct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9</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Haydar</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DEMİRAY</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2584795417"/>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10</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Mahmut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UYAR</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4175842678"/>
                  </a:ext>
                </a:extLst>
              </a:tr>
            </a:tbl>
          </a:graphicData>
        </a:graphic>
      </p:graphicFrame>
    </p:spTree>
    <p:extLst>
      <p:ext uri="{BB962C8B-B14F-4D97-AF65-F5344CB8AC3E}">
        <p14:creationId xmlns:p14="http://schemas.microsoft.com/office/powerpoint/2010/main" xmlns="" val="3071727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smtClean="0"/>
              <a:t>BİRİM PERSONELLERİ</a:t>
            </a:r>
          </a:p>
          <a:p>
            <a:pPr algn="ctr"/>
            <a:endParaRPr lang="tr-TR" sz="2400" b="1" dirty="0"/>
          </a:p>
        </p:txBody>
      </p:sp>
      <p:graphicFrame>
        <p:nvGraphicFramePr>
          <p:cNvPr id="5" name="Tablo 4"/>
          <p:cNvGraphicFramePr>
            <a:graphicFrameLocks noGrp="1"/>
          </p:cNvGraphicFramePr>
          <p:nvPr>
            <p:extLst>
              <p:ext uri="{D42A27DB-BD31-4B8C-83A1-F6EECF244321}">
                <p14:modId xmlns:p14="http://schemas.microsoft.com/office/powerpoint/2010/main" xmlns="" val="1689514774"/>
              </p:ext>
            </p:extLst>
          </p:nvPr>
        </p:nvGraphicFramePr>
        <p:xfrm>
          <a:off x="2125886" y="1038952"/>
          <a:ext cx="8087058" cy="4716938"/>
        </p:xfrm>
        <a:graphic>
          <a:graphicData uri="http://schemas.openxmlformats.org/drawingml/2006/table">
            <a:tbl>
              <a:tblPr firstRow="1" firstCol="1" bandRow="1">
                <a:tableStyleId>{2D5ABB26-0587-4C30-8999-92F81FD0307C}</a:tableStyleId>
              </a:tblPr>
              <a:tblGrid>
                <a:gridCol w="913527">
                  <a:extLst>
                    <a:ext uri="{9D8B030D-6E8A-4147-A177-3AD203B41FA5}">
                      <a16:colId xmlns:a16="http://schemas.microsoft.com/office/drawing/2014/main" xmlns="" val="20000"/>
                    </a:ext>
                  </a:extLst>
                </a:gridCol>
                <a:gridCol w="1764405">
                  <a:extLst>
                    <a:ext uri="{9D8B030D-6E8A-4147-A177-3AD203B41FA5}">
                      <a16:colId xmlns:a16="http://schemas.microsoft.com/office/drawing/2014/main" xmlns="" val="20001"/>
                    </a:ext>
                  </a:extLst>
                </a:gridCol>
                <a:gridCol w="2197820">
                  <a:extLst>
                    <a:ext uri="{9D8B030D-6E8A-4147-A177-3AD203B41FA5}">
                      <a16:colId xmlns:a16="http://schemas.microsoft.com/office/drawing/2014/main" xmlns="" val="20002"/>
                    </a:ext>
                  </a:extLst>
                </a:gridCol>
                <a:gridCol w="3211306">
                  <a:extLst>
                    <a:ext uri="{9D8B030D-6E8A-4147-A177-3AD203B41FA5}">
                      <a16:colId xmlns:a16="http://schemas.microsoft.com/office/drawing/2014/main" xmlns="" val="20003"/>
                    </a:ext>
                  </a:extLst>
                </a:gridCol>
              </a:tblGrid>
              <a:tr h="442118">
                <a:tc>
                  <a:txBody>
                    <a:bodyPr/>
                    <a:lstStyle/>
                    <a:p>
                      <a:pPr algn="ctr">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Sıra</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Adı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Soyadı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Görevi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11</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Muhittin Selami</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ERMAN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xmlns="" val="10013"/>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12</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Osman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KUNCAN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14"/>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13</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Şule Azime</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YENİÇERİ</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15"/>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14</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Uyan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YÜKSEL</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Dr.Öğr.Üyesi</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16"/>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15</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Yaşar </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KAYAN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17"/>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16</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Yunus</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ALP</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18"/>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17</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Hüsamettin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NAS</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Akademik Personel (</a:t>
                      </a:r>
                      <a:r>
                        <a:rPr lang="tr-TR" sz="1700" dirty="0" err="1" smtClean="0">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19"/>
                  </a:ext>
                </a:extLst>
              </a:tr>
              <a:tr h="155405">
                <a:tc>
                  <a:txBody>
                    <a:bodyPr/>
                    <a:lstStyle/>
                    <a:p>
                      <a:pPr algn="ct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18</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Mehmet</a:t>
                      </a:r>
                      <a:r>
                        <a:rPr lang="tr-TR" sz="1700" baseline="0" dirty="0" smtClean="0">
                          <a:effectLst/>
                          <a:latin typeface="Times New Roman" panose="02020603050405020304" pitchFamily="18" charset="0"/>
                          <a:cs typeface="Times New Roman" panose="02020603050405020304" pitchFamily="18" charset="0"/>
                        </a:rPr>
                        <a:t> Rıdvan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ALTUNKUM</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Akademik Personel (</a:t>
                      </a:r>
                      <a:r>
                        <a:rPr lang="tr-TR" sz="1700" dirty="0" err="1" smtClean="0">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20"/>
                  </a:ext>
                </a:extLst>
              </a:tr>
              <a:tr h="155405">
                <a:tc>
                  <a:txBody>
                    <a:bodyPr/>
                    <a:lstStyle/>
                    <a:p>
                      <a:pPr algn="ct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19</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Serpil</a:t>
                      </a:r>
                      <a:r>
                        <a:rPr lang="tr-TR" sz="1700" baseline="0" dirty="0" smtClean="0">
                          <a:effectLst/>
                          <a:latin typeface="Times New Roman" panose="02020603050405020304" pitchFamily="18" charset="0"/>
                          <a:cs typeface="Times New Roman" panose="02020603050405020304" pitchFamily="18" charset="0"/>
                        </a:rPr>
                        <a:t> </a:t>
                      </a:r>
                      <a:r>
                        <a:rPr lang="tr-TR" sz="1700" baseline="0" dirty="0" err="1" smtClean="0">
                          <a:effectLst/>
                          <a:latin typeface="Times New Roman" panose="02020603050405020304" pitchFamily="18" charset="0"/>
                          <a:cs typeface="Times New Roman" panose="02020603050405020304" pitchFamily="18" charset="0"/>
                        </a:rPr>
                        <a:t>Pekdoğan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GÖZTOK</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Akademik Personel (</a:t>
                      </a:r>
                      <a:r>
                        <a:rPr lang="tr-TR" sz="1700" dirty="0" err="1" smtClean="0">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p>
                  </a:txBody>
                  <a:tcPr marL="55282" marR="55282" marT="0" marB="0" anchor="ctr"/>
                </a:tc>
                <a:extLst>
                  <a:ext uri="{0D108BD9-81ED-4DB2-BD59-A6C34878D82A}">
                    <a16:rowId xmlns:a16="http://schemas.microsoft.com/office/drawing/2014/main" xmlns="" val="1456728975"/>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20</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Hasan </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EROĞLU</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Akademik Personel (</a:t>
                      </a:r>
                      <a:r>
                        <a:rPr lang="tr-TR" sz="1700" dirty="0" err="1" smtClean="0">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p>
                  </a:txBody>
                  <a:tcPr marL="55282" marR="55282" marT="0" marB="0" anchor="ctr"/>
                </a:tc>
                <a:extLst>
                  <a:ext uri="{0D108BD9-81ED-4DB2-BD59-A6C34878D82A}">
                    <a16:rowId xmlns:a16="http://schemas.microsoft.com/office/drawing/2014/main" xmlns="" val="3708369547"/>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21</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İlker</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ARI</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tr-TR" sz="1700" dirty="0" smtClean="0">
                          <a:effectLst/>
                          <a:latin typeface="Times New Roman" panose="02020603050405020304" pitchFamily="18" charset="0"/>
                          <a:cs typeface="Times New Roman" panose="02020603050405020304" pitchFamily="18" charset="0"/>
                        </a:rPr>
                        <a:t>Akademik Personel (</a:t>
                      </a:r>
                      <a:r>
                        <a:rPr lang="tr-TR" sz="1700" dirty="0" err="1" smtClean="0">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p>
                  </a:txBody>
                  <a:tcPr marL="55282" marR="55282"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515814370"/>
                  </a:ext>
                </a:extLst>
              </a:tr>
            </a:tbl>
          </a:graphicData>
        </a:graphic>
      </p:graphicFrame>
    </p:spTree>
    <p:extLst>
      <p:ext uri="{BB962C8B-B14F-4D97-AF65-F5344CB8AC3E}">
        <p14:creationId xmlns:p14="http://schemas.microsoft.com/office/powerpoint/2010/main" xmlns="" val="9641168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smtClean="0"/>
              <a:t>BİRİM PERSONELLERİ</a:t>
            </a:r>
          </a:p>
          <a:p>
            <a:pPr algn="ctr"/>
            <a:endParaRPr lang="tr-TR" sz="2400" b="1" dirty="0"/>
          </a:p>
        </p:txBody>
      </p:sp>
      <p:graphicFrame>
        <p:nvGraphicFramePr>
          <p:cNvPr id="6" name="Tablo 5"/>
          <p:cNvGraphicFramePr>
            <a:graphicFrameLocks noGrp="1"/>
          </p:cNvGraphicFramePr>
          <p:nvPr>
            <p:extLst>
              <p:ext uri="{D42A27DB-BD31-4B8C-83A1-F6EECF244321}">
                <p14:modId xmlns:p14="http://schemas.microsoft.com/office/powerpoint/2010/main" xmlns="" val="3169042418"/>
              </p:ext>
            </p:extLst>
          </p:nvPr>
        </p:nvGraphicFramePr>
        <p:xfrm>
          <a:off x="2035735" y="1154862"/>
          <a:ext cx="8087058" cy="3551078"/>
        </p:xfrm>
        <a:graphic>
          <a:graphicData uri="http://schemas.openxmlformats.org/drawingml/2006/table">
            <a:tbl>
              <a:tblPr firstRow="1" firstCol="1" bandRow="1">
                <a:tableStyleId>{2D5ABB26-0587-4C30-8999-92F81FD0307C}</a:tableStyleId>
              </a:tblPr>
              <a:tblGrid>
                <a:gridCol w="1003679">
                  <a:extLst>
                    <a:ext uri="{9D8B030D-6E8A-4147-A177-3AD203B41FA5}">
                      <a16:colId xmlns:a16="http://schemas.microsoft.com/office/drawing/2014/main" xmlns="" val="20000"/>
                    </a:ext>
                  </a:extLst>
                </a:gridCol>
                <a:gridCol w="1983346">
                  <a:extLst>
                    <a:ext uri="{9D8B030D-6E8A-4147-A177-3AD203B41FA5}">
                      <a16:colId xmlns:a16="http://schemas.microsoft.com/office/drawing/2014/main" xmlns="" val="20001"/>
                    </a:ext>
                  </a:extLst>
                </a:gridCol>
                <a:gridCol w="1888727">
                  <a:extLst>
                    <a:ext uri="{9D8B030D-6E8A-4147-A177-3AD203B41FA5}">
                      <a16:colId xmlns:a16="http://schemas.microsoft.com/office/drawing/2014/main" xmlns="" val="20002"/>
                    </a:ext>
                  </a:extLst>
                </a:gridCol>
                <a:gridCol w="3211306">
                  <a:extLst>
                    <a:ext uri="{9D8B030D-6E8A-4147-A177-3AD203B41FA5}">
                      <a16:colId xmlns:a16="http://schemas.microsoft.com/office/drawing/2014/main" xmlns="" val="20003"/>
                    </a:ext>
                  </a:extLst>
                </a:gridCol>
              </a:tblGrid>
              <a:tr h="442118">
                <a:tc>
                  <a:txBody>
                    <a:bodyPr/>
                    <a:lstStyle/>
                    <a:p>
                      <a:pPr algn="ctr">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Sıra</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Adı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Soyadı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Görevi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155405">
                <a:tc>
                  <a:txBody>
                    <a:bodyPr/>
                    <a:lstStyle/>
                    <a:p>
                      <a:pPr algn="ct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22</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Cüneyt </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ÖZDEMİR</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xmlns="" val="3603901967"/>
                  </a:ext>
                </a:extLst>
              </a:tr>
              <a:tr h="155405">
                <a:tc>
                  <a:txBody>
                    <a:bodyPr/>
                    <a:lstStyle/>
                    <a:p>
                      <a:pPr algn="ct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23</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Abdullah</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BAYCAR</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xmlns="" val="895204841"/>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24</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noFill/>
                      <a:prstDash val="solid"/>
                      <a:round/>
                      <a:headEnd type="none" w="med" len="med"/>
                      <a:tailEnd type="none" w="med" len="med"/>
                    </a:lnT>
                  </a:tcPr>
                </a:tc>
                <a:tc>
                  <a:txBody>
                    <a:bodyPr/>
                    <a:lstStyle/>
                    <a:p>
                      <a:pPr>
                        <a:lnSpc>
                          <a:spcPct val="150000"/>
                        </a:lnSpc>
                        <a:spcAft>
                          <a:spcPts val="0"/>
                        </a:spcAft>
                      </a:pPr>
                      <a:r>
                        <a:rPr lang="tr-TR" sz="1700" dirty="0" err="1" smtClean="0">
                          <a:effectLst/>
                          <a:latin typeface="Times New Roman" panose="02020603050405020304" pitchFamily="18" charset="0"/>
                          <a:ea typeface="Calibri"/>
                          <a:cs typeface="Times New Roman" panose="02020603050405020304" pitchFamily="18" charset="0"/>
                        </a:rPr>
                        <a:t>Agit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noFill/>
                      <a:prstDash val="solid"/>
                      <a:round/>
                      <a:headEnd type="none" w="med" len="med"/>
                      <a:tailEnd type="none" w="med" len="med"/>
                    </a:lnT>
                  </a:tcPr>
                </a:tc>
                <a:tc>
                  <a:txBody>
                    <a:bodyPr/>
                    <a:lstStyle/>
                    <a:p>
                      <a:pP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KAMEL</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noFill/>
                      <a:prstDash val="solid"/>
                      <a:round/>
                      <a:headEnd type="none" w="med" len="med"/>
                      <a:tailEnd type="none" w="med" len="med"/>
                    </a:lnT>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Öğrenci İşleri</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noFill/>
                      <a:prstDash val="solid"/>
                      <a:round/>
                      <a:headEnd type="none" w="med" len="med"/>
                      <a:tailEnd type="none" w="med" len="med"/>
                    </a:lnT>
                  </a:tcPr>
                </a:tc>
                <a:extLst>
                  <a:ext uri="{0D108BD9-81ED-4DB2-BD59-A6C34878D82A}">
                    <a16:rowId xmlns:a16="http://schemas.microsoft.com/office/drawing/2014/main" xmlns="" val="2577613737"/>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25</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Şefik </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DOĞAN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Sekreterlik</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313572488"/>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26</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Mehmet</a:t>
                      </a:r>
                      <a:r>
                        <a:rPr lang="tr-TR" sz="1700" baseline="0" dirty="0" smtClean="0">
                          <a:effectLst/>
                          <a:latin typeface="Times New Roman" panose="02020603050405020304" pitchFamily="18" charset="0"/>
                          <a:ea typeface="+mn-ea"/>
                          <a:cs typeface="Times New Roman" panose="02020603050405020304" pitchFamily="18" charset="0"/>
                        </a:rPr>
                        <a:t> Salih</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ea typeface="Calibri"/>
                          <a:cs typeface="Times New Roman" panose="02020603050405020304" pitchFamily="18" charset="0"/>
                        </a:rPr>
                        <a:t>ABAÇA</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Muhasebe İşleri</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2565614372"/>
                  </a:ext>
                </a:extLst>
              </a:tr>
              <a:tr h="155405">
                <a:tc>
                  <a:txBody>
                    <a:bodyPr/>
                    <a:lstStyle/>
                    <a:p>
                      <a:pPr algn="ct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27</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Mehmet Zahit                                 </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SEVGİLİ</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Yazı İşleri</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629710676"/>
                  </a:ext>
                </a:extLst>
              </a:tr>
              <a:tr h="155405">
                <a:tc>
                  <a:txBody>
                    <a:bodyPr/>
                    <a:lstStyle/>
                    <a:p>
                      <a:pPr algn="ct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28</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kern="1200" dirty="0">
                          <a:solidFill>
                            <a:schemeClr val="tx1"/>
                          </a:solidFill>
                          <a:effectLst/>
                          <a:latin typeface="Times New Roman" panose="02020603050405020304" pitchFamily="18" charset="0"/>
                          <a:ea typeface="+mn-ea"/>
                          <a:cs typeface="Times New Roman" panose="02020603050405020304" pitchFamily="18" charset="0"/>
                        </a:rPr>
                        <a:t>Nuran</a:t>
                      </a:r>
                      <a:r>
                        <a:rPr lang="tr-TR" sz="1700" dirty="0">
                          <a:effectLst/>
                          <a:latin typeface="Times New Roman" panose="02020603050405020304" pitchFamily="18" charset="0"/>
                          <a:cs typeface="Times New Roman" panose="02020603050405020304" pitchFamily="18" charset="0"/>
                        </a:rPr>
                        <a:t>                                          </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EVİN  </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Yazı İşleri</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3024446763"/>
                  </a:ext>
                </a:extLst>
              </a:tr>
              <a:tr h="155405">
                <a:tc>
                  <a:txBody>
                    <a:bodyPr/>
                    <a:lstStyle/>
                    <a:p>
                      <a:pPr algn="ct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29</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Yunus                                    </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KESKİN    </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Sekreterlik</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094594894"/>
                  </a:ext>
                </a:extLst>
              </a:tr>
            </a:tbl>
          </a:graphicData>
        </a:graphic>
      </p:graphicFrame>
    </p:spTree>
    <p:extLst>
      <p:ext uri="{BB962C8B-B14F-4D97-AF65-F5344CB8AC3E}">
        <p14:creationId xmlns:p14="http://schemas.microsoft.com/office/powerpoint/2010/main" xmlns="" val="2962101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3992</TotalTime>
  <Words>515</Words>
  <Application>Microsoft Office PowerPoint</Application>
  <PresentationFormat>Özel</PresentationFormat>
  <Paragraphs>254</Paragraphs>
  <Slides>10</Slides>
  <Notes>0</Notes>
  <HiddenSlides>0</HiddenSlides>
  <MMClips>0</MMClips>
  <ScaleCrop>false</ScaleCrop>
  <HeadingPairs>
    <vt:vector size="4" baseType="variant">
      <vt:variant>
        <vt:lpstr>Tema</vt:lpstr>
      </vt:variant>
      <vt:variant>
        <vt:i4>1</vt:i4>
      </vt:variant>
      <vt:variant>
        <vt:lpstr>Slayt Başlıkları</vt:lpstr>
      </vt:variant>
      <vt:variant>
        <vt:i4>10</vt:i4>
      </vt:variant>
    </vt:vector>
  </HeadingPairs>
  <TitlesOfParts>
    <vt:vector size="11" baseType="lpstr">
      <vt:lpstr>Office Teması</vt:lpstr>
      <vt:lpstr>Slayt 1</vt:lpstr>
      <vt:lpstr>Slayt 2</vt:lpstr>
      <vt:lpstr>Slayt 3</vt:lpstr>
      <vt:lpstr>Slayt 4</vt:lpstr>
      <vt:lpstr>Slayt 5</vt:lpstr>
      <vt:lpstr>Slayt 6</vt:lpstr>
      <vt:lpstr>Slayt 7</vt:lpstr>
      <vt:lpstr>Slayt 8</vt:lpstr>
      <vt:lpstr>Slayt 9</vt:lpstr>
      <vt:lpstr>Slayt 10</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Bilgisayar</cp:lastModifiedBy>
  <cp:revision>304</cp:revision>
  <dcterms:created xsi:type="dcterms:W3CDTF">2018-02-07T07:43:50Z</dcterms:created>
  <dcterms:modified xsi:type="dcterms:W3CDTF">2022-10-10T13:11:36Z</dcterms:modified>
</cp:coreProperties>
</file>