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5">
  <p:sldMasterIdLst>
    <p:sldMasterId id="2147483648" r:id="rId1"/>
  </p:sldMasterIdLst>
  <p:sldIdLst>
    <p:sldId id="256" r:id="rId2"/>
    <p:sldId id="380" r:id="rId3"/>
    <p:sldId id="390" r:id="rId4"/>
    <p:sldId id="381" r:id="rId5"/>
    <p:sldId id="393" r:id="rId6"/>
    <p:sldId id="383" r:id="rId7"/>
    <p:sldId id="384" r:id="rId8"/>
    <p:sldId id="385" r:id="rId9"/>
    <p:sldId id="386" r:id="rId10"/>
    <p:sldId id="391" r:id="rId11"/>
    <p:sldId id="392" r:id="rId12"/>
    <p:sldId id="395" r:id="rId13"/>
    <p:sldId id="405" r:id="rId14"/>
    <p:sldId id="406" r:id="rId15"/>
    <p:sldId id="407" r:id="rId16"/>
    <p:sldId id="408" r:id="rId17"/>
    <p:sldId id="409" r:id="rId18"/>
    <p:sldId id="396" r:id="rId19"/>
    <p:sldId id="397" r:id="rId20"/>
    <p:sldId id="398" r:id="rId21"/>
    <p:sldId id="399" r:id="rId22"/>
    <p:sldId id="400" r:id="rId23"/>
    <p:sldId id="401" r:id="rId24"/>
    <p:sldId id="402" r:id="rId25"/>
    <p:sldId id="403" r:id="rId26"/>
    <p:sldId id="394" r:id="rId27"/>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C416"/>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ema Uygulanmış Stil 1 - Vurgu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E269D01E-BC32-4049-B463-5C60D7B0CCD2}" styleName="Tema Uygulanmış Stil 2 - Vurgu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Açık Stil 1 - Vurgu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12C8C85-51F0-491E-9774-3900AFEF0FD7}" styleName="Açık Stil 2 - Vurgu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BDBED569-4797-4DF1-A0F4-6AAB3CD982D8}" styleName="Açık Stil 3 - Vurgu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A111915-BE36-4E01-A7E5-04B1672EAD32}" styleName="Açık Stil 2 - Vurgu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Orta Stil 1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AF606853-7671-496A-8E4F-DF71F8EC918B}" styleName="Koyu Stil 1 - Vurgu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Koyu Stil 2 - Vurgu 5/Vurgu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Koyu Stil 2 - Vurgu 1/Vurgu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Koyu Sti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85BE263C-DBD7-4A20-BB59-AAB30ACAA65A}" styleName="Orta Stil 3 - Vurgu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Orta Stil 3 - Vurgu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9631B5-78F2-41C9-869B-9F39066F8104}" styleName="Orta Stil 3 - Vurgu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Orta Stil 3 - Vurgu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varScale="1">
        <p:scale>
          <a:sx n="115" d="100"/>
          <a:sy n="115" d="100"/>
        </p:scale>
        <p:origin x="432" y="11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smtClean="0"/>
              <a:t>Asıl başlık stili için tıklatın</a:t>
            </a:r>
            <a:endParaRPr lang="tr-T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4.02.2020</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157431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4.02.2020</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344952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smtClean="0"/>
              <a:t>Asıl başlık stili için tıklatın</a:t>
            </a:r>
            <a:endParaRPr lang="tr-T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4.02.2020</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813260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838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6172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9C6F7165-3F3F-4AEF-90AD-61FBA5020117}" type="datetimeFigureOut">
              <a:rPr lang="tr-TR" smtClean="0"/>
              <a:pPr/>
              <a:t>4.02.2020</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090281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smtClean="0"/>
              <a:t>Asıl başlık stili için tıklatın</a:t>
            </a:r>
            <a:endParaRPr lang="tr-T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9C6F7165-3F3F-4AEF-90AD-61FBA5020117}" type="datetimeFigureOut">
              <a:rPr lang="tr-TR" smtClean="0"/>
              <a:pPr/>
              <a:t>4.02.2020</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678977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9C6F7165-3F3F-4AEF-90AD-61FBA5020117}" type="datetimeFigureOut">
              <a:rPr lang="tr-TR" smtClean="0"/>
              <a:pPr/>
              <a:t>4.02.2020</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0192882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9C6F7165-3F3F-4AEF-90AD-61FBA5020117}" type="datetimeFigureOut">
              <a:rPr lang="tr-TR" smtClean="0"/>
              <a:pPr/>
              <a:t>4.02.2020</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680315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4.02.2020</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928361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4.02.2020</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17403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4.02.2020</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592226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4.02.2020</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4939323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6F7165-3F3F-4AEF-90AD-61FBA5020117}" type="datetimeFigureOut">
              <a:rPr lang="tr-TR" smtClean="0"/>
              <a:pPr/>
              <a:t>4.02.2020</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BF8EA4-8A69-4270-8123-1D095C65A064}" type="slidenum">
              <a:rPr lang="tr-TR" smtClean="0"/>
              <a:pPr/>
              <a:t>‹#›</a:t>
            </a:fld>
            <a:endParaRPr lang="tr-TR"/>
          </a:p>
        </p:txBody>
      </p:sp>
    </p:spTree>
    <p:extLst>
      <p:ext uri="{BB962C8B-B14F-4D97-AF65-F5344CB8AC3E}">
        <p14:creationId xmlns:p14="http://schemas.microsoft.com/office/powerpoint/2010/main" val="6471805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1" y="4844008"/>
            <a:ext cx="12191999" cy="584775"/>
          </a:xfrm>
          <a:prstGeom prst="rect">
            <a:avLst/>
          </a:prstGeom>
        </p:spPr>
        <p:txBody>
          <a:bodyPr wrap="square">
            <a:spAutoFit/>
          </a:bodyPr>
          <a:lstStyle/>
          <a:p>
            <a:pPr algn="ctr"/>
            <a:r>
              <a:rPr lang="tr-TR" sz="3200" b="1" dirty="0" smtClean="0">
                <a:solidFill>
                  <a:schemeClr val="tx1">
                    <a:lumMod val="85000"/>
                    <a:lumOff val="15000"/>
                  </a:schemeClr>
                </a:solidFill>
                <a:latin typeface="Montserrat Alternates" panose="00000500000000000000" pitchFamily="50" charset="-94"/>
              </a:rPr>
              <a:t>TEKNİK BİLİMLER MESLEK YÜKSEK OKULU</a:t>
            </a:r>
            <a:endParaRPr lang="tr-TR" sz="3200" b="1" dirty="0">
              <a:solidFill>
                <a:schemeClr val="tx1">
                  <a:lumMod val="85000"/>
                  <a:lumOff val="15000"/>
                </a:schemeClr>
              </a:solidFill>
              <a:latin typeface="Montserrat Alternates" panose="00000500000000000000" pitchFamily="50" charset="-94"/>
            </a:endParaRPr>
          </a:p>
        </p:txBody>
      </p:sp>
    </p:spTree>
    <p:extLst>
      <p:ext uri="{BB962C8B-B14F-4D97-AF65-F5344CB8AC3E}">
        <p14:creationId xmlns:p14="http://schemas.microsoft.com/office/powerpoint/2010/main" val="28654601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kdörtgen 1"/>
          <p:cNvSpPr/>
          <p:nvPr/>
        </p:nvSpPr>
        <p:spPr>
          <a:xfrm>
            <a:off x="1800225" y="612845"/>
            <a:ext cx="7343775" cy="5078313"/>
          </a:xfrm>
          <a:prstGeom prst="rect">
            <a:avLst/>
          </a:prstGeom>
        </p:spPr>
        <p:txBody>
          <a:bodyPr wrap="square">
            <a:spAutoFit/>
          </a:bodyPr>
          <a:lstStyle/>
          <a:p>
            <a:r>
              <a:rPr lang="tr-TR" b="1" dirty="0"/>
              <a:t>BİRİMİN GEÇMİŞİ TARİHÇESİ </a:t>
            </a:r>
          </a:p>
          <a:p>
            <a:r>
              <a:rPr lang="tr-TR" dirty="0"/>
              <a:t> </a:t>
            </a:r>
          </a:p>
          <a:p>
            <a:pPr algn="just"/>
            <a:r>
              <a:rPr lang="tr-TR" sz="1600" dirty="0"/>
              <a:t>Siirt Meslek Yüksekokulu 2002-2003 eğitim –öğretim döneminde Dicle Üniversitesi’ne bağlı olarak kurulmuştur. 2014 -2015 eğitim –öğretim döneminde yeni bir yapılanmaya gidilmiş ve Teknik Bilimler Meslek Yüksekokulu ayrı ve yeni bir birim olarak eğitime hizmet vermeye başlamıştır.</a:t>
            </a:r>
          </a:p>
          <a:p>
            <a:pPr algn="just"/>
            <a:r>
              <a:rPr lang="tr-TR" sz="1600" dirty="0"/>
              <a:t>Teknik Bilimler Meslek Yüksekokulumuz 2014 yılında kurulmuş olup, bünyesinde;</a:t>
            </a:r>
          </a:p>
          <a:p>
            <a:r>
              <a:rPr lang="tr-TR" sz="1600" dirty="0"/>
              <a:t>*</a:t>
            </a:r>
            <a:r>
              <a:rPr lang="tr-TR" sz="1600" dirty="0" smtClean="0"/>
              <a:t> </a:t>
            </a:r>
            <a:r>
              <a:rPr lang="tr-TR" sz="1600" dirty="0"/>
              <a:t>Makine ve Metal Teknolojileri,</a:t>
            </a:r>
          </a:p>
          <a:p>
            <a:r>
              <a:rPr lang="tr-TR" sz="1600" dirty="0" smtClean="0"/>
              <a:t>* Elektrik </a:t>
            </a:r>
            <a:r>
              <a:rPr lang="tr-TR" sz="1600" dirty="0"/>
              <a:t>Teknolojileri,</a:t>
            </a:r>
          </a:p>
          <a:p>
            <a:r>
              <a:rPr lang="tr-TR" sz="1600" dirty="0"/>
              <a:t>*</a:t>
            </a:r>
            <a:r>
              <a:rPr lang="tr-TR" sz="1600" dirty="0" smtClean="0"/>
              <a:t> </a:t>
            </a:r>
            <a:r>
              <a:rPr lang="tr-TR" sz="1600" dirty="0"/>
              <a:t>İnşaat Teknolojileri,</a:t>
            </a:r>
          </a:p>
          <a:p>
            <a:r>
              <a:rPr lang="tr-TR" sz="1600" dirty="0" smtClean="0"/>
              <a:t>* Bilgisayar </a:t>
            </a:r>
            <a:r>
              <a:rPr lang="tr-TR" sz="1600" dirty="0"/>
              <a:t>Programcılığı,</a:t>
            </a:r>
          </a:p>
          <a:p>
            <a:r>
              <a:rPr lang="tr-TR" sz="1600" dirty="0"/>
              <a:t>*</a:t>
            </a:r>
            <a:r>
              <a:rPr lang="tr-TR" sz="1600" dirty="0" smtClean="0"/>
              <a:t> </a:t>
            </a:r>
            <a:r>
              <a:rPr lang="tr-TR" sz="1600" dirty="0"/>
              <a:t>Gıda Teknolojileri,</a:t>
            </a:r>
          </a:p>
          <a:p>
            <a:r>
              <a:rPr lang="tr-TR" sz="1600" dirty="0"/>
              <a:t>*</a:t>
            </a:r>
            <a:r>
              <a:rPr lang="tr-TR" sz="1600" dirty="0" smtClean="0"/>
              <a:t> </a:t>
            </a:r>
            <a:r>
              <a:rPr lang="tr-TR" sz="1600" dirty="0"/>
              <a:t>Kimya Teknolojileri,</a:t>
            </a:r>
          </a:p>
          <a:p>
            <a:r>
              <a:rPr lang="tr-TR" sz="1600" dirty="0"/>
              <a:t>*</a:t>
            </a:r>
            <a:r>
              <a:rPr lang="tr-TR" sz="1600" dirty="0" smtClean="0"/>
              <a:t> </a:t>
            </a:r>
            <a:r>
              <a:rPr lang="tr-TR" sz="1600" dirty="0"/>
              <a:t>Arıcılık,</a:t>
            </a:r>
          </a:p>
          <a:p>
            <a:r>
              <a:rPr lang="tr-TR" sz="1600" dirty="0" smtClean="0"/>
              <a:t>* Özel </a:t>
            </a:r>
            <a:r>
              <a:rPr lang="tr-TR" sz="1600" dirty="0"/>
              <a:t>Güvenlik ve </a:t>
            </a:r>
            <a:r>
              <a:rPr lang="tr-TR" sz="1600" dirty="0" smtClean="0"/>
              <a:t>Koruma</a:t>
            </a:r>
          </a:p>
          <a:p>
            <a:r>
              <a:rPr lang="tr-TR" sz="1600" dirty="0" smtClean="0"/>
              <a:t>* Raylı</a:t>
            </a:r>
            <a:r>
              <a:rPr lang="tr-TR" sz="1600" dirty="0"/>
              <a:t> Sistemler Elektrik ve Elektronik Teknolojisi Programı </a:t>
            </a:r>
            <a:r>
              <a:rPr lang="tr-TR" sz="1600" dirty="0" smtClean="0"/>
              <a:t>(</a:t>
            </a:r>
            <a:r>
              <a:rPr lang="tr-TR" sz="1200" dirty="0" smtClean="0"/>
              <a:t>Henüz Öğrenci Alımı Olmadı</a:t>
            </a:r>
            <a:r>
              <a:rPr lang="tr-TR" sz="1600" dirty="0" smtClean="0"/>
              <a:t>)</a:t>
            </a:r>
          </a:p>
          <a:p>
            <a:r>
              <a:rPr lang="tr-TR" sz="1600" dirty="0" smtClean="0"/>
              <a:t>* </a:t>
            </a:r>
            <a:r>
              <a:rPr lang="tr-TR" sz="1600" dirty="0"/>
              <a:t>Raylı Sistemler Makine Teknolojisi </a:t>
            </a:r>
            <a:r>
              <a:rPr lang="tr-TR" sz="1600" dirty="0" smtClean="0"/>
              <a:t>Programı </a:t>
            </a:r>
            <a:r>
              <a:rPr lang="tr-TR" sz="1200" dirty="0"/>
              <a:t>(Henüz Öğrenci Alımı Olmadı</a:t>
            </a:r>
            <a:r>
              <a:rPr lang="tr-TR" sz="1200" dirty="0" smtClean="0"/>
              <a:t>)</a:t>
            </a:r>
            <a:endParaRPr lang="tr-TR" sz="1600" dirty="0"/>
          </a:p>
          <a:p>
            <a:r>
              <a:rPr lang="tr-TR" sz="1600" dirty="0"/>
              <a:t>Bölümleri Mevcuttur.</a:t>
            </a:r>
          </a:p>
          <a:p>
            <a:r>
              <a:rPr lang="tr-TR" sz="1600" dirty="0"/>
              <a:t>Teknik Bilimler Meslek Yüksekokulu merkez yerleşkede olup, sosyal imkânlar ve ulaşım açısından avantajlı bir konumdadır.  </a:t>
            </a:r>
          </a:p>
        </p:txBody>
      </p:sp>
    </p:spTree>
    <p:extLst>
      <p:ext uri="{BB962C8B-B14F-4D97-AF65-F5344CB8AC3E}">
        <p14:creationId xmlns:p14="http://schemas.microsoft.com/office/powerpoint/2010/main" val="78715820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kdörtgen 1"/>
          <p:cNvSpPr/>
          <p:nvPr/>
        </p:nvSpPr>
        <p:spPr>
          <a:xfrm>
            <a:off x="2257425" y="634128"/>
            <a:ext cx="6096000" cy="3693319"/>
          </a:xfrm>
          <a:prstGeom prst="rect">
            <a:avLst/>
          </a:prstGeom>
        </p:spPr>
        <p:txBody>
          <a:bodyPr>
            <a:spAutoFit/>
          </a:bodyPr>
          <a:lstStyle/>
          <a:p>
            <a:r>
              <a:rPr lang="tr-TR" b="1" dirty="0"/>
              <a:t>MİSYON VE VİZYON </a:t>
            </a:r>
            <a:endParaRPr lang="tr-TR" b="1" dirty="0" smtClean="0"/>
          </a:p>
          <a:p>
            <a:endParaRPr lang="tr-TR" b="1" dirty="0"/>
          </a:p>
          <a:p>
            <a:pPr algn="just"/>
            <a:r>
              <a:rPr lang="tr-TR" b="1" dirty="0"/>
              <a:t>MİSYON </a:t>
            </a:r>
          </a:p>
          <a:p>
            <a:pPr algn="just"/>
            <a:r>
              <a:rPr lang="tr-TR" dirty="0"/>
              <a:t>Teknik alanlarda eğitim-öğretim gören potansiyel ara insan iş gücüne, uygulamaya yönelik olarak fen, teknik ve bilişim konularında yeterli bilgileri vermek ve bu elemanların hızla gelişen teknolojiye uyum sağlama, problem çözme, karar verme, sorumluluk alma ve girişimci olma özelliklerine sahip olmalarını sağlamaktır</a:t>
            </a:r>
            <a:r>
              <a:rPr lang="tr-TR" dirty="0" smtClean="0"/>
              <a:t>.</a:t>
            </a:r>
          </a:p>
          <a:p>
            <a:pPr algn="just"/>
            <a:endParaRPr lang="tr-TR" dirty="0"/>
          </a:p>
          <a:p>
            <a:r>
              <a:rPr lang="tr-TR" b="1" dirty="0" smtClean="0"/>
              <a:t>VİZYON </a:t>
            </a:r>
          </a:p>
          <a:p>
            <a:pPr algn="just"/>
            <a:r>
              <a:rPr lang="tr-TR" dirty="0" smtClean="0"/>
              <a:t>Teknik </a:t>
            </a:r>
            <a:r>
              <a:rPr lang="tr-TR" dirty="0"/>
              <a:t>alanlarda yeterli bilgi birikimine sahip, iş becerisi yüksek, nitelikli ve alanında uzman ara insan iş gücünü yetiştirmektir. </a:t>
            </a:r>
          </a:p>
        </p:txBody>
      </p:sp>
    </p:spTree>
    <p:extLst>
      <p:ext uri="{BB962C8B-B14F-4D97-AF65-F5344CB8AC3E}">
        <p14:creationId xmlns:p14="http://schemas.microsoft.com/office/powerpoint/2010/main" val="5372614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2308324"/>
          </a:xfrm>
          <a:prstGeom prst="rect">
            <a:avLst/>
          </a:prstGeom>
          <a:noFill/>
        </p:spPr>
        <p:txBody>
          <a:bodyPr wrap="square" rtlCol="0">
            <a:spAutoFit/>
          </a:bodyPr>
          <a:lstStyle/>
          <a:p>
            <a:r>
              <a:rPr lang="tr-TR" sz="2400" b="1" dirty="0" smtClean="0"/>
              <a:t>YÜKSEKOKULUMUZ FİZİKİ YAPISI</a:t>
            </a:r>
          </a:p>
          <a:p>
            <a:endParaRPr lang="tr-TR" sz="2400" b="1" dirty="0"/>
          </a:p>
          <a:p>
            <a:pPr algn="just"/>
            <a:r>
              <a:rPr lang="tr-TR" sz="2400" dirty="0"/>
              <a:t>Meslek Yüksekokulumuz Sosyal Bilimler Meslek Yüksekokulu, Sağlık Hizmetleri Yüksek Okuluyla aynı yerleşkeyi kullanmaktadır. </a:t>
            </a:r>
            <a:endParaRPr lang="tr-TR" sz="2400" dirty="0" smtClean="0"/>
          </a:p>
          <a:p>
            <a:pPr algn="just"/>
            <a:endParaRPr lang="tr-TR" sz="2400" b="1" dirty="0"/>
          </a:p>
        </p:txBody>
      </p:sp>
      <p:pic>
        <p:nvPicPr>
          <p:cNvPr id="1027" name="Picture 3" descr="C:\Users\Bilgisayar\Desktop\BRİFİNG 2019\ÇATILI OTURMA BANKLARI.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76475" y="2508646"/>
            <a:ext cx="6038848" cy="33968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471996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1200329"/>
          </a:xfrm>
          <a:prstGeom prst="rect">
            <a:avLst/>
          </a:prstGeom>
          <a:noFill/>
        </p:spPr>
        <p:txBody>
          <a:bodyPr wrap="square" rtlCol="0">
            <a:spAutoFit/>
          </a:bodyPr>
          <a:lstStyle/>
          <a:p>
            <a:r>
              <a:rPr lang="tr-TR" sz="2400" b="1" dirty="0" smtClean="0"/>
              <a:t>YÜKSEKOKULUMUZ FİZİKİ YAPISI</a:t>
            </a:r>
          </a:p>
          <a:p>
            <a:endParaRPr lang="tr-TR" sz="2400" b="1" dirty="0"/>
          </a:p>
          <a:p>
            <a:endParaRPr lang="tr-TR" sz="2400" b="1" dirty="0"/>
          </a:p>
        </p:txBody>
      </p:sp>
      <p:pic>
        <p:nvPicPr>
          <p:cNvPr id="2050" name="Picture 2" descr="C:\Users\Bilgisayar\Desktop\BRİFİNG 2019\OTURMA BANKLARI.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83618" y="1223618"/>
            <a:ext cx="6857710" cy="38913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328140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1200329"/>
          </a:xfrm>
          <a:prstGeom prst="rect">
            <a:avLst/>
          </a:prstGeom>
          <a:noFill/>
        </p:spPr>
        <p:txBody>
          <a:bodyPr wrap="square" rtlCol="0">
            <a:spAutoFit/>
          </a:bodyPr>
          <a:lstStyle/>
          <a:p>
            <a:r>
              <a:rPr lang="tr-TR" sz="2400" b="1" dirty="0" smtClean="0"/>
              <a:t>YÜKSEKOKULU FİZİKİ YAPISI</a:t>
            </a:r>
          </a:p>
          <a:p>
            <a:endParaRPr lang="tr-TR" sz="2400" b="1" dirty="0"/>
          </a:p>
          <a:p>
            <a:endParaRPr lang="tr-TR" sz="2400" b="1" dirty="0"/>
          </a:p>
        </p:txBody>
      </p:sp>
      <p:pic>
        <p:nvPicPr>
          <p:cNvPr id="3074" name="Picture 2" descr="C:\Users\Bilgisayar\Desktop\BRİFİNG 2019\MASA TENİSİ.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28825" y="1395067"/>
            <a:ext cx="6581774" cy="40246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099706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1569660"/>
          </a:xfrm>
          <a:prstGeom prst="rect">
            <a:avLst/>
          </a:prstGeom>
          <a:noFill/>
        </p:spPr>
        <p:txBody>
          <a:bodyPr wrap="square" rtlCol="0">
            <a:spAutoFit/>
          </a:bodyPr>
          <a:lstStyle/>
          <a:p>
            <a:r>
              <a:rPr lang="tr-TR" sz="2400" b="1" dirty="0" smtClean="0"/>
              <a:t>YÜKSEKOKULU FİZİKİ YAPISI</a:t>
            </a:r>
          </a:p>
          <a:p>
            <a:endParaRPr lang="tr-TR" sz="2400" b="1" dirty="0"/>
          </a:p>
          <a:p>
            <a:endParaRPr lang="tr-TR" sz="2400" b="1" dirty="0" smtClean="0"/>
          </a:p>
          <a:p>
            <a:r>
              <a:rPr lang="tr-TR" sz="2400" b="1" dirty="0" smtClean="0"/>
              <a:t> </a:t>
            </a:r>
            <a:endParaRPr lang="tr-TR" sz="2400" b="1" dirty="0"/>
          </a:p>
        </p:txBody>
      </p:sp>
      <p:pic>
        <p:nvPicPr>
          <p:cNvPr id="4098" name="Picture 2" descr="C:\Users\Bilgisayar\Desktop\BRİFİNG 2019\KÜTÜPHAN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20586" y="1220984"/>
            <a:ext cx="7013864" cy="40939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369965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95896" y="623453"/>
            <a:ext cx="6764482" cy="1200329"/>
          </a:xfrm>
          <a:prstGeom prst="rect">
            <a:avLst/>
          </a:prstGeom>
          <a:noFill/>
        </p:spPr>
        <p:txBody>
          <a:bodyPr wrap="square" rtlCol="0">
            <a:spAutoFit/>
          </a:bodyPr>
          <a:lstStyle/>
          <a:p>
            <a:r>
              <a:rPr lang="tr-TR" sz="2400" b="1" dirty="0" smtClean="0"/>
              <a:t>YÜKSEKOKULU FİZİKİ YAPISI</a:t>
            </a:r>
          </a:p>
          <a:p>
            <a:endParaRPr lang="tr-TR" sz="2400" b="1" dirty="0"/>
          </a:p>
          <a:p>
            <a:endParaRPr lang="tr-TR" sz="2400" b="1" dirty="0"/>
          </a:p>
        </p:txBody>
      </p:sp>
      <p:pic>
        <p:nvPicPr>
          <p:cNvPr id="5122" name="Picture 2" descr="C:\Users\Bilgisayar\Desktop\BRİFİNG 2019\P_20190220_120138.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04900" y="1223618"/>
            <a:ext cx="3467100" cy="2014882"/>
          </a:xfrm>
          <a:prstGeom prst="rect">
            <a:avLst/>
          </a:prstGeom>
          <a:noFill/>
          <a:extLst>
            <a:ext uri="{909E8E84-426E-40DD-AFC4-6F175D3DCCD1}">
              <a14:hiddenFill xmlns:a14="http://schemas.microsoft.com/office/drawing/2010/main">
                <a:solidFill>
                  <a:srgbClr val="FFFFFF"/>
                </a:solidFill>
              </a14:hiddenFill>
            </a:ext>
          </a:extLst>
        </p:spPr>
      </p:pic>
      <p:pic>
        <p:nvPicPr>
          <p:cNvPr id="5123" name="Picture 3" descr="C:\Users\Bilgisayar\Desktop\BRİFİNG 2019\P_20190220_120234.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09490" y="1223618"/>
            <a:ext cx="3577260" cy="2014882"/>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C:\Users\Bilgisayar\Desktop\BRİFİNG 2019\P_20190220_120826.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33475" y="3367985"/>
            <a:ext cx="3438525" cy="2070790"/>
          </a:xfrm>
          <a:prstGeom prst="rect">
            <a:avLst/>
          </a:prstGeom>
          <a:noFill/>
          <a:extLst>
            <a:ext uri="{909E8E84-426E-40DD-AFC4-6F175D3DCCD1}">
              <a14:hiddenFill xmlns:a14="http://schemas.microsoft.com/office/drawing/2010/main">
                <a:solidFill>
                  <a:srgbClr val="FFFFFF"/>
                </a:solidFill>
              </a14:hiddenFill>
            </a:ext>
          </a:extLst>
        </p:spPr>
      </p:pic>
      <p:pic>
        <p:nvPicPr>
          <p:cNvPr id="5125" name="Picture 5" descr="C:\Users\Bilgisayar\Desktop\BRİFİNG 2019\P_20190220_120947.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09490" y="3387359"/>
            <a:ext cx="3577260" cy="20514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233284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653021" y="623453"/>
            <a:ext cx="6764482" cy="1200329"/>
          </a:xfrm>
          <a:prstGeom prst="rect">
            <a:avLst/>
          </a:prstGeom>
          <a:noFill/>
        </p:spPr>
        <p:txBody>
          <a:bodyPr wrap="square" rtlCol="0">
            <a:spAutoFit/>
          </a:bodyPr>
          <a:lstStyle/>
          <a:p>
            <a:r>
              <a:rPr lang="tr-TR" sz="2400" b="1" dirty="0" smtClean="0"/>
              <a:t>YÜKSEKOKULU FİZİKİ YAPISI</a:t>
            </a:r>
          </a:p>
          <a:p>
            <a:endParaRPr lang="tr-TR" sz="2400" b="1" dirty="0"/>
          </a:p>
          <a:p>
            <a:endParaRPr lang="tr-TR" sz="2400" b="1" dirty="0"/>
          </a:p>
        </p:txBody>
      </p:sp>
      <p:pic>
        <p:nvPicPr>
          <p:cNvPr id="6146" name="Picture 2" descr="C:\Users\Bilgisayar\Desktop\BRİFİNG 2019\P_20190220_121039.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81175" y="1223617"/>
            <a:ext cx="6891769" cy="38766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472959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3416320"/>
          </a:xfrm>
          <a:prstGeom prst="rect">
            <a:avLst/>
          </a:prstGeom>
          <a:noFill/>
        </p:spPr>
        <p:txBody>
          <a:bodyPr wrap="square" rtlCol="0">
            <a:spAutoFit/>
          </a:bodyPr>
          <a:lstStyle/>
          <a:p>
            <a:r>
              <a:rPr lang="tr-TR" sz="2400" b="1" dirty="0" smtClean="0"/>
              <a:t>YÜKSEKOKULU FİZİKİ YAPISI</a:t>
            </a:r>
          </a:p>
          <a:p>
            <a:endParaRPr lang="tr-TR" sz="2400" b="1" dirty="0"/>
          </a:p>
          <a:p>
            <a:pPr algn="just"/>
            <a:r>
              <a:rPr lang="tr-TR" sz="2400" b="1" dirty="0"/>
              <a:t>Yüksekokulumuzda; </a:t>
            </a:r>
            <a:endParaRPr lang="tr-TR" sz="2400" b="1" dirty="0" smtClean="0"/>
          </a:p>
          <a:p>
            <a:pPr algn="just"/>
            <a:r>
              <a:rPr lang="tr-TR" sz="2400" b="1" i="1" dirty="0" smtClean="0"/>
              <a:t>- 12 </a:t>
            </a:r>
            <a:r>
              <a:rPr lang="tr-TR" sz="2400" b="1" i="1" dirty="0"/>
              <a:t>Adet Derslik </a:t>
            </a:r>
            <a:endParaRPr lang="tr-TR" sz="2400" b="1" i="1" dirty="0" smtClean="0"/>
          </a:p>
          <a:p>
            <a:pPr algn="just"/>
            <a:r>
              <a:rPr lang="tr-TR" sz="2400" b="1" i="1" dirty="0" smtClean="0"/>
              <a:t>- 1 </a:t>
            </a:r>
            <a:r>
              <a:rPr lang="tr-TR" sz="2400" b="1" i="1" dirty="0"/>
              <a:t>Adet Kimya-Gıda Laboratuvarı </a:t>
            </a:r>
            <a:endParaRPr lang="tr-TR" sz="2400" b="1" i="1" dirty="0" smtClean="0"/>
          </a:p>
          <a:p>
            <a:pPr algn="just"/>
            <a:r>
              <a:rPr lang="tr-TR" sz="2400" b="1" i="1" dirty="0" smtClean="0"/>
              <a:t>- 1 </a:t>
            </a:r>
            <a:r>
              <a:rPr lang="tr-TR" sz="2400" b="1" i="1" dirty="0"/>
              <a:t>Adet Elektrik Laboratuvarı </a:t>
            </a:r>
            <a:endParaRPr lang="tr-TR" sz="2400" b="1" i="1" dirty="0" smtClean="0"/>
          </a:p>
          <a:p>
            <a:pPr algn="just"/>
            <a:r>
              <a:rPr lang="tr-TR" sz="2400" b="1" i="1" dirty="0" smtClean="0"/>
              <a:t>- 1 </a:t>
            </a:r>
            <a:r>
              <a:rPr lang="tr-TR" sz="2400" b="1" i="1" dirty="0"/>
              <a:t>Adet İnşaat Laboratuvarı </a:t>
            </a:r>
            <a:endParaRPr lang="tr-TR" sz="2400" b="1" i="1" dirty="0" smtClean="0"/>
          </a:p>
          <a:p>
            <a:pPr algn="just"/>
            <a:r>
              <a:rPr lang="tr-TR" sz="2400" b="1" i="1" dirty="0" smtClean="0"/>
              <a:t>- 2 </a:t>
            </a:r>
            <a:r>
              <a:rPr lang="tr-TR" sz="2400" b="1" i="1" dirty="0"/>
              <a:t>Adet Makine Laboratuvarı </a:t>
            </a:r>
            <a:endParaRPr lang="tr-TR" sz="2400" b="1" i="1" dirty="0" smtClean="0"/>
          </a:p>
          <a:p>
            <a:pPr algn="just"/>
            <a:r>
              <a:rPr lang="tr-TR" sz="2400" b="1" i="1" dirty="0" smtClean="0"/>
              <a:t>- 2 </a:t>
            </a:r>
            <a:r>
              <a:rPr lang="tr-TR" sz="2400" b="1" i="1" dirty="0"/>
              <a:t>Adet Bilgisayar Laboratuvarı bulunmaktadır.</a:t>
            </a:r>
          </a:p>
        </p:txBody>
      </p:sp>
    </p:spTree>
    <p:extLst>
      <p:ext uri="{BB962C8B-B14F-4D97-AF65-F5344CB8AC3E}">
        <p14:creationId xmlns:p14="http://schemas.microsoft.com/office/powerpoint/2010/main" val="261519080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338554"/>
          </a:xfrm>
          <a:prstGeom prst="rect">
            <a:avLst/>
          </a:prstGeom>
          <a:noFill/>
        </p:spPr>
        <p:txBody>
          <a:bodyPr wrap="square" rtlCol="0">
            <a:spAutoFit/>
          </a:bodyPr>
          <a:lstStyle/>
          <a:p>
            <a:r>
              <a:rPr lang="tr-TR" sz="1200" b="1" dirty="0" smtClean="0"/>
              <a:t>               </a:t>
            </a:r>
            <a:r>
              <a:rPr lang="tr-TR" sz="1600" b="1" dirty="0" smtClean="0"/>
              <a:t>2019 YILI İTİBARİ İLE 1 VE 2.SINIF AKTİF KAYITLI ÖĞRENCİ SAYIMIZ</a:t>
            </a:r>
            <a:endParaRPr lang="tr-TR" sz="1600" b="1" dirty="0"/>
          </a:p>
        </p:txBody>
      </p:sp>
      <p:graphicFrame>
        <p:nvGraphicFramePr>
          <p:cNvPr id="3" name="Tablo 2"/>
          <p:cNvGraphicFramePr>
            <a:graphicFrameLocks noGrp="1"/>
          </p:cNvGraphicFramePr>
          <p:nvPr>
            <p:extLst>
              <p:ext uri="{D42A27DB-BD31-4B8C-83A1-F6EECF244321}">
                <p14:modId xmlns:p14="http://schemas.microsoft.com/office/powerpoint/2010/main" val="2447751202"/>
              </p:ext>
            </p:extLst>
          </p:nvPr>
        </p:nvGraphicFramePr>
        <p:xfrm>
          <a:off x="1479550" y="1262591"/>
          <a:ext cx="8128000" cy="4003040"/>
        </p:xfrm>
        <a:graphic>
          <a:graphicData uri="http://schemas.openxmlformats.org/drawingml/2006/table">
            <a:tbl>
              <a:tblPr firstRow="1" bandRow="1">
                <a:tableStyleId>{5C22544A-7EE6-4342-B048-85BDC9FD1C3A}</a:tableStyleId>
              </a:tblPr>
              <a:tblGrid>
                <a:gridCol w="2032000">
                  <a:extLst>
                    <a:ext uri="{9D8B030D-6E8A-4147-A177-3AD203B41FA5}">
                      <a16:colId xmlns:a16="http://schemas.microsoft.com/office/drawing/2014/main" val="20000"/>
                    </a:ext>
                  </a:extLst>
                </a:gridCol>
                <a:gridCol w="2032000">
                  <a:extLst>
                    <a:ext uri="{9D8B030D-6E8A-4147-A177-3AD203B41FA5}">
                      <a16:colId xmlns:a16="http://schemas.microsoft.com/office/drawing/2014/main" val="20001"/>
                    </a:ext>
                  </a:extLst>
                </a:gridCol>
                <a:gridCol w="2032000">
                  <a:extLst>
                    <a:ext uri="{9D8B030D-6E8A-4147-A177-3AD203B41FA5}">
                      <a16:colId xmlns:a16="http://schemas.microsoft.com/office/drawing/2014/main" val="20002"/>
                    </a:ext>
                  </a:extLst>
                </a:gridCol>
                <a:gridCol w="2032000">
                  <a:extLst>
                    <a:ext uri="{9D8B030D-6E8A-4147-A177-3AD203B41FA5}">
                      <a16:colId xmlns:a16="http://schemas.microsoft.com/office/drawing/2014/main" val="20003"/>
                    </a:ext>
                  </a:extLst>
                </a:gridCol>
              </a:tblGrid>
              <a:tr h="370840">
                <a:tc>
                  <a:txBody>
                    <a:bodyPr/>
                    <a:lstStyle/>
                    <a:p>
                      <a:r>
                        <a:rPr lang="tr-TR" dirty="0" smtClean="0"/>
                        <a:t>BÖLÜMLER</a:t>
                      </a:r>
                      <a:endParaRPr lang="tr-TR" dirty="0"/>
                    </a:p>
                  </a:txBody>
                  <a:tcPr/>
                </a:tc>
                <a:tc>
                  <a:txBody>
                    <a:bodyPr/>
                    <a:lstStyle/>
                    <a:p>
                      <a:r>
                        <a:rPr lang="tr-TR" dirty="0" smtClean="0"/>
                        <a:t>N.Ö</a:t>
                      </a:r>
                      <a:endParaRPr lang="tr-TR" dirty="0"/>
                    </a:p>
                  </a:txBody>
                  <a:tcPr/>
                </a:tc>
                <a:tc>
                  <a:txBody>
                    <a:bodyPr/>
                    <a:lstStyle/>
                    <a:p>
                      <a:r>
                        <a:rPr lang="tr-TR" dirty="0" smtClean="0"/>
                        <a:t>İ.Ö</a:t>
                      </a:r>
                      <a:endParaRPr lang="tr-TR" dirty="0"/>
                    </a:p>
                  </a:txBody>
                  <a:tcPr/>
                </a:tc>
                <a:tc>
                  <a:txBody>
                    <a:bodyPr/>
                    <a:lstStyle/>
                    <a:p>
                      <a:r>
                        <a:rPr lang="tr-TR" dirty="0" smtClean="0"/>
                        <a:t>TOPLAM</a:t>
                      </a:r>
                      <a:endParaRPr lang="tr-TR" dirty="0"/>
                    </a:p>
                  </a:txBody>
                  <a:tcPr/>
                </a:tc>
                <a:extLst>
                  <a:ext uri="{0D108BD9-81ED-4DB2-BD59-A6C34878D82A}">
                    <a16:rowId xmlns:a16="http://schemas.microsoft.com/office/drawing/2014/main" val="10000"/>
                  </a:ext>
                </a:extLst>
              </a:tr>
              <a:tr h="370840">
                <a:tc>
                  <a:txBody>
                    <a:bodyPr/>
                    <a:lstStyle/>
                    <a:p>
                      <a:r>
                        <a:rPr lang="tr-TR" sz="1400" b="0" dirty="0" smtClean="0">
                          <a:latin typeface="+mn-lt"/>
                        </a:rPr>
                        <a:t>MAKİNE ve METAL TEKN.</a:t>
                      </a:r>
                      <a:endParaRPr lang="tr-TR" sz="1400" b="0" dirty="0">
                        <a:latin typeface="+mn-lt"/>
                      </a:endParaRPr>
                    </a:p>
                  </a:txBody>
                  <a:tcPr/>
                </a:tc>
                <a:tc>
                  <a:txBody>
                    <a:bodyPr/>
                    <a:lstStyle/>
                    <a:p>
                      <a:r>
                        <a:rPr lang="tr-TR" dirty="0" smtClean="0"/>
                        <a:t>109</a:t>
                      </a:r>
                      <a:endParaRPr lang="tr-TR" dirty="0"/>
                    </a:p>
                  </a:txBody>
                  <a:tcPr/>
                </a:tc>
                <a:tc>
                  <a:txBody>
                    <a:bodyPr/>
                    <a:lstStyle/>
                    <a:p>
                      <a:r>
                        <a:rPr lang="tr-TR" dirty="0" smtClean="0"/>
                        <a:t>-</a:t>
                      </a:r>
                      <a:endParaRPr lang="tr-TR" dirty="0"/>
                    </a:p>
                  </a:txBody>
                  <a:tcPr/>
                </a:tc>
                <a:tc>
                  <a:txBody>
                    <a:bodyPr/>
                    <a:lstStyle/>
                    <a:p>
                      <a:r>
                        <a:rPr lang="tr-TR" dirty="0" smtClean="0"/>
                        <a:t>109</a:t>
                      </a:r>
                      <a:endParaRPr lang="tr-TR" dirty="0"/>
                    </a:p>
                  </a:txBody>
                  <a:tcPr/>
                </a:tc>
                <a:extLst>
                  <a:ext uri="{0D108BD9-81ED-4DB2-BD59-A6C34878D82A}">
                    <a16:rowId xmlns:a16="http://schemas.microsoft.com/office/drawing/2014/main" val="10001"/>
                  </a:ext>
                </a:extLst>
              </a:tr>
              <a:tr h="370840">
                <a:tc>
                  <a:txBody>
                    <a:bodyPr/>
                    <a:lstStyle/>
                    <a:p>
                      <a:r>
                        <a:rPr lang="tr-TR" sz="1400" b="0" dirty="0" smtClean="0">
                          <a:latin typeface="+mn-lt"/>
                        </a:rPr>
                        <a:t>ELEKTRİK TEKN.</a:t>
                      </a:r>
                      <a:endParaRPr lang="tr-TR" sz="1400" b="0" dirty="0">
                        <a:latin typeface="+mn-lt"/>
                      </a:endParaRPr>
                    </a:p>
                  </a:txBody>
                  <a:tcPr/>
                </a:tc>
                <a:tc>
                  <a:txBody>
                    <a:bodyPr/>
                    <a:lstStyle/>
                    <a:p>
                      <a:r>
                        <a:rPr lang="tr-TR" dirty="0" smtClean="0"/>
                        <a:t>254</a:t>
                      </a:r>
                      <a:endParaRPr lang="tr-TR" dirty="0"/>
                    </a:p>
                  </a:txBody>
                  <a:tcPr/>
                </a:tc>
                <a:tc>
                  <a:txBody>
                    <a:bodyPr/>
                    <a:lstStyle/>
                    <a:p>
                      <a:r>
                        <a:rPr lang="tr-TR" dirty="0" smtClean="0"/>
                        <a:t>-</a:t>
                      </a:r>
                      <a:endParaRPr lang="tr-TR" dirty="0"/>
                    </a:p>
                  </a:txBody>
                  <a:tcPr/>
                </a:tc>
                <a:tc>
                  <a:txBody>
                    <a:bodyPr/>
                    <a:lstStyle/>
                    <a:p>
                      <a:r>
                        <a:rPr lang="tr-TR" dirty="0" smtClean="0"/>
                        <a:t>254</a:t>
                      </a:r>
                      <a:endParaRPr lang="tr-TR" dirty="0"/>
                    </a:p>
                  </a:txBody>
                  <a:tcPr/>
                </a:tc>
                <a:extLst>
                  <a:ext uri="{0D108BD9-81ED-4DB2-BD59-A6C34878D82A}">
                    <a16:rowId xmlns:a16="http://schemas.microsoft.com/office/drawing/2014/main" val="10002"/>
                  </a:ext>
                </a:extLst>
              </a:tr>
              <a:tr h="370840">
                <a:tc>
                  <a:txBody>
                    <a:bodyPr/>
                    <a:lstStyle/>
                    <a:p>
                      <a:r>
                        <a:rPr lang="tr-TR" sz="1400" b="0" dirty="0" smtClean="0">
                          <a:latin typeface="+mn-lt"/>
                        </a:rPr>
                        <a:t>BİLGİSAYAR PROGR.</a:t>
                      </a:r>
                      <a:endParaRPr lang="tr-TR" sz="1400" b="0" dirty="0">
                        <a:latin typeface="+mn-lt"/>
                      </a:endParaRPr>
                    </a:p>
                  </a:txBody>
                  <a:tcPr/>
                </a:tc>
                <a:tc>
                  <a:txBody>
                    <a:bodyPr/>
                    <a:lstStyle/>
                    <a:p>
                      <a:r>
                        <a:rPr lang="tr-TR" dirty="0" smtClean="0"/>
                        <a:t>247</a:t>
                      </a:r>
                      <a:endParaRPr lang="tr-TR" dirty="0"/>
                    </a:p>
                  </a:txBody>
                  <a:tcPr/>
                </a:tc>
                <a:tc>
                  <a:txBody>
                    <a:bodyPr/>
                    <a:lstStyle/>
                    <a:p>
                      <a:r>
                        <a:rPr lang="tr-TR" dirty="0" smtClean="0"/>
                        <a:t>-</a:t>
                      </a:r>
                      <a:endParaRPr lang="tr-TR" dirty="0"/>
                    </a:p>
                  </a:txBody>
                  <a:tcPr/>
                </a:tc>
                <a:tc>
                  <a:txBody>
                    <a:bodyPr/>
                    <a:lstStyle/>
                    <a:p>
                      <a:r>
                        <a:rPr lang="tr-TR" dirty="0" smtClean="0"/>
                        <a:t>247</a:t>
                      </a:r>
                      <a:endParaRPr lang="tr-TR" dirty="0"/>
                    </a:p>
                  </a:txBody>
                  <a:tcPr/>
                </a:tc>
                <a:extLst>
                  <a:ext uri="{0D108BD9-81ED-4DB2-BD59-A6C34878D82A}">
                    <a16:rowId xmlns:a16="http://schemas.microsoft.com/office/drawing/2014/main" val="10003"/>
                  </a:ext>
                </a:extLst>
              </a:tr>
              <a:tr h="370840">
                <a:tc>
                  <a:txBody>
                    <a:bodyPr/>
                    <a:lstStyle/>
                    <a:p>
                      <a:r>
                        <a:rPr lang="tr-TR" sz="1400" b="0" dirty="0" smtClean="0">
                          <a:latin typeface="+mn-lt"/>
                        </a:rPr>
                        <a:t>GIDA TEKN.</a:t>
                      </a:r>
                      <a:endParaRPr lang="tr-TR" sz="1400" b="0" dirty="0">
                        <a:latin typeface="+mn-lt"/>
                      </a:endParaRPr>
                    </a:p>
                  </a:txBody>
                  <a:tcPr/>
                </a:tc>
                <a:tc>
                  <a:txBody>
                    <a:bodyPr/>
                    <a:lstStyle/>
                    <a:p>
                      <a:r>
                        <a:rPr lang="tr-TR" dirty="0" smtClean="0"/>
                        <a:t>147</a:t>
                      </a:r>
                      <a:endParaRPr lang="tr-TR" dirty="0"/>
                    </a:p>
                  </a:txBody>
                  <a:tcPr/>
                </a:tc>
                <a:tc>
                  <a:txBody>
                    <a:bodyPr/>
                    <a:lstStyle/>
                    <a:p>
                      <a:r>
                        <a:rPr lang="tr-TR" dirty="0" smtClean="0"/>
                        <a:t>-</a:t>
                      </a:r>
                      <a:endParaRPr lang="tr-TR" dirty="0"/>
                    </a:p>
                  </a:txBody>
                  <a:tcPr/>
                </a:tc>
                <a:tc>
                  <a:txBody>
                    <a:bodyPr/>
                    <a:lstStyle/>
                    <a:p>
                      <a:r>
                        <a:rPr lang="tr-TR" dirty="0" smtClean="0"/>
                        <a:t>147</a:t>
                      </a:r>
                      <a:endParaRPr lang="tr-TR" dirty="0"/>
                    </a:p>
                  </a:txBody>
                  <a:tcPr/>
                </a:tc>
                <a:extLst>
                  <a:ext uri="{0D108BD9-81ED-4DB2-BD59-A6C34878D82A}">
                    <a16:rowId xmlns:a16="http://schemas.microsoft.com/office/drawing/2014/main" val="10004"/>
                  </a:ext>
                </a:extLst>
              </a:tr>
              <a:tr h="370840">
                <a:tc>
                  <a:txBody>
                    <a:bodyPr/>
                    <a:lstStyle/>
                    <a:p>
                      <a:r>
                        <a:rPr lang="tr-TR" sz="1400" b="0" dirty="0" smtClean="0">
                          <a:latin typeface="+mn-lt"/>
                        </a:rPr>
                        <a:t>KİMYA TEKN.</a:t>
                      </a:r>
                      <a:endParaRPr lang="tr-TR" sz="1400" b="0" dirty="0">
                        <a:latin typeface="+mn-lt"/>
                      </a:endParaRPr>
                    </a:p>
                  </a:txBody>
                  <a:tcPr/>
                </a:tc>
                <a:tc>
                  <a:txBody>
                    <a:bodyPr/>
                    <a:lstStyle/>
                    <a:p>
                      <a:r>
                        <a:rPr lang="tr-TR" dirty="0" smtClean="0"/>
                        <a:t>68</a:t>
                      </a:r>
                      <a:endParaRPr lang="tr-TR" dirty="0"/>
                    </a:p>
                  </a:txBody>
                  <a:tcPr/>
                </a:tc>
                <a:tc>
                  <a:txBody>
                    <a:bodyPr/>
                    <a:lstStyle/>
                    <a:p>
                      <a:r>
                        <a:rPr lang="tr-TR" dirty="0" smtClean="0"/>
                        <a:t>-</a:t>
                      </a:r>
                      <a:endParaRPr lang="tr-TR" dirty="0"/>
                    </a:p>
                  </a:txBody>
                  <a:tcPr/>
                </a:tc>
                <a:tc>
                  <a:txBody>
                    <a:bodyPr/>
                    <a:lstStyle/>
                    <a:p>
                      <a:r>
                        <a:rPr lang="tr-TR" dirty="0" smtClean="0"/>
                        <a:t>68</a:t>
                      </a:r>
                      <a:endParaRPr lang="tr-TR" dirty="0"/>
                    </a:p>
                  </a:txBody>
                  <a:tcPr/>
                </a:tc>
                <a:extLst>
                  <a:ext uri="{0D108BD9-81ED-4DB2-BD59-A6C34878D82A}">
                    <a16:rowId xmlns:a16="http://schemas.microsoft.com/office/drawing/2014/main" val="10005"/>
                  </a:ext>
                </a:extLst>
              </a:tr>
              <a:tr h="370840">
                <a:tc>
                  <a:txBody>
                    <a:bodyPr/>
                    <a:lstStyle/>
                    <a:p>
                      <a:r>
                        <a:rPr lang="tr-TR" sz="1400" b="0" dirty="0" smtClean="0">
                          <a:latin typeface="+mn-lt"/>
                        </a:rPr>
                        <a:t>MÜLKİYET</a:t>
                      </a:r>
                      <a:r>
                        <a:rPr lang="tr-TR" sz="1400" b="0" baseline="0" dirty="0" smtClean="0">
                          <a:latin typeface="+mn-lt"/>
                        </a:rPr>
                        <a:t> KORUMA ve GÜVENLİK</a:t>
                      </a:r>
                      <a:endParaRPr lang="tr-TR" sz="1400" b="0" dirty="0">
                        <a:latin typeface="+mn-lt"/>
                      </a:endParaRPr>
                    </a:p>
                  </a:txBody>
                  <a:tcPr/>
                </a:tc>
                <a:tc>
                  <a:txBody>
                    <a:bodyPr/>
                    <a:lstStyle/>
                    <a:p>
                      <a:r>
                        <a:rPr lang="tr-TR" dirty="0" smtClean="0"/>
                        <a:t>80</a:t>
                      </a:r>
                      <a:endParaRPr lang="tr-TR" dirty="0"/>
                    </a:p>
                  </a:txBody>
                  <a:tcPr/>
                </a:tc>
                <a:tc>
                  <a:txBody>
                    <a:bodyPr/>
                    <a:lstStyle/>
                    <a:p>
                      <a:r>
                        <a:rPr lang="tr-TR" dirty="0" smtClean="0"/>
                        <a:t>-</a:t>
                      </a:r>
                      <a:endParaRPr lang="tr-TR" dirty="0"/>
                    </a:p>
                  </a:txBody>
                  <a:tcPr/>
                </a:tc>
                <a:tc>
                  <a:txBody>
                    <a:bodyPr/>
                    <a:lstStyle/>
                    <a:p>
                      <a:r>
                        <a:rPr lang="tr-TR" dirty="0" smtClean="0"/>
                        <a:t>80</a:t>
                      </a:r>
                      <a:endParaRPr lang="tr-TR" dirty="0"/>
                    </a:p>
                  </a:txBody>
                  <a:tcPr/>
                </a:tc>
                <a:extLst>
                  <a:ext uri="{0D108BD9-81ED-4DB2-BD59-A6C34878D82A}">
                    <a16:rowId xmlns:a16="http://schemas.microsoft.com/office/drawing/2014/main" val="10006"/>
                  </a:ext>
                </a:extLst>
              </a:tr>
              <a:tr h="370840">
                <a:tc>
                  <a:txBody>
                    <a:bodyPr/>
                    <a:lstStyle/>
                    <a:p>
                      <a:r>
                        <a:rPr lang="tr-TR" sz="1400" b="0" dirty="0" smtClean="0">
                          <a:latin typeface="+mn-lt"/>
                        </a:rPr>
                        <a:t>BİTKİSEL ve HAYVANSAL ÜRETİM</a:t>
                      </a:r>
                      <a:endParaRPr lang="tr-TR" sz="1400" b="0" dirty="0">
                        <a:latin typeface="+mn-lt"/>
                      </a:endParaRPr>
                    </a:p>
                  </a:txBody>
                  <a:tcPr/>
                </a:tc>
                <a:tc>
                  <a:txBody>
                    <a:bodyPr/>
                    <a:lstStyle/>
                    <a:p>
                      <a:r>
                        <a:rPr lang="tr-TR" dirty="0" smtClean="0"/>
                        <a:t>2</a:t>
                      </a:r>
                      <a:endParaRPr lang="tr-TR" dirty="0"/>
                    </a:p>
                  </a:txBody>
                  <a:tcPr/>
                </a:tc>
                <a:tc>
                  <a:txBody>
                    <a:bodyPr/>
                    <a:lstStyle/>
                    <a:p>
                      <a:r>
                        <a:rPr lang="tr-TR" dirty="0" smtClean="0"/>
                        <a:t>-</a:t>
                      </a:r>
                      <a:endParaRPr lang="tr-TR" dirty="0"/>
                    </a:p>
                  </a:txBody>
                  <a:tcPr/>
                </a:tc>
                <a:tc>
                  <a:txBody>
                    <a:bodyPr/>
                    <a:lstStyle/>
                    <a:p>
                      <a:r>
                        <a:rPr lang="tr-TR" dirty="0" smtClean="0"/>
                        <a:t>2</a:t>
                      </a:r>
                      <a:endParaRPr lang="tr-TR" dirty="0"/>
                    </a:p>
                  </a:txBody>
                  <a:tcPr/>
                </a:tc>
                <a:extLst>
                  <a:ext uri="{0D108BD9-81ED-4DB2-BD59-A6C34878D82A}">
                    <a16:rowId xmlns:a16="http://schemas.microsoft.com/office/drawing/2014/main" val="10007"/>
                  </a:ext>
                </a:extLst>
              </a:tr>
              <a:tr h="370840">
                <a:tc>
                  <a:txBody>
                    <a:bodyPr/>
                    <a:lstStyle/>
                    <a:p>
                      <a:r>
                        <a:rPr lang="tr-TR" sz="1400" b="0" dirty="0" smtClean="0">
                          <a:latin typeface="+mn-lt"/>
                        </a:rPr>
                        <a:t>İNŞAAT</a:t>
                      </a:r>
                      <a:r>
                        <a:rPr lang="tr-TR" sz="1400" b="0" baseline="0" dirty="0" smtClean="0">
                          <a:latin typeface="+mn-lt"/>
                        </a:rPr>
                        <a:t> TEKN.</a:t>
                      </a:r>
                      <a:endParaRPr lang="tr-TR" sz="1400" b="0" dirty="0">
                        <a:latin typeface="+mn-lt"/>
                      </a:endParaRPr>
                    </a:p>
                  </a:txBody>
                  <a:tcPr/>
                </a:tc>
                <a:tc>
                  <a:txBody>
                    <a:bodyPr/>
                    <a:lstStyle/>
                    <a:p>
                      <a:r>
                        <a:rPr lang="tr-TR" dirty="0" smtClean="0"/>
                        <a:t>160</a:t>
                      </a:r>
                      <a:endParaRPr lang="tr-TR" dirty="0"/>
                    </a:p>
                  </a:txBody>
                  <a:tcPr/>
                </a:tc>
                <a:tc>
                  <a:txBody>
                    <a:bodyPr/>
                    <a:lstStyle/>
                    <a:p>
                      <a:r>
                        <a:rPr lang="tr-TR" dirty="0" smtClean="0"/>
                        <a:t>94</a:t>
                      </a:r>
                      <a:endParaRPr lang="tr-TR" dirty="0"/>
                    </a:p>
                  </a:txBody>
                  <a:tcPr/>
                </a:tc>
                <a:tc>
                  <a:txBody>
                    <a:bodyPr/>
                    <a:lstStyle/>
                    <a:p>
                      <a:r>
                        <a:rPr lang="tr-TR" dirty="0" smtClean="0"/>
                        <a:t>254</a:t>
                      </a:r>
                      <a:endParaRPr lang="tr-TR" dirty="0"/>
                    </a:p>
                  </a:txBody>
                  <a:tcPr/>
                </a:tc>
                <a:extLst>
                  <a:ext uri="{0D108BD9-81ED-4DB2-BD59-A6C34878D82A}">
                    <a16:rowId xmlns:a16="http://schemas.microsoft.com/office/drawing/2014/main" val="10008"/>
                  </a:ext>
                </a:extLst>
              </a:tr>
              <a:tr h="370840">
                <a:tc>
                  <a:txBody>
                    <a:bodyPr/>
                    <a:lstStyle/>
                    <a:p>
                      <a:endParaRPr lang="tr-TR" sz="1400" b="0" dirty="0">
                        <a:latin typeface="+mn-lt"/>
                      </a:endParaRPr>
                    </a:p>
                  </a:txBody>
                  <a:tcPr/>
                </a:tc>
                <a:tc>
                  <a:txBody>
                    <a:bodyPr/>
                    <a:lstStyle/>
                    <a:p>
                      <a:endParaRPr lang="tr-TR" dirty="0"/>
                    </a:p>
                  </a:txBody>
                  <a:tcPr/>
                </a:tc>
                <a:tc>
                  <a:txBody>
                    <a:bodyPr/>
                    <a:lstStyle/>
                    <a:p>
                      <a:r>
                        <a:rPr lang="tr-TR" dirty="0" smtClean="0"/>
                        <a:t>            TOPLAM</a:t>
                      </a:r>
                      <a:endParaRPr lang="tr-TR" dirty="0"/>
                    </a:p>
                  </a:txBody>
                  <a:tcPr/>
                </a:tc>
                <a:tc>
                  <a:txBody>
                    <a:bodyPr/>
                    <a:lstStyle/>
                    <a:p>
                      <a:r>
                        <a:rPr lang="tr-TR" dirty="0" smtClean="0"/>
                        <a:t>1161</a:t>
                      </a:r>
                      <a:endParaRPr lang="tr-TR" dirty="0"/>
                    </a:p>
                  </a:txBody>
                  <a:tcP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129506067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830997"/>
          </a:xfrm>
          <a:prstGeom prst="rect">
            <a:avLst/>
          </a:prstGeom>
          <a:noFill/>
        </p:spPr>
        <p:txBody>
          <a:bodyPr wrap="square" rtlCol="0">
            <a:spAutoFit/>
          </a:bodyPr>
          <a:lstStyle/>
          <a:p>
            <a:pPr algn="ctr"/>
            <a:r>
              <a:rPr lang="tr-TR" sz="2400" b="1" dirty="0" smtClean="0"/>
              <a:t>BİRİM PERSONELLERİ</a:t>
            </a:r>
          </a:p>
          <a:p>
            <a:pPr algn="ctr"/>
            <a:endParaRPr lang="tr-TR" sz="2400" b="1" dirty="0"/>
          </a:p>
        </p:txBody>
      </p:sp>
      <p:graphicFrame>
        <p:nvGraphicFramePr>
          <p:cNvPr id="3" name="Tablo 2"/>
          <p:cNvGraphicFramePr>
            <a:graphicFrameLocks noGrp="1"/>
          </p:cNvGraphicFramePr>
          <p:nvPr>
            <p:extLst>
              <p:ext uri="{D42A27DB-BD31-4B8C-83A1-F6EECF244321}">
                <p14:modId xmlns:p14="http://schemas.microsoft.com/office/powerpoint/2010/main" val="3268825612"/>
              </p:ext>
            </p:extLst>
          </p:nvPr>
        </p:nvGraphicFramePr>
        <p:xfrm>
          <a:off x="2782712" y="1038952"/>
          <a:ext cx="4752749" cy="4679061"/>
        </p:xfrm>
        <a:graphic>
          <a:graphicData uri="http://schemas.openxmlformats.org/drawingml/2006/table">
            <a:tbl>
              <a:tblPr firstRow="1" firstCol="1" bandRow="1">
                <a:tableStyleId>{5C22544A-7EE6-4342-B048-85BDC9FD1C3A}</a:tableStyleId>
              </a:tblPr>
              <a:tblGrid>
                <a:gridCol w="345515">
                  <a:extLst>
                    <a:ext uri="{9D8B030D-6E8A-4147-A177-3AD203B41FA5}">
                      <a16:colId xmlns:a16="http://schemas.microsoft.com/office/drawing/2014/main" val="20000"/>
                    </a:ext>
                  </a:extLst>
                </a:gridCol>
                <a:gridCol w="1053248">
                  <a:extLst>
                    <a:ext uri="{9D8B030D-6E8A-4147-A177-3AD203B41FA5}">
                      <a16:colId xmlns:a16="http://schemas.microsoft.com/office/drawing/2014/main" val="20001"/>
                    </a:ext>
                  </a:extLst>
                </a:gridCol>
                <a:gridCol w="1466707">
                  <a:extLst>
                    <a:ext uri="{9D8B030D-6E8A-4147-A177-3AD203B41FA5}">
                      <a16:colId xmlns:a16="http://schemas.microsoft.com/office/drawing/2014/main" val="20002"/>
                    </a:ext>
                  </a:extLst>
                </a:gridCol>
                <a:gridCol w="1887279">
                  <a:extLst>
                    <a:ext uri="{9D8B030D-6E8A-4147-A177-3AD203B41FA5}">
                      <a16:colId xmlns:a16="http://schemas.microsoft.com/office/drawing/2014/main" val="20003"/>
                    </a:ext>
                  </a:extLst>
                </a:gridCol>
              </a:tblGrid>
              <a:tr h="155405">
                <a:tc>
                  <a:txBody>
                    <a:bodyPr/>
                    <a:lstStyle/>
                    <a:p>
                      <a:pPr>
                        <a:lnSpc>
                          <a:spcPct val="115000"/>
                        </a:lnSpc>
                        <a:spcAft>
                          <a:spcPts val="0"/>
                        </a:spcAft>
                      </a:pPr>
                      <a:r>
                        <a:rPr lang="tr-TR" sz="900" dirty="0">
                          <a:effectLst/>
                        </a:rPr>
                        <a:t>SIRA</a:t>
                      </a:r>
                      <a:endParaRPr lang="tr-TR" sz="900" dirty="0">
                        <a:effectLst/>
                        <a:latin typeface="Calibri"/>
                        <a:ea typeface="Calibri"/>
                        <a:cs typeface="Times New Roman"/>
                      </a:endParaRPr>
                    </a:p>
                  </a:txBody>
                  <a:tcPr marL="55282" marR="55282" marT="0" marB="0"/>
                </a:tc>
                <a:tc>
                  <a:txBody>
                    <a:bodyPr/>
                    <a:lstStyle/>
                    <a:p>
                      <a:pPr>
                        <a:lnSpc>
                          <a:spcPct val="115000"/>
                        </a:lnSpc>
                        <a:spcAft>
                          <a:spcPts val="0"/>
                        </a:spcAft>
                      </a:pPr>
                      <a:r>
                        <a:rPr lang="tr-TR" sz="900">
                          <a:effectLst/>
                        </a:rPr>
                        <a:t>ADI </a:t>
                      </a:r>
                      <a:endParaRPr lang="tr-TR" sz="900">
                        <a:effectLst/>
                        <a:latin typeface="Calibri"/>
                        <a:ea typeface="Calibri"/>
                        <a:cs typeface="Times New Roman"/>
                      </a:endParaRPr>
                    </a:p>
                  </a:txBody>
                  <a:tcPr marL="55282" marR="55282" marT="0" marB="0"/>
                </a:tc>
                <a:tc>
                  <a:txBody>
                    <a:bodyPr/>
                    <a:lstStyle/>
                    <a:p>
                      <a:pPr>
                        <a:lnSpc>
                          <a:spcPct val="115000"/>
                        </a:lnSpc>
                        <a:spcAft>
                          <a:spcPts val="0"/>
                        </a:spcAft>
                      </a:pPr>
                      <a:r>
                        <a:rPr lang="tr-TR" sz="900">
                          <a:effectLst/>
                        </a:rPr>
                        <a:t>SOYADI </a:t>
                      </a:r>
                      <a:endParaRPr lang="tr-TR" sz="900">
                        <a:effectLst/>
                        <a:latin typeface="Calibri"/>
                        <a:ea typeface="Calibri"/>
                        <a:cs typeface="Times New Roman"/>
                      </a:endParaRPr>
                    </a:p>
                  </a:txBody>
                  <a:tcPr marL="55282" marR="55282" marT="0" marB="0"/>
                </a:tc>
                <a:tc>
                  <a:txBody>
                    <a:bodyPr/>
                    <a:lstStyle/>
                    <a:p>
                      <a:pPr>
                        <a:lnSpc>
                          <a:spcPct val="115000"/>
                        </a:lnSpc>
                        <a:spcAft>
                          <a:spcPts val="0"/>
                        </a:spcAft>
                      </a:pPr>
                      <a:r>
                        <a:rPr lang="tr-TR" sz="900">
                          <a:effectLst/>
                        </a:rPr>
                        <a:t>GÖREVİ </a:t>
                      </a:r>
                      <a:endParaRPr lang="tr-TR" sz="900">
                        <a:effectLst/>
                        <a:latin typeface="Calibri"/>
                        <a:ea typeface="Calibri"/>
                        <a:cs typeface="Times New Roman"/>
                      </a:endParaRPr>
                    </a:p>
                  </a:txBody>
                  <a:tcPr marL="55282" marR="55282" marT="0" marB="0"/>
                </a:tc>
                <a:extLst>
                  <a:ext uri="{0D108BD9-81ED-4DB2-BD59-A6C34878D82A}">
                    <a16:rowId xmlns:a16="http://schemas.microsoft.com/office/drawing/2014/main" val="10000"/>
                  </a:ext>
                </a:extLst>
              </a:tr>
              <a:tr h="222539">
                <a:tc>
                  <a:txBody>
                    <a:bodyPr/>
                    <a:lstStyle/>
                    <a:p>
                      <a:pPr>
                        <a:lnSpc>
                          <a:spcPct val="115000"/>
                        </a:lnSpc>
                        <a:spcAft>
                          <a:spcPts val="0"/>
                        </a:spcAft>
                      </a:pPr>
                      <a:r>
                        <a:rPr lang="tr-TR" sz="900" dirty="0">
                          <a:effectLst/>
                        </a:rPr>
                        <a:t>1</a:t>
                      </a:r>
                      <a:endParaRPr lang="tr-TR" sz="900" dirty="0">
                        <a:effectLst/>
                        <a:latin typeface="Calibri"/>
                        <a:ea typeface="Calibri"/>
                        <a:cs typeface="Times New Roman"/>
                      </a:endParaRPr>
                    </a:p>
                  </a:txBody>
                  <a:tcPr marL="55282" marR="55282" marT="0" marB="0"/>
                </a:tc>
                <a:tc>
                  <a:txBody>
                    <a:bodyPr/>
                    <a:lstStyle/>
                    <a:p>
                      <a:pPr>
                        <a:lnSpc>
                          <a:spcPct val="115000"/>
                        </a:lnSpc>
                        <a:spcAft>
                          <a:spcPts val="0"/>
                        </a:spcAft>
                      </a:pPr>
                      <a:r>
                        <a:rPr lang="tr-TR" sz="900" dirty="0">
                          <a:effectLst/>
                        </a:rPr>
                        <a:t>M. </a:t>
                      </a:r>
                      <a:r>
                        <a:rPr lang="tr-TR" sz="900" dirty="0" smtClean="0">
                          <a:effectLst/>
                        </a:rPr>
                        <a:t>Recep</a:t>
                      </a:r>
                      <a:endParaRPr lang="tr-TR" sz="900" dirty="0">
                        <a:effectLst/>
                        <a:latin typeface="Calibri"/>
                        <a:ea typeface="Calibri"/>
                        <a:cs typeface="Times New Roman"/>
                      </a:endParaRPr>
                    </a:p>
                  </a:txBody>
                  <a:tcPr marL="55282" marR="55282" marT="0" marB="0"/>
                </a:tc>
                <a:tc>
                  <a:txBody>
                    <a:bodyPr/>
                    <a:lstStyle/>
                    <a:p>
                      <a:pPr>
                        <a:lnSpc>
                          <a:spcPct val="115000"/>
                        </a:lnSpc>
                        <a:spcAft>
                          <a:spcPts val="0"/>
                        </a:spcAft>
                      </a:pPr>
                      <a:r>
                        <a:rPr lang="tr-TR" sz="900" dirty="0">
                          <a:effectLst/>
                        </a:rPr>
                        <a:t>MİNAZ</a:t>
                      </a:r>
                      <a:endParaRPr lang="tr-TR" sz="900" dirty="0">
                        <a:effectLst/>
                        <a:latin typeface="Calibri"/>
                        <a:ea typeface="Calibri"/>
                        <a:cs typeface="Times New Roman"/>
                      </a:endParaRPr>
                    </a:p>
                  </a:txBody>
                  <a:tcPr marL="55282" marR="55282" marT="0" marB="0"/>
                </a:tc>
                <a:tc>
                  <a:txBody>
                    <a:bodyPr/>
                    <a:lstStyle/>
                    <a:p>
                      <a:pPr>
                        <a:lnSpc>
                          <a:spcPct val="115000"/>
                        </a:lnSpc>
                        <a:spcAft>
                          <a:spcPts val="0"/>
                        </a:spcAft>
                      </a:pPr>
                      <a:r>
                        <a:rPr lang="tr-TR" sz="900" dirty="0">
                          <a:effectLst/>
                        </a:rPr>
                        <a:t>Müdür (</a:t>
                      </a:r>
                      <a:r>
                        <a:rPr lang="tr-TR" sz="900" dirty="0" err="1">
                          <a:effectLst/>
                        </a:rPr>
                        <a:t>Dr.Öğr.Üyesi</a:t>
                      </a:r>
                      <a:r>
                        <a:rPr lang="tr-TR" sz="900" dirty="0" smtClean="0">
                          <a:effectLst/>
                        </a:rPr>
                        <a:t>)</a:t>
                      </a:r>
                      <a:endParaRPr lang="tr-TR" sz="900" dirty="0">
                        <a:effectLst/>
                      </a:endParaRPr>
                    </a:p>
                  </a:txBody>
                  <a:tcPr marL="55282" marR="55282" marT="0" marB="0"/>
                </a:tc>
                <a:extLst>
                  <a:ext uri="{0D108BD9-81ED-4DB2-BD59-A6C34878D82A}">
                    <a16:rowId xmlns:a16="http://schemas.microsoft.com/office/drawing/2014/main" val="10001"/>
                  </a:ext>
                </a:extLst>
              </a:tr>
              <a:tr h="154721">
                <a:tc>
                  <a:txBody>
                    <a:bodyPr/>
                    <a:lstStyle/>
                    <a:p>
                      <a:pPr>
                        <a:lnSpc>
                          <a:spcPct val="115000"/>
                        </a:lnSpc>
                        <a:spcAft>
                          <a:spcPts val="0"/>
                        </a:spcAft>
                      </a:pPr>
                      <a:r>
                        <a:rPr lang="tr-TR" sz="900" dirty="0">
                          <a:effectLst/>
                        </a:rPr>
                        <a:t>2</a:t>
                      </a:r>
                      <a:endParaRPr lang="tr-TR" sz="900" dirty="0">
                        <a:effectLst/>
                        <a:latin typeface="Calibri"/>
                        <a:ea typeface="Calibri"/>
                        <a:cs typeface="Times New Roman"/>
                      </a:endParaRPr>
                    </a:p>
                  </a:txBody>
                  <a:tcPr marL="55282" marR="55282" marT="0" marB="0"/>
                </a:tc>
                <a:tc>
                  <a:txBody>
                    <a:bodyPr/>
                    <a:lstStyle/>
                    <a:p>
                      <a:pPr>
                        <a:lnSpc>
                          <a:spcPct val="115000"/>
                        </a:lnSpc>
                        <a:spcAft>
                          <a:spcPts val="0"/>
                        </a:spcAft>
                      </a:pPr>
                      <a:r>
                        <a:rPr lang="tr-TR" sz="900" dirty="0">
                          <a:effectLst/>
                        </a:rPr>
                        <a:t>Ersin</a:t>
                      </a:r>
                      <a:endParaRPr lang="tr-TR" sz="900" dirty="0">
                        <a:effectLst/>
                        <a:latin typeface="Calibri"/>
                        <a:ea typeface="Calibri"/>
                        <a:cs typeface="Times New Roman"/>
                      </a:endParaRPr>
                    </a:p>
                  </a:txBody>
                  <a:tcPr marL="55282" marR="55282" marT="0" marB="0"/>
                </a:tc>
                <a:tc>
                  <a:txBody>
                    <a:bodyPr/>
                    <a:lstStyle/>
                    <a:p>
                      <a:pPr>
                        <a:lnSpc>
                          <a:spcPct val="115000"/>
                        </a:lnSpc>
                        <a:spcAft>
                          <a:spcPts val="0"/>
                        </a:spcAft>
                      </a:pPr>
                      <a:r>
                        <a:rPr lang="tr-TR" sz="900" dirty="0">
                          <a:effectLst/>
                        </a:rPr>
                        <a:t>AYHAN</a:t>
                      </a:r>
                      <a:endParaRPr lang="tr-TR" sz="900" dirty="0">
                        <a:effectLst/>
                        <a:latin typeface="Calibri"/>
                        <a:ea typeface="Calibri"/>
                        <a:cs typeface="Times New Roman"/>
                      </a:endParaRPr>
                    </a:p>
                  </a:txBody>
                  <a:tcPr marL="55282" marR="55282" marT="0" marB="0"/>
                </a:tc>
                <a:tc>
                  <a:txBody>
                    <a:bodyPr/>
                    <a:lstStyle/>
                    <a:p>
                      <a:pPr>
                        <a:lnSpc>
                          <a:spcPct val="115000"/>
                        </a:lnSpc>
                        <a:spcAft>
                          <a:spcPts val="0"/>
                        </a:spcAft>
                      </a:pPr>
                      <a:r>
                        <a:rPr lang="tr-TR" sz="900" dirty="0">
                          <a:effectLst/>
                        </a:rPr>
                        <a:t>Müdür Yrd.(</a:t>
                      </a:r>
                      <a:r>
                        <a:rPr lang="tr-TR" sz="900" dirty="0" err="1">
                          <a:effectLst/>
                        </a:rPr>
                        <a:t>Öğr.Gör</a:t>
                      </a:r>
                      <a:r>
                        <a:rPr lang="tr-TR" sz="900" dirty="0" smtClean="0">
                          <a:effectLst/>
                        </a:rPr>
                        <a:t>)</a:t>
                      </a:r>
                      <a:endParaRPr lang="tr-TR" sz="900" dirty="0">
                        <a:effectLst/>
                      </a:endParaRPr>
                    </a:p>
                  </a:txBody>
                  <a:tcPr marL="55282" marR="55282" marT="0" marB="0"/>
                </a:tc>
                <a:extLst>
                  <a:ext uri="{0D108BD9-81ED-4DB2-BD59-A6C34878D82A}">
                    <a16:rowId xmlns:a16="http://schemas.microsoft.com/office/drawing/2014/main" val="10002"/>
                  </a:ext>
                </a:extLst>
              </a:tr>
              <a:tr h="197704">
                <a:tc>
                  <a:txBody>
                    <a:bodyPr/>
                    <a:lstStyle/>
                    <a:p>
                      <a:pPr>
                        <a:lnSpc>
                          <a:spcPct val="115000"/>
                        </a:lnSpc>
                        <a:spcAft>
                          <a:spcPts val="0"/>
                        </a:spcAft>
                      </a:pPr>
                      <a:r>
                        <a:rPr lang="tr-TR" sz="900">
                          <a:effectLst/>
                        </a:rPr>
                        <a:t>3</a:t>
                      </a:r>
                      <a:endParaRPr lang="tr-TR" sz="900">
                        <a:effectLst/>
                        <a:latin typeface="Calibri"/>
                        <a:ea typeface="Calibri"/>
                        <a:cs typeface="Times New Roman"/>
                      </a:endParaRPr>
                    </a:p>
                  </a:txBody>
                  <a:tcPr marL="55282" marR="55282" marT="0" marB="0"/>
                </a:tc>
                <a:tc>
                  <a:txBody>
                    <a:bodyPr/>
                    <a:lstStyle/>
                    <a:p>
                      <a:pPr>
                        <a:lnSpc>
                          <a:spcPct val="115000"/>
                        </a:lnSpc>
                        <a:spcAft>
                          <a:spcPts val="0"/>
                        </a:spcAft>
                      </a:pPr>
                      <a:r>
                        <a:rPr lang="tr-TR" sz="900">
                          <a:effectLst/>
                        </a:rPr>
                        <a:t>Mehmet Şah</a:t>
                      </a:r>
                      <a:endParaRPr lang="tr-TR" sz="900">
                        <a:effectLst/>
                        <a:latin typeface="Calibri"/>
                        <a:ea typeface="Calibri"/>
                        <a:cs typeface="Times New Roman"/>
                      </a:endParaRPr>
                    </a:p>
                  </a:txBody>
                  <a:tcPr marL="55282" marR="55282" marT="0" marB="0"/>
                </a:tc>
                <a:tc>
                  <a:txBody>
                    <a:bodyPr/>
                    <a:lstStyle/>
                    <a:p>
                      <a:pPr>
                        <a:lnSpc>
                          <a:spcPct val="115000"/>
                        </a:lnSpc>
                        <a:spcAft>
                          <a:spcPts val="0"/>
                        </a:spcAft>
                      </a:pPr>
                      <a:r>
                        <a:rPr lang="tr-TR" sz="900">
                          <a:effectLst/>
                        </a:rPr>
                        <a:t>GÜLTEKİN</a:t>
                      </a:r>
                      <a:endParaRPr lang="tr-TR" sz="900">
                        <a:effectLst/>
                        <a:latin typeface="Calibri"/>
                        <a:ea typeface="Calibri"/>
                        <a:cs typeface="Times New Roman"/>
                      </a:endParaRPr>
                    </a:p>
                  </a:txBody>
                  <a:tcPr marL="55282" marR="55282" marT="0" marB="0"/>
                </a:tc>
                <a:tc>
                  <a:txBody>
                    <a:bodyPr/>
                    <a:lstStyle/>
                    <a:p>
                      <a:pPr>
                        <a:lnSpc>
                          <a:spcPct val="115000"/>
                        </a:lnSpc>
                        <a:spcAft>
                          <a:spcPts val="0"/>
                        </a:spcAft>
                      </a:pPr>
                      <a:r>
                        <a:rPr lang="tr-TR" sz="900">
                          <a:effectLst/>
                        </a:rPr>
                        <a:t>Müdür Yrd.(Öğr.Gör)</a:t>
                      </a:r>
                      <a:endParaRPr lang="tr-TR" sz="900">
                        <a:effectLst/>
                        <a:latin typeface="Calibri"/>
                        <a:ea typeface="Calibri"/>
                        <a:cs typeface="Times New Roman"/>
                      </a:endParaRPr>
                    </a:p>
                  </a:txBody>
                  <a:tcPr marL="55282" marR="55282" marT="0" marB="0"/>
                </a:tc>
                <a:extLst>
                  <a:ext uri="{0D108BD9-81ED-4DB2-BD59-A6C34878D82A}">
                    <a16:rowId xmlns:a16="http://schemas.microsoft.com/office/drawing/2014/main" val="10003"/>
                  </a:ext>
                </a:extLst>
              </a:tr>
              <a:tr h="155405">
                <a:tc>
                  <a:txBody>
                    <a:bodyPr/>
                    <a:lstStyle/>
                    <a:p>
                      <a:pPr>
                        <a:lnSpc>
                          <a:spcPct val="115000"/>
                        </a:lnSpc>
                        <a:spcAft>
                          <a:spcPts val="0"/>
                        </a:spcAft>
                      </a:pPr>
                      <a:r>
                        <a:rPr lang="tr-TR" sz="900">
                          <a:effectLst/>
                        </a:rPr>
                        <a:t>4</a:t>
                      </a:r>
                      <a:endParaRPr lang="tr-TR" sz="900">
                        <a:effectLst/>
                        <a:latin typeface="Calibri"/>
                        <a:ea typeface="Calibri"/>
                        <a:cs typeface="Times New Roman"/>
                      </a:endParaRPr>
                    </a:p>
                  </a:txBody>
                  <a:tcPr marL="55282" marR="55282" marT="0" marB="0"/>
                </a:tc>
                <a:tc>
                  <a:txBody>
                    <a:bodyPr/>
                    <a:lstStyle/>
                    <a:p>
                      <a:pPr>
                        <a:lnSpc>
                          <a:spcPct val="115000"/>
                        </a:lnSpc>
                        <a:spcAft>
                          <a:spcPts val="0"/>
                        </a:spcAft>
                      </a:pPr>
                      <a:r>
                        <a:rPr lang="tr-TR" sz="900" dirty="0">
                          <a:effectLst/>
                        </a:rPr>
                        <a:t>Mehmet </a:t>
                      </a:r>
                      <a:r>
                        <a:rPr lang="tr-TR" sz="900" dirty="0" smtClean="0">
                          <a:effectLst/>
                        </a:rPr>
                        <a:t> Zihni</a:t>
                      </a:r>
                      <a:endParaRPr lang="tr-TR" sz="900" dirty="0">
                        <a:effectLst/>
                        <a:latin typeface="Calibri"/>
                        <a:ea typeface="Calibri"/>
                        <a:cs typeface="Times New Roman"/>
                      </a:endParaRPr>
                    </a:p>
                  </a:txBody>
                  <a:tcPr marL="55282" marR="55282" marT="0" marB="0"/>
                </a:tc>
                <a:tc>
                  <a:txBody>
                    <a:bodyPr/>
                    <a:lstStyle/>
                    <a:p>
                      <a:pPr>
                        <a:lnSpc>
                          <a:spcPct val="115000"/>
                        </a:lnSpc>
                        <a:spcAft>
                          <a:spcPts val="0"/>
                        </a:spcAft>
                      </a:pPr>
                      <a:r>
                        <a:rPr lang="tr-TR" sz="900">
                          <a:effectLst/>
                        </a:rPr>
                        <a:t>AKKOYUN</a:t>
                      </a:r>
                      <a:endParaRPr lang="tr-TR" sz="900">
                        <a:effectLst/>
                        <a:latin typeface="Calibri"/>
                        <a:ea typeface="Calibri"/>
                        <a:cs typeface="Times New Roman"/>
                      </a:endParaRPr>
                    </a:p>
                  </a:txBody>
                  <a:tcPr marL="55282" marR="55282" marT="0" marB="0"/>
                </a:tc>
                <a:tc>
                  <a:txBody>
                    <a:bodyPr/>
                    <a:lstStyle/>
                    <a:p>
                      <a:pPr>
                        <a:lnSpc>
                          <a:spcPct val="115000"/>
                        </a:lnSpc>
                        <a:spcAft>
                          <a:spcPts val="0"/>
                        </a:spcAft>
                      </a:pPr>
                      <a:r>
                        <a:rPr lang="tr-TR" sz="900">
                          <a:effectLst/>
                        </a:rPr>
                        <a:t>Yüksekokul Sekreteri</a:t>
                      </a:r>
                      <a:endParaRPr lang="tr-TR" sz="900">
                        <a:effectLst/>
                        <a:latin typeface="Calibri"/>
                        <a:ea typeface="Calibri"/>
                        <a:cs typeface="Times New Roman"/>
                      </a:endParaRPr>
                    </a:p>
                  </a:txBody>
                  <a:tcPr marL="55282" marR="55282" marT="0" marB="0"/>
                </a:tc>
                <a:extLst>
                  <a:ext uri="{0D108BD9-81ED-4DB2-BD59-A6C34878D82A}">
                    <a16:rowId xmlns:a16="http://schemas.microsoft.com/office/drawing/2014/main" val="10004"/>
                  </a:ext>
                </a:extLst>
              </a:tr>
              <a:tr h="155405">
                <a:tc>
                  <a:txBody>
                    <a:bodyPr/>
                    <a:lstStyle/>
                    <a:p>
                      <a:pPr>
                        <a:lnSpc>
                          <a:spcPct val="115000"/>
                        </a:lnSpc>
                        <a:spcAft>
                          <a:spcPts val="0"/>
                        </a:spcAft>
                      </a:pPr>
                      <a:r>
                        <a:rPr lang="tr-TR" sz="900">
                          <a:effectLst/>
                        </a:rPr>
                        <a:t>5</a:t>
                      </a:r>
                      <a:endParaRPr lang="tr-TR" sz="900">
                        <a:effectLst/>
                        <a:latin typeface="Calibri"/>
                        <a:ea typeface="Calibri"/>
                        <a:cs typeface="Times New Roman"/>
                      </a:endParaRPr>
                    </a:p>
                  </a:txBody>
                  <a:tcPr marL="55282" marR="55282" marT="0" marB="0"/>
                </a:tc>
                <a:tc>
                  <a:txBody>
                    <a:bodyPr/>
                    <a:lstStyle/>
                    <a:p>
                      <a:pPr>
                        <a:lnSpc>
                          <a:spcPct val="115000"/>
                        </a:lnSpc>
                        <a:spcAft>
                          <a:spcPts val="0"/>
                        </a:spcAft>
                      </a:pPr>
                      <a:r>
                        <a:rPr lang="tr-TR" sz="900">
                          <a:effectLst/>
                        </a:rPr>
                        <a:t>Abdülgani</a:t>
                      </a:r>
                      <a:endParaRPr lang="tr-TR" sz="900">
                        <a:effectLst/>
                        <a:latin typeface="Calibri"/>
                        <a:ea typeface="Calibri"/>
                        <a:cs typeface="Times New Roman"/>
                      </a:endParaRPr>
                    </a:p>
                  </a:txBody>
                  <a:tcPr marL="55282" marR="55282" marT="0" marB="0"/>
                </a:tc>
                <a:tc>
                  <a:txBody>
                    <a:bodyPr/>
                    <a:lstStyle/>
                    <a:p>
                      <a:pPr>
                        <a:lnSpc>
                          <a:spcPct val="115000"/>
                        </a:lnSpc>
                        <a:spcAft>
                          <a:spcPts val="0"/>
                        </a:spcAft>
                      </a:pPr>
                      <a:r>
                        <a:rPr lang="tr-TR" sz="900" dirty="0">
                          <a:effectLst/>
                        </a:rPr>
                        <a:t>GÖZ</a:t>
                      </a:r>
                      <a:endParaRPr lang="tr-TR" sz="900" dirty="0">
                        <a:effectLst/>
                        <a:latin typeface="Calibri"/>
                        <a:ea typeface="Calibri"/>
                        <a:cs typeface="Times New Roman"/>
                      </a:endParaRPr>
                    </a:p>
                  </a:txBody>
                  <a:tcPr marL="55282" marR="55282" marT="0" marB="0"/>
                </a:tc>
                <a:tc>
                  <a:txBody>
                    <a:bodyPr/>
                    <a:lstStyle/>
                    <a:p>
                      <a:pPr>
                        <a:lnSpc>
                          <a:spcPct val="115000"/>
                        </a:lnSpc>
                        <a:spcAft>
                          <a:spcPts val="0"/>
                        </a:spcAft>
                      </a:pPr>
                      <a:r>
                        <a:rPr lang="tr-TR" sz="900">
                          <a:effectLst/>
                        </a:rPr>
                        <a:t>Akademik Personel (Öğr.Gör)</a:t>
                      </a:r>
                      <a:endParaRPr lang="tr-TR" sz="900">
                        <a:effectLst/>
                        <a:latin typeface="Calibri"/>
                        <a:ea typeface="Calibri"/>
                        <a:cs typeface="Times New Roman"/>
                      </a:endParaRPr>
                    </a:p>
                  </a:txBody>
                  <a:tcPr marL="55282" marR="55282" marT="0" marB="0"/>
                </a:tc>
                <a:extLst>
                  <a:ext uri="{0D108BD9-81ED-4DB2-BD59-A6C34878D82A}">
                    <a16:rowId xmlns:a16="http://schemas.microsoft.com/office/drawing/2014/main" val="10005"/>
                  </a:ext>
                </a:extLst>
              </a:tr>
              <a:tr h="155405">
                <a:tc>
                  <a:txBody>
                    <a:bodyPr/>
                    <a:lstStyle/>
                    <a:p>
                      <a:pPr>
                        <a:lnSpc>
                          <a:spcPct val="115000"/>
                        </a:lnSpc>
                        <a:spcAft>
                          <a:spcPts val="0"/>
                        </a:spcAft>
                      </a:pPr>
                      <a:r>
                        <a:rPr lang="tr-TR" sz="900">
                          <a:effectLst/>
                        </a:rPr>
                        <a:t>6</a:t>
                      </a:r>
                      <a:endParaRPr lang="tr-TR" sz="900">
                        <a:effectLst/>
                        <a:latin typeface="Calibri"/>
                        <a:ea typeface="Calibri"/>
                        <a:cs typeface="Times New Roman"/>
                      </a:endParaRPr>
                    </a:p>
                  </a:txBody>
                  <a:tcPr marL="55282" marR="55282" marT="0" marB="0"/>
                </a:tc>
                <a:tc>
                  <a:txBody>
                    <a:bodyPr/>
                    <a:lstStyle/>
                    <a:p>
                      <a:pPr>
                        <a:lnSpc>
                          <a:spcPct val="115000"/>
                        </a:lnSpc>
                        <a:spcAft>
                          <a:spcPts val="0"/>
                        </a:spcAft>
                      </a:pPr>
                      <a:r>
                        <a:rPr lang="tr-TR" sz="900">
                          <a:effectLst/>
                        </a:rPr>
                        <a:t>Abdulkadir</a:t>
                      </a:r>
                      <a:endParaRPr lang="tr-TR" sz="900">
                        <a:effectLst/>
                        <a:latin typeface="Calibri"/>
                        <a:ea typeface="Calibri"/>
                        <a:cs typeface="Times New Roman"/>
                      </a:endParaRPr>
                    </a:p>
                  </a:txBody>
                  <a:tcPr marL="55282" marR="55282" marT="0" marB="0"/>
                </a:tc>
                <a:tc>
                  <a:txBody>
                    <a:bodyPr/>
                    <a:lstStyle/>
                    <a:p>
                      <a:pPr>
                        <a:lnSpc>
                          <a:spcPct val="115000"/>
                        </a:lnSpc>
                        <a:spcAft>
                          <a:spcPts val="0"/>
                        </a:spcAft>
                      </a:pPr>
                      <a:r>
                        <a:rPr lang="tr-TR" sz="900">
                          <a:effectLst/>
                        </a:rPr>
                        <a:t>ÖZCAN</a:t>
                      </a:r>
                      <a:endParaRPr lang="tr-TR" sz="900">
                        <a:effectLst/>
                        <a:latin typeface="Calibri"/>
                        <a:ea typeface="Calibri"/>
                        <a:cs typeface="Times New Roman"/>
                      </a:endParaRPr>
                    </a:p>
                  </a:txBody>
                  <a:tcPr marL="55282" marR="55282" marT="0" marB="0"/>
                </a:tc>
                <a:tc>
                  <a:txBody>
                    <a:bodyPr/>
                    <a:lstStyle/>
                    <a:p>
                      <a:pPr>
                        <a:lnSpc>
                          <a:spcPct val="115000"/>
                        </a:lnSpc>
                        <a:spcAft>
                          <a:spcPts val="0"/>
                        </a:spcAft>
                      </a:pPr>
                      <a:r>
                        <a:rPr lang="tr-TR" sz="900">
                          <a:effectLst/>
                        </a:rPr>
                        <a:t>Akademik Personel (Öğr.Gör)</a:t>
                      </a:r>
                      <a:endParaRPr lang="tr-TR" sz="900">
                        <a:effectLst/>
                        <a:latin typeface="Calibri"/>
                        <a:ea typeface="Calibri"/>
                        <a:cs typeface="Times New Roman"/>
                      </a:endParaRPr>
                    </a:p>
                  </a:txBody>
                  <a:tcPr marL="55282" marR="55282" marT="0" marB="0"/>
                </a:tc>
                <a:extLst>
                  <a:ext uri="{0D108BD9-81ED-4DB2-BD59-A6C34878D82A}">
                    <a16:rowId xmlns:a16="http://schemas.microsoft.com/office/drawing/2014/main" val="10006"/>
                  </a:ext>
                </a:extLst>
              </a:tr>
              <a:tr h="155405">
                <a:tc>
                  <a:txBody>
                    <a:bodyPr/>
                    <a:lstStyle/>
                    <a:p>
                      <a:pPr>
                        <a:lnSpc>
                          <a:spcPct val="115000"/>
                        </a:lnSpc>
                        <a:spcAft>
                          <a:spcPts val="0"/>
                        </a:spcAft>
                      </a:pPr>
                      <a:r>
                        <a:rPr lang="tr-TR" sz="900">
                          <a:effectLst/>
                        </a:rPr>
                        <a:t>7</a:t>
                      </a:r>
                      <a:endParaRPr lang="tr-TR" sz="900">
                        <a:effectLst/>
                        <a:latin typeface="Calibri"/>
                        <a:ea typeface="Calibri"/>
                        <a:cs typeface="Times New Roman"/>
                      </a:endParaRPr>
                    </a:p>
                  </a:txBody>
                  <a:tcPr marL="55282" marR="55282" marT="0" marB="0"/>
                </a:tc>
                <a:tc>
                  <a:txBody>
                    <a:bodyPr/>
                    <a:lstStyle/>
                    <a:p>
                      <a:pPr>
                        <a:lnSpc>
                          <a:spcPct val="115000"/>
                        </a:lnSpc>
                        <a:spcAft>
                          <a:spcPts val="0"/>
                        </a:spcAft>
                      </a:pPr>
                      <a:r>
                        <a:rPr lang="tr-TR" sz="900">
                          <a:effectLst/>
                        </a:rPr>
                        <a:t>Abdullah</a:t>
                      </a:r>
                      <a:endParaRPr lang="tr-TR" sz="900">
                        <a:effectLst/>
                        <a:latin typeface="Calibri"/>
                        <a:ea typeface="Calibri"/>
                        <a:cs typeface="Times New Roman"/>
                      </a:endParaRPr>
                    </a:p>
                  </a:txBody>
                  <a:tcPr marL="55282" marR="55282" marT="0" marB="0"/>
                </a:tc>
                <a:tc>
                  <a:txBody>
                    <a:bodyPr/>
                    <a:lstStyle/>
                    <a:p>
                      <a:pPr>
                        <a:lnSpc>
                          <a:spcPct val="115000"/>
                        </a:lnSpc>
                        <a:spcAft>
                          <a:spcPts val="0"/>
                        </a:spcAft>
                      </a:pPr>
                      <a:r>
                        <a:rPr lang="tr-TR" sz="900">
                          <a:effectLst/>
                        </a:rPr>
                        <a:t>BAYCAR</a:t>
                      </a:r>
                      <a:endParaRPr lang="tr-TR" sz="900">
                        <a:effectLst/>
                        <a:latin typeface="Calibri"/>
                        <a:ea typeface="Calibri"/>
                        <a:cs typeface="Times New Roman"/>
                      </a:endParaRPr>
                    </a:p>
                  </a:txBody>
                  <a:tcPr marL="55282" marR="55282" marT="0" marB="0"/>
                </a:tc>
                <a:tc>
                  <a:txBody>
                    <a:bodyPr/>
                    <a:lstStyle/>
                    <a:p>
                      <a:pPr>
                        <a:lnSpc>
                          <a:spcPct val="115000"/>
                        </a:lnSpc>
                        <a:spcAft>
                          <a:spcPts val="0"/>
                        </a:spcAft>
                      </a:pPr>
                      <a:r>
                        <a:rPr lang="tr-TR" sz="900">
                          <a:effectLst/>
                        </a:rPr>
                        <a:t>Akademik Personel (Öğr.Gör)</a:t>
                      </a:r>
                      <a:endParaRPr lang="tr-TR" sz="900">
                        <a:effectLst/>
                        <a:latin typeface="Calibri"/>
                        <a:ea typeface="Calibri"/>
                        <a:cs typeface="Times New Roman"/>
                      </a:endParaRPr>
                    </a:p>
                  </a:txBody>
                  <a:tcPr marL="55282" marR="55282" marT="0" marB="0"/>
                </a:tc>
                <a:extLst>
                  <a:ext uri="{0D108BD9-81ED-4DB2-BD59-A6C34878D82A}">
                    <a16:rowId xmlns:a16="http://schemas.microsoft.com/office/drawing/2014/main" val="10007"/>
                  </a:ext>
                </a:extLst>
              </a:tr>
              <a:tr h="155405">
                <a:tc>
                  <a:txBody>
                    <a:bodyPr/>
                    <a:lstStyle/>
                    <a:p>
                      <a:pPr>
                        <a:lnSpc>
                          <a:spcPct val="115000"/>
                        </a:lnSpc>
                        <a:spcAft>
                          <a:spcPts val="0"/>
                        </a:spcAft>
                      </a:pPr>
                      <a:r>
                        <a:rPr lang="tr-TR" sz="900">
                          <a:effectLst/>
                        </a:rPr>
                        <a:t>8</a:t>
                      </a:r>
                      <a:endParaRPr lang="tr-TR" sz="900">
                        <a:effectLst/>
                        <a:latin typeface="Calibri"/>
                        <a:ea typeface="Calibri"/>
                        <a:cs typeface="Times New Roman"/>
                      </a:endParaRPr>
                    </a:p>
                  </a:txBody>
                  <a:tcPr marL="55282" marR="55282" marT="0" marB="0"/>
                </a:tc>
                <a:tc>
                  <a:txBody>
                    <a:bodyPr/>
                    <a:lstStyle/>
                    <a:p>
                      <a:pPr>
                        <a:lnSpc>
                          <a:spcPct val="115000"/>
                        </a:lnSpc>
                        <a:spcAft>
                          <a:spcPts val="0"/>
                        </a:spcAft>
                      </a:pPr>
                      <a:r>
                        <a:rPr lang="tr-TR" sz="900">
                          <a:effectLst/>
                        </a:rPr>
                        <a:t>Alper</a:t>
                      </a:r>
                      <a:endParaRPr lang="tr-TR" sz="900">
                        <a:effectLst/>
                        <a:latin typeface="Calibri"/>
                        <a:ea typeface="Calibri"/>
                        <a:cs typeface="Times New Roman"/>
                      </a:endParaRPr>
                    </a:p>
                  </a:txBody>
                  <a:tcPr marL="55282" marR="55282" marT="0" marB="0"/>
                </a:tc>
                <a:tc>
                  <a:txBody>
                    <a:bodyPr/>
                    <a:lstStyle/>
                    <a:p>
                      <a:pPr>
                        <a:lnSpc>
                          <a:spcPct val="115000"/>
                        </a:lnSpc>
                        <a:spcAft>
                          <a:spcPts val="0"/>
                        </a:spcAft>
                      </a:pPr>
                      <a:r>
                        <a:rPr lang="tr-TR" sz="900">
                          <a:effectLst/>
                        </a:rPr>
                        <a:t>YILDIRIM</a:t>
                      </a:r>
                      <a:endParaRPr lang="tr-TR" sz="900">
                        <a:effectLst/>
                        <a:latin typeface="Calibri"/>
                        <a:ea typeface="Calibri"/>
                        <a:cs typeface="Times New Roman"/>
                      </a:endParaRPr>
                    </a:p>
                  </a:txBody>
                  <a:tcPr marL="55282" marR="55282" marT="0" marB="0"/>
                </a:tc>
                <a:tc>
                  <a:txBody>
                    <a:bodyPr/>
                    <a:lstStyle/>
                    <a:p>
                      <a:pPr>
                        <a:lnSpc>
                          <a:spcPct val="115000"/>
                        </a:lnSpc>
                        <a:spcAft>
                          <a:spcPts val="0"/>
                        </a:spcAft>
                      </a:pPr>
                      <a:r>
                        <a:rPr lang="tr-TR" sz="900">
                          <a:effectLst/>
                        </a:rPr>
                        <a:t>Akademik Personel (Öğr.Gör)</a:t>
                      </a:r>
                      <a:endParaRPr lang="tr-TR" sz="900">
                        <a:effectLst/>
                        <a:latin typeface="Calibri"/>
                        <a:ea typeface="Calibri"/>
                        <a:cs typeface="Times New Roman"/>
                      </a:endParaRPr>
                    </a:p>
                  </a:txBody>
                  <a:tcPr marL="55282" marR="55282" marT="0" marB="0"/>
                </a:tc>
                <a:extLst>
                  <a:ext uri="{0D108BD9-81ED-4DB2-BD59-A6C34878D82A}">
                    <a16:rowId xmlns:a16="http://schemas.microsoft.com/office/drawing/2014/main" val="10008"/>
                  </a:ext>
                </a:extLst>
              </a:tr>
              <a:tr h="155405">
                <a:tc>
                  <a:txBody>
                    <a:bodyPr/>
                    <a:lstStyle/>
                    <a:p>
                      <a:pPr>
                        <a:lnSpc>
                          <a:spcPct val="115000"/>
                        </a:lnSpc>
                        <a:spcAft>
                          <a:spcPts val="0"/>
                        </a:spcAft>
                      </a:pPr>
                      <a:r>
                        <a:rPr lang="tr-TR" sz="900">
                          <a:effectLst/>
                        </a:rPr>
                        <a:t>9</a:t>
                      </a:r>
                      <a:endParaRPr lang="tr-TR" sz="900">
                        <a:effectLst/>
                        <a:latin typeface="Calibri"/>
                        <a:ea typeface="Calibri"/>
                        <a:cs typeface="Times New Roman"/>
                      </a:endParaRPr>
                    </a:p>
                  </a:txBody>
                  <a:tcPr marL="55282" marR="55282" marT="0" marB="0"/>
                </a:tc>
                <a:tc>
                  <a:txBody>
                    <a:bodyPr/>
                    <a:lstStyle/>
                    <a:p>
                      <a:pPr>
                        <a:lnSpc>
                          <a:spcPct val="115000"/>
                        </a:lnSpc>
                        <a:spcAft>
                          <a:spcPts val="0"/>
                        </a:spcAft>
                      </a:pPr>
                      <a:r>
                        <a:rPr lang="tr-TR" sz="900">
                          <a:effectLst/>
                        </a:rPr>
                        <a:t>Cüneyt </a:t>
                      </a:r>
                      <a:endParaRPr lang="tr-TR" sz="900">
                        <a:effectLst/>
                        <a:latin typeface="Calibri"/>
                        <a:ea typeface="Calibri"/>
                        <a:cs typeface="Times New Roman"/>
                      </a:endParaRPr>
                    </a:p>
                  </a:txBody>
                  <a:tcPr marL="55282" marR="55282" marT="0" marB="0"/>
                </a:tc>
                <a:tc>
                  <a:txBody>
                    <a:bodyPr/>
                    <a:lstStyle/>
                    <a:p>
                      <a:pPr>
                        <a:lnSpc>
                          <a:spcPct val="115000"/>
                        </a:lnSpc>
                        <a:spcAft>
                          <a:spcPts val="0"/>
                        </a:spcAft>
                      </a:pPr>
                      <a:r>
                        <a:rPr lang="tr-TR" sz="900">
                          <a:effectLst/>
                        </a:rPr>
                        <a:t>ÖZDEMİR</a:t>
                      </a:r>
                      <a:endParaRPr lang="tr-TR" sz="900">
                        <a:effectLst/>
                        <a:latin typeface="Calibri"/>
                        <a:ea typeface="Calibri"/>
                        <a:cs typeface="Times New Roman"/>
                      </a:endParaRPr>
                    </a:p>
                  </a:txBody>
                  <a:tcPr marL="55282" marR="55282" marT="0" marB="0"/>
                </a:tc>
                <a:tc>
                  <a:txBody>
                    <a:bodyPr/>
                    <a:lstStyle/>
                    <a:p>
                      <a:pPr>
                        <a:lnSpc>
                          <a:spcPct val="115000"/>
                        </a:lnSpc>
                        <a:spcAft>
                          <a:spcPts val="0"/>
                        </a:spcAft>
                      </a:pPr>
                      <a:r>
                        <a:rPr lang="tr-TR" sz="900">
                          <a:effectLst/>
                        </a:rPr>
                        <a:t>Akademik Personel (Öğr.Gör)</a:t>
                      </a:r>
                      <a:endParaRPr lang="tr-TR" sz="900">
                        <a:effectLst/>
                        <a:latin typeface="Calibri"/>
                        <a:ea typeface="Calibri"/>
                        <a:cs typeface="Times New Roman"/>
                      </a:endParaRPr>
                    </a:p>
                  </a:txBody>
                  <a:tcPr marL="55282" marR="55282" marT="0" marB="0"/>
                </a:tc>
                <a:extLst>
                  <a:ext uri="{0D108BD9-81ED-4DB2-BD59-A6C34878D82A}">
                    <a16:rowId xmlns:a16="http://schemas.microsoft.com/office/drawing/2014/main" val="10009"/>
                  </a:ext>
                </a:extLst>
              </a:tr>
              <a:tr h="155405">
                <a:tc>
                  <a:txBody>
                    <a:bodyPr/>
                    <a:lstStyle/>
                    <a:p>
                      <a:pPr>
                        <a:lnSpc>
                          <a:spcPct val="115000"/>
                        </a:lnSpc>
                        <a:spcAft>
                          <a:spcPts val="0"/>
                        </a:spcAft>
                      </a:pPr>
                      <a:r>
                        <a:rPr lang="tr-TR" sz="900">
                          <a:effectLst/>
                        </a:rPr>
                        <a:t>10</a:t>
                      </a:r>
                      <a:endParaRPr lang="tr-TR" sz="900">
                        <a:effectLst/>
                        <a:latin typeface="Calibri"/>
                        <a:ea typeface="Calibri"/>
                        <a:cs typeface="Times New Roman"/>
                      </a:endParaRPr>
                    </a:p>
                  </a:txBody>
                  <a:tcPr marL="55282" marR="55282" marT="0" marB="0"/>
                </a:tc>
                <a:tc>
                  <a:txBody>
                    <a:bodyPr/>
                    <a:lstStyle/>
                    <a:p>
                      <a:pPr>
                        <a:lnSpc>
                          <a:spcPct val="115000"/>
                        </a:lnSpc>
                        <a:spcAft>
                          <a:spcPts val="0"/>
                        </a:spcAft>
                      </a:pPr>
                      <a:r>
                        <a:rPr lang="tr-TR" sz="900">
                          <a:effectLst/>
                        </a:rPr>
                        <a:t>Ebuzer</a:t>
                      </a:r>
                      <a:endParaRPr lang="tr-TR" sz="900">
                        <a:effectLst/>
                        <a:latin typeface="Calibri"/>
                        <a:ea typeface="Calibri"/>
                        <a:cs typeface="Times New Roman"/>
                      </a:endParaRPr>
                    </a:p>
                  </a:txBody>
                  <a:tcPr marL="55282" marR="55282" marT="0" marB="0"/>
                </a:tc>
                <a:tc>
                  <a:txBody>
                    <a:bodyPr/>
                    <a:lstStyle/>
                    <a:p>
                      <a:pPr>
                        <a:lnSpc>
                          <a:spcPct val="115000"/>
                        </a:lnSpc>
                        <a:spcAft>
                          <a:spcPts val="0"/>
                        </a:spcAft>
                      </a:pPr>
                      <a:r>
                        <a:rPr lang="tr-TR" sz="900">
                          <a:effectLst/>
                        </a:rPr>
                        <a:t>CENGİZ</a:t>
                      </a:r>
                      <a:endParaRPr lang="tr-TR" sz="900">
                        <a:effectLst/>
                        <a:latin typeface="Calibri"/>
                        <a:ea typeface="Calibri"/>
                        <a:cs typeface="Times New Roman"/>
                      </a:endParaRPr>
                    </a:p>
                  </a:txBody>
                  <a:tcPr marL="55282" marR="55282" marT="0" marB="0"/>
                </a:tc>
                <a:tc>
                  <a:txBody>
                    <a:bodyPr/>
                    <a:lstStyle/>
                    <a:p>
                      <a:pPr>
                        <a:lnSpc>
                          <a:spcPct val="115000"/>
                        </a:lnSpc>
                        <a:spcAft>
                          <a:spcPts val="0"/>
                        </a:spcAft>
                      </a:pPr>
                      <a:r>
                        <a:rPr lang="tr-TR" sz="900" dirty="0">
                          <a:effectLst/>
                        </a:rPr>
                        <a:t>Akademik Personel (</a:t>
                      </a:r>
                      <a:r>
                        <a:rPr lang="tr-TR" sz="900" dirty="0" err="1">
                          <a:effectLst/>
                        </a:rPr>
                        <a:t>Öğr.Gör</a:t>
                      </a:r>
                      <a:r>
                        <a:rPr lang="tr-TR" sz="900" dirty="0">
                          <a:effectLst/>
                        </a:rPr>
                        <a:t>)</a:t>
                      </a:r>
                      <a:endParaRPr lang="tr-TR" sz="900" dirty="0">
                        <a:effectLst/>
                        <a:latin typeface="Calibri"/>
                        <a:ea typeface="Calibri"/>
                        <a:cs typeface="Times New Roman"/>
                      </a:endParaRPr>
                    </a:p>
                  </a:txBody>
                  <a:tcPr marL="55282" marR="55282" marT="0" marB="0"/>
                </a:tc>
                <a:extLst>
                  <a:ext uri="{0D108BD9-81ED-4DB2-BD59-A6C34878D82A}">
                    <a16:rowId xmlns:a16="http://schemas.microsoft.com/office/drawing/2014/main" val="10010"/>
                  </a:ext>
                </a:extLst>
              </a:tr>
              <a:tr h="155405">
                <a:tc>
                  <a:txBody>
                    <a:bodyPr/>
                    <a:lstStyle/>
                    <a:p>
                      <a:pPr>
                        <a:lnSpc>
                          <a:spcPct val="115000"/>
                        </a:lnSpc>
                        <a:spcAft>
                          <a:spcPts val="0"/>
                        </a:spcAft>
                      </a:pPr>
                      <a:r>
                        <a:rPr lang="tr-TR" sz="900" dirty="0">
                          <a:effectLst/>
                        </a:rPr>
                        <a:t>11</a:t>
                      </a:r>
                      <a:endParaRPr lang="tr-TR" sz="900" dirty="0">
                        <a:effectLst/>
                        <a:latin typeface="Calibri"/>
                        <a:ea typeface="Calibri"/>
                        <a:cs typeface="Times New Roman"/>
                      </a:endParaRPr>
                    </a:p>
                  </a:txBody>
                  <a:tcPr marL="55282" marR="55282" marT="0" marB="0"/>
                </a:tc>
                <a:tc>
                  <a:txBody>
                    <a:bodyPr/>
                    <a:lstStyle/>
                    <a:p>
                      <a:pPr>
                        <a:lnSpc>
                          <a:spcPct val="115000"/>
                        </a:lnSpc>
                        <a:spcAft>
                          <a:spcPts val="0"/>
                        </a:spcAft>
                      </a:pPr>
                      <a:r>
                        <a:rPr lang="tr-TR" sz="900">
                          <a:effectLst/>
                        </a:rPr>
                        <a:t>Haydar</a:t>
                      </a:r>
                      <a:endParaRPr lang="tr-TR" sz="900">
                        <a:effectLst/>
                        <a:latin typeface="Calibri"/>
                        <a:ea typeface="Calibri"/>
                        <a:cs typeface="Times New Roman"/>
                      </a:endParaRPr>
                    </a:p>
                  </a:txBody>
                  <a:tcPr marL="55282" marR="55282" marT="0" marB="0"/>
                </a:tc>
                <a:tc>
                  <a:txBody>
                    <a:bodyPr/>
                    <a:lstStyle/>
                    <a:p>
                      <a:pPr>
                        <a:lnSpc>
                          <a:spcPct val="115000"/>
                        </a:lnSpc>
                        <a:spcAft>
                          <a:spcPts val="0"/>
                        </a:spcAft>
                      </a:pPr>
                      <a:r>
                        <a:rPr lang="tr-TR" sz="900">
                          <a:effectLst/>
                        </a:rPr>
                        <a:t>DEMİRAY</a:t>
                      </a:r>
                      <a:endParaRPr lang="tr-TR" sz="900">
                        <a:effectLst/>
                        <a:latin typeface="Calibri"/>
                        <a:ea typeface="Calibri"/>
                        <a:cs typeface="Times New Roman"/>
                      </a:endParaRPr>
                    </a:p>
                  </a:txBody>
                  <a:tcPr marL="55282" marR="55282" marT="0" marB="0"/>
                </a:tc>
                <a:tc>
                  <a:txBody>
                    <a:bodyPr/>
                    <a:lstStyle/>
                    <a:p>
                      <a:pPr>
                        <a:lnSpc>
                          <a:spcPct val="115000"/>
                        </a:lnSpc>
                        <a:spcAft>
                          <a:spcPts val="0"/>
                        </a:spcAft>
                      </a:pPr>
                      <a:r>
                        <a:rPr lang="tr-TR" sz="900">
                          <a:effectLst/>
                        </a:rPr>
                        <a:t>Akademik Personel (Öğr.Gör)</a:t>
                      </a:r>
                      <a:endParaRPr lang="tr-TR" sz="900">
                        <a:effectLst/>
                        <a:latin typeface="Calibri"/>
                        <a:ea typeface="Calibri"/>
                        <a:cs typeface="Times New Roman"/>
                      </a:endParaRPr>
                    </a:p>
                  </a:txBody>
                  <a:tcPr marL="55282" marR="55282" marT="0" marB="0"/>
                </a:tc>
                <a:extLst>
                  <a:ext uri="{0D108BD9-81ED-4DB2-BD59-A6C34878D82A}">
                    <a16:rowId xmlns:a16="http://schemas.microsoft.com/office/drawing/2014/main" val="10011"/>
                  </a:ext>
                </a:extLst>
              </a:tr>
              <a:tr h="155405">
                <a:tc>
                  <a:txBody>
                    <a:bodyPr/>
                    <a:lstStyle/>
                    <a:p>
                      <a:pPr>
                        <a:lnSpc>
                          <a:spcPct val="115000"/>
                        </a:lnSpc>
                        <a:spcAft>
                          <a:spcPts val="0"/>
                        </a:spcAft>
                      </a:pPr>
                      <a:r>
                        <a:rPr lang="tr-TR" sz="900" dirty="0">
                          <a:effectLst/>
                        </a:rPr>
                        <a:t>12</a:t>
                      </a:r>
                      <a:endParaRPr lang="tr-TR" sz="900" dirty="0">
                        <a:effectLst/>
                        <a:latin typeface="Calibri"/>
                        <a:ea typeface="Calibri"/>
                        <a:cs typeface="Times New Roman"/>
                      </a:endParaRPr>
                    </a:p>
                  </a:txBody>
                  <a:tcPr marL="55282" marR="55282" marT="0" marB="0"/>
                </a:tc>
                <a:tc>
                  <a:txBody>
                    <a:bodyPr/>
                    <a:lstStyle/>
                    <a:p>
                      <a:pPr>
                        <a:lnSpc>
                          <a:spcPct val="115000"/>
                        </a:lnSpc>
                        <a:spcAft>
                          <a:spcPts val="0"/>
                        </a:spcAft>
                      </a:pPr>
                      <a:r>
                        <a:rPr lang="tr-TR" sz="900" dirty="0">
                          <a:effectLst/>
                        </a:rPr>
                        <a:t>Mahmut</a:t>
                      </a:r>
                      <a:endParaRPr lang="tr-TR" sz="900" dirty="0">
                        <a:effectLst/>
                        <a:latin typeface="Calibri"/>
                        <a:ea typeface="Calibri"/>
                        <a:cs typeface="Times New Roman"/>
                      </a:endParaRPr>
                    </a:p>
                  </a:txBody>
                  <a:tcPr marL="55282" marR="55282" marT="0" marB="0"/>
                </a:tc>
                <a:tc>
                  <a:txBody>
                    <a:bodyPr/>
                    <a:lstStyle/>
                    <a:p>
                      <a:pPr>
                        <a:lnSpc>
                          <a:spcPct val="115000"/>
                        </a:lnSpc>
                        <a:spcAft>
                          <a:spcPts val="0"/>
                        </a:spcAft>
                      </a:pPr>
                      <a:r>
                        <a:rPr lang="tr-TR" sz="900">
                          <a:effectLst/>
                        </a:rPr>
                        <a:t>UYAR</a:t>
                      </a:r>
                      <a:endParaRPr lang="tr-TR" sz="900">
                        <a:effectLst/>
                        <a:latin typeface="Calibri"/>
                        <a:ea typeface="Calibri"/>
                        <a:cs typeface="Times New Roman"/>
                      </a:endParaRPr>
                    </a:p>
                  </a:txBody>
                  <a:tcPr marL="55282" marR="55282" marT="0" marB="0"/>
                </a:tc>
                <a:tc>
                  <a:txBody>
                    <a:bodyPr/>
                    <a:lstStyle/>
                    <a:p>
                      <a:pPr>
                        <a:lnSpc>
                          <a:spcPct val="115000"/>
                        </a:lnSpc>
                        <a:spcAft>
                          <a:spcPts val="0"/>
                        </a:spcAft>
                      </a:pPr>
                      <a:r>
                        <a:rPr lang="tr-TR" sz="900">
                          <a:effectLst/>
                        </a:rPr>
                        <a:t>Akademik Personel (Öğr.Gör)</a:t>
                      </a:r>
                      <a:endParaRPr lang="tr-TR" sz="900">
                        <a:effectLst/>
                        <a:latin typeface="Calibri"/>
                        <a:ea typeface="Calibri"/>
                        <a:cs typeface="Times New Roman"/>
                      </a:endParaRPr>
                    </a:p>
                  </a:txBody>
                  <a:tcPr marL="55282" marR="55282" marT="0" marB="0"/>
                </a:tc>
                <a:extLst>
                  <a:ext uri="{0D108BD9-81ED-4DB2-BD59-A6C34878D82A}">
                    <a16:rowId xmlns:a16="http://schemas.microsoft.com/office/drawing/2014/main" val="10012"/>
                  </a:ext>
                </a:extLst>
              </a:tr>
              <a:tr h="155405">
                <a:tc>
                  <a:txBody>
                    <a:bodyPr/>
                    <a:lstStyle/>
                    <a:p>
                      <a:pPr>
                        <a:lnSpc>
                          <a:spcPct val="115000"/>
                        </a:lnSpc>
                        <a:spcAft>
                          <a:spcPts val="0"/>
                        </a:spcAft>
                      </a:pPr>
                      <a:r>
                        <a:rPr lang="tr-TR" sz="900">
                          <a:effectLst/>
                        </a:rPr>
                        <a:t>13</a:t>
                      </a:r>
                      <a:endParaRPr lang="tr-TR" sz="900">
                        <a:effectLst/>
                        <a:latin typeface="Calibri"/>
                        <a:ea typeface="Calibri"/>
                        <a:cs typeface="Times New Roman"/>
                      </a:endParaRPr>
                    </a:p>
                  </a:txBody>
                  <a:tcPr marL="55282" marR="55282" marT="0" marB="0"/>
                </a:tc>
                <a:tc>
                  <a:txBody>
                    <a:bodyPr/>
                    <a:lstStyle/>
                    <a:p>
                      <a:pPr>
                        <a:lnSpc>
                          <a:spcPct val="115000"/>
                        </a:lnSpc>
                        <a:spcAft>
                          <a:spcPts val="0"/>
                        </a:spcAft>
                      </a:pPr>
                      <a:r>
                        <a:rPr lang="tr-TR" sz="900" dirty="0">
                          <a:effectLst/>
                        </a:rPr>
                        <a:t>Muhittin Selami</a:t>
                      </a:r>
                      <a:endParaRPr lang="tr-TR" sz="900" dirty="0">
                        <a:effectLst/>
                        <a:latin typeface="Calibri"/>
                        <a:ea typeface="Calibri"/>
                        <a:cs typeface="Times New Roman"/>
                      </a:endParaRPr>
                    </a:p>
                  </a:txBody>
                  <a:tcPr marL="55282" marR="55282" marT="0" marB="0"/>
                </a:tc>
                <a:tc>
                  <a:txBody>
                    <a:bodyPr/>
                    <a:lstStyle/>
                    <a:p>
                      <a:pPr>
                        <a:lnSpc>
                          <a:spcPct val="115000"/>
                        </a:lnSpc>
                        <a:spcAft>
                          <a:spcPts val="0"/>
                        </a:spcAft>
                      </a:pPr>
                      <a:r>
                        <a:rPr lang="tr-TR" sz="900">
                          <a:effectLst/>
                        </a:rPr>
                        <a:t>ERMAN</a:t>
                      </a:r>
                      <a:endParaRPr lang="tr-TR" sz="900">
                        <a:effectLst/>
                        <a:latin typeface="Calibri"/>
                        <a:ea typeface="Calibri"/>
                        <a:cs typeface="Times New Roman"/>
                      </a:endParaRPr>
                    </a:p>
                  </a:txBody>
                  <a:tcPr marL="55282" marR="55282" marT="0" marB="0"/>
                </a:tc>
                <a:tc>
                  <a:txBody>
                    <a:bodyPr/>
                    <a:lstStyle/>
                    <a:p>
                      <a:pPr>
                        <a:lnSpc>
                          <a:spcPct val="115000"/>
                        </a:lnSpc>
                        <a:spcAft>
                          <a:spcPts val="0"/>
                        </a:spcAft>
                      </a:pPr>
                      <a:r>
                        <a:rPr lang="tr-TR" sz="900">
                          <a:effectLst/>
                        </a:rPr>
                        <a:t>Akademik Personel (Öğr.Gör)</a:t>
                      </a:r>
                      <a:endParaRPr lang="tr-TR" sz="900">
                        <a:effectLst/>
                        <a:latin typeface="Calibri"/>
                        <a:ea typeface="Calibri"/>
                        <a:cs typeface="Times New Roman"/>
                      </a:endParaRPr>
                    </a:p>
                  </a:txBody>
                  <a:tcPr marL="55282" marR="55282" marT="0" marB="0"/>
                </a:tc>
                <a:extLst>
                  <a:ext uri="{0D108BD9-81ED-4DB2-BD59-A6C34878D82A}">
                    <a16:rowId xmlns:a16="http://schemas.microsoft.com/office/drawing/2014/main" val="10013"/>
                  </a:ext>
                </a:extLst>
              </a:tr>
              <a:tr h="155405">
                <a:tc>
                  <a:txBody>
                    <a:bodyPr/>
                    <a:lstStyle/>
                    <a:p>
                      <a:pPr>
                        <a:lnSpc>
                          <a:spcPct val="115000"/>
                        </a:lnSpc>
                        <a:spcAft>
                          <a:spcPts val="0"/>
                        </a:spcAft>
                      </a:pPr>
                      <a:r>
                        <a:rPr lang="tr-TR" sz="900">
                          <a:effectLst/>
                        </a:rPr>
                        <a:t>14</a:t>
                      </a:r>
                      <a:endParaRPr lang="tr-TR" sz="900">
                        <a:effectLst/>
                        <a:latin typeface="Calibri"/>
                        <a:ea typeface="Calibri"/>
                        <a:cs typeface="Times New Roman"/>
                      </a:endParaRPr>
                    </a:p>
                  </a:txBody>
                  <a:tcPr marL="55282" marR="55282" marT="0" marB="0"/>
                </a:tc>
                <a:tc>
                  <a:txBody>
                    <a:bodyPr/>
                    <a:lstStyle/>
                    <a:p>
                      <a:pPr>
                        <a:lnSpc>
                          <a:spcPct val="115000"/>
                        </a:lnSpc>
                        <a:spcAft>
                          <a:spcPts val="0"/>
                        </a:spcAft>
                      </a:pPr>
                      <a:r>
                        <a:rPr lang="tr-TR" sz="900" dirty="0">
                          <a:effectLst/>
                        </a:rPr>
                        <a:t>Osman</a:t>
                      </a:r>
                      <a:endParaRPr lang="tr-TR" sz="900" dirty="0">
                        <a:effectLst/>
                        <a:latin typeface="Calibri"/>
                        <a:ea typeface="Calibri"/>
                        <a:cs typeface="Times New Roman"/>
                      </a:endParaRPr>
                    </a:p>
                  </a:txBody>
                  <a:tcPr marL="55282" marR="55282" marT="0" marB="0"/>
                </a:tc>
                <a:tc>
                  <a:txBody>
                    <a:bodyPr/>
                    <a:lstStyle/>
                    <a:p>
                      <a:pPr>
                        <a:lnSpc>
                          <a:spcPct val="115000"/>
                        </a:lnSpc>
                        <a:spcAft>
                          <a:spcPts val="0"/>
                        </a:spcAft>
                      </a:pPr>
                      <a:r>
                        <a:rPr lang="tr-TR" sz="900" dirty="0">
                          <a:effectLst/>
                        </a:rPr>
                        <a:t>KUNCAN</a:t>
                      </a:r>
                      <a:endParaRPr lang="tr-TR" sz="900" dirty="0">
                        <a:effectLst/>
                        <a:latin typeface="Calibri"/>
                        <a:ea typeface="Calibri"/>
                        <a:cs typeface="Times New Roman"/>
                      </a:endParaRPr>
                    </a:p>
                  </a:txBody>
                  <a:tcPr marL="55282" marR="55282" marT="0" marB="0"/>
                </a:tc>
                <a:tc>
                  <a:txBody>
                    <a:bodyPr/>
                    <a:lstStyle/>
                    <a:p>
                      <a:pPr>
                        <a:lnSpc>
                          <a:spcPct val="115000"/>
                        </a:lnSpc>
                        <a:spcAft>
                          <a:spcPts val="0"/>
                        </a:spcAft>
                      </a:pPr>
                      <a:r>
                        <a:rPr lang="tr-TR" sz="900">
                          <a:effectLst/>
                        </a:rPr>
                        <a:t>Akademik Personel (Öğr.Gör)</a:t>
                      </a:r>
                      <a:endParaRPr lang="tr-TR" sz="900">
                        <a:effectLst/>
                        <a:latin typeface="Calibri"/>
                        <a:ea typeface="Calibri"/>
                        <a:cs typeface="Times New Roman"/>
                      </a:endParaRPr>
                    </a:p>
                  </a:txBody>
                  <a:tcPr marL="55282" marR="55282" marT="0" marB="0"/>
                </a:tc>
                <a:extLst>
                  <a:ext uri="{0D108BD9-81ED-4DB2-BD59-A6C34878D82A}">
                    <a16:rowId xmlns:a16="http://schemas.microsoft.com/office/drawing/2014/main" val="10014"/>
                  </a:ext>
                </a:extLst>
              </a:tr>
              <a:tr h="155405">
                <a:tc>
                  <a:txBody>
                    <a:bodyPr/>
                    <a:lstStyle/>
                    <a:p>
                      <a:pPr>
                        <a:lnSpc>
                          <a:spcPct val="115000"/>
                        </a:lnSpc>
                        <a:spcAft>
                          <a:spcPts val="0"/>
                        </a:spcAft>
                      </a:pPr>
                      <a:r>
                        <a:rPr lang="tr-TR" sz="900">
                          <a:effectLst/>
                        </a:rPr>
                        <a:t>15</a:t>
                      </a:r>
                      <a:endParaRPr lang="tr-TR" sz="900">
                        <a:effectLst/>
                        <a:latin typeface="Calibri"/>
                        <a:ea typeface="Calibri"/>
                        <a:cs typeface="Times New Roman"/>
                      </a:endParaRPr>
                    </a:p>
                  </a:txBody>
                  <a:tcPr marL="55282" marR="55282" marT="0" marB="0"/>
                </a:tc>
                <a:tc>
                  <a:txBody>
                    <a:bodyPr/>
                    <a:lstStyle/>
                    <a:p>
                      <a:pPr>
                        <a:lnSpc>
                          <a:spcPct val="115000"/>
                        </a:lnSpc>
                        <a:spcAft>
                          <a:spcPts val="0"/>
                        </a:spcAft>
                      </a:pPr>
                      <a:r>
                        <a:rPr lang="tr-TR" sz="900">
                          <a:effectLst/>
                        </a:rPr>
                        <a:t>Şule Azime</a:t>
                      </a:r>
                      <a:endParaRPr lang="tr-TR" sz="900">
                        <a:effectLst/>
                        <a:latin typeface="Calibri"/>
                        <a:ea typeface="Calibri"/>
                        <a:cs typeface="Times New Roman"/>
                      </a:endParaRPr>
                    </a:p>
                  </a:txBody>
                  <a:tcPr marL="55282" marR="55282" marT="0" marB="0"/>
                </a:tc>
                <a:tc>
                  <a:txBody>
                    <a:bodyPr/>
                    <a:lstStyle/>
                    <a:p>
                      <a:pPr>
                        <a:lnSpc>
                          <a:spcPct val="115000"/>
                        </a:lnSpc>
                        <a:spcAft>
                          <a:spcPts val="0"/>
                        </a:spcAft>
                      </a:pPr>
                      <a:r>
                        <a:rPr lang="tr-TR" sz="900" dirty="0">
                          <a:effectLst/>
                        </a:rPr>
                        <a:t>YENİÇERİ</a:t>
                      </a:r>
                      <a:endParaRPr lang="tr-TR" sz="900" dirty="0">
                        <a:effectLst/>
                        <a:latin typeface="Calibri"/>
                        <a:ea typeface="Calibri"/>
                        <a:cs typeface="Times New Roman"/>
                      </a:endParaRPr>
                    </a:p>
                  </a:txBody>
                  <a:tcPr marL="55282" marR="55282" marT="0" marB="0"/>
                </a:tc>
                <a:tc>
                  <a:txBody>
                    <a:bodyPr/>
                    <a:lstStyle/>
                    <a:p>
                      <a:pPr>
                        <a:lnSpc>
                          <a:spcPct val="115000"/>
                        </a:lnSpc>
                        <a:spcAft>
                          <a:spcPts val="0"/>
                        </a:spcAft>
                      </a:pPr>
                      <a:r>
                        <a:rPr lang="tr-TR" sz="900">
                          <a:effectLst/>
                        </a:rPr>
                        <a:t>Akademik Personel (Öğr.Gör)</a:t>
                      </a:r>
                      <a:endParaRPr lang="tr-TR" sz="900">
                        <a:effectLst/>
                        <a:latin typeface="Calibri"/>
                        <a:ea typeface="Calibri"/>
                        <a:cs typeface="Times New Roman"/>
                      </a:endParaRPr>
                    </a:p>
                  </a:txBody>
                  <a:tcPr marL="55282" marR="55282" marT="0" marB="0"/>
                </a:tc>
                <a:extLst>
                  <a:ext uri="{0D108BD9-81ED-4DB2-BD59-A6C34878D82A}">
                    <a16:rowId xmlns:a16="http://schemas.microsoft.com/office/drawing/2014/main" val="10015"/>
                  </a:ext>
                </a:extLst>
              </a:tr>
              <a:tr h="155405">
                <a:tc>
                  <a:txBody>
                    <a:bodyPr/>
                    <a:lstStyle/>
                    <a:p>
                      <a:pPr>
                        <a:lnSpc>
                          <a:spcPct val="115000"/>
                        </a:lnSpc>
                        <a:spcAft>
                          <a:spcPts val="0"/>
                        </a:spcAft>
                      </a:pPr>
                      <a:r>
                        <a:rPr lang="tr-TR" sz="900">
                          <a:effectLst/>
                        </a:rPr>
                        <a:t>16</a:t>
                      </a:r>
                      <a:endParaRPr lang="tr-TR" sz="900">
                        <a:effectLst/>
                        <a:latin typeface="Calibri"/>
                        <a:ea typeface="Calibri"/>
                        <a:cs typeface="Times New Roman"/>
                      </a:endParaRPr>
                    </a:p>
                  </a:txBody>
                  <a:tcPr marL="55282" marR="55282" marT="0" marB="0"/>
                </a:tc>
                <a:tc>
                  <a:txBody>
                    <a:bodyPr/>
                    <a:lstStyle/>
                    <a:p>
                      <a:pPr>
                        <a:lnSpc>
                          <a:spcPct val="115000"/>
                        </a:lnSpc>
                        <a:spcAft>
                          <a:spcPts val="0"/>
                        </a:spcAft>
                      </a:pPr>
                      <a:r>
                        <a:rPr lang="tr-TR" sz="900">
                          <a:effectLst/>
                        </a:rPr>
                        <a:t>Uyan</a:t>
                      </a:r>
                      <a:endParaRPr lang="tr-TR" sz="900">
                        <a:effectLst/>
                        <a:latin typeface="Calibri"/>
                        <a:ea typeface="Calibri"/>
                        <a:cs typeface="Times New Roman"/>
                      </a:endParaRPr>
                    </a:p>
                  </a:txBody>
                  <a:tcPr marL="55282" marR="55282" marT="0" marB="0"/>
                </a:tc>
                <a:tc>
                  <a:txBody>
                    <a:bodyPr/>
                    <a:lstStyle/>
                    <a:p>
                      <a:pPr>
                        <a:lnSpc>
                          <a:spcPct val="115000"/>
                        </a:lnSpc>
                        <a:spcAft>
                          <a:spcPts val="0"/>
                        </a:spcAft>
                      </a:pPr>
                      <a:r>
                        <a:rPr lang="tr-TR" sz="900" dirty="0">
                          <a:effectLst/>
                        </a:rPr>
                        <a:t>YÜKSEL</a:t>
                      </a:r>
                      <a:endParaRPr lang="tr-TR" sz="900" dirty="0">
                        <a:effectLst/>
                        <a:latin typeface="Calibri"/>
                        <a:ea typeface="Calibri"/>
                        <a:cs typeface="Times New Roman"/>
                      </a:endParaRPr>
                    </a:p>
                  </a:txBody>
                  <a:tcPr marL="55282" marR="55282" marT="0" marB="0"/>
                </a:tc>
                <a:tc>
                  <a:txBody>
                    <a:bodyPr/>
                    <a:lstStyle/>
                    <a:p>
                      <a:pPr>
                        <a:lnSpc>
                          <a:spcPct val="115000"/>
                        </a:lnSpc>
                        <a:spcAft>
                          <a:spcPts val="0"/>
                        </a:spcAft>
                      </a:pPr>
                      <a:r>
                        <a:rPr lang="tr-TR" sz="900">
                          <a:effectLst/>
                        </a:rPr>
                        <a:t>Akademik Personel (Dr.Öğr.Üyesi)</a:t>
                      </a:r>
                      <a:endParaRPr lang="tr-TR" sz="900">
                        <a:effectLst/>
                        <a:latin typeface="Calibri"/>
                        <a:ea typeface="Calibri"/>
                        <a:cs typeface="Times New Roman"/>
                      </a:endParaRPr>
                    </a:p>
                  </a:txBody>
                  <a:tcPr marL="55282" marR="55282" marT="0" marB="0"/>
                </a:tc>
                <a:extLst>
                  <a:ext uri="{0D108BD9-81ED-4DB2-BD59-A6C34878D82A}">
                    <a16:rowId xmlns:a16="http://schemas.microsoft.com/office/drawing/2014/main" val="10016"/>
                  </a:ext>
                </a:extLst>
              </a:tr>
              <a:tr h="155405">
                <a:tc>
                  <a:txBody>
                    <a:bodyPr/>
                    <a:lstStyle/>
                    <a:p>
                      <a:pPr>
                        <a:lnSpc>
                          <a:spcPct val="115000"/>
                        </a:lnSpc>
                        <a:spcAft>
                          <a:spcPts val="0"/>
                        </a:spcAft>
                      </a:pPr>
                      <a:r>
                        <a:rPr lang="tr-TR" sz="900">
                          <a:effectLst/>
                        </a:rPr>
                        <a:t>17</a:t>
                      </a:r>
                      <a:endParaRPr lang="tr-TR" sz="900">
                        <a:effectLst/>
                        <a:latin typeface="Calibri"/>
                        <a:ea typeface="Calibri"/>
                        <a:cs typeface="Times New Roman"/>
                      </a:endParaRPr>
                    </a:p>
                  </a:txBody>
                  <a:tcPr marL="55282" marR="55282" marT="0" marB="0"/>
                </a:tc>
                <a:tc>
                  <a:txBody>
                    <a:bodyPr/>
                    <a:lstStyle/>
                    <a:p>
                      <a:pPr>
                        <a:lnSpc>
                          <a:spcPct val="115000"/>
                        </a:lnSpc>
                        <a:spcAft>
                          <a:spcPts val="0"/>
                        </a:spcAft>
                      </a:pPr>
                      <a:r>
                        <a:rPr lang="tr-TR" sz="900">
                          <a:effectLst/>
                        </a:rPr>
                        <a:t>Yaşar </a:t>
                      </a:r>
                      <a:endParaRPr lang="tr-TR" sz="900">
                        <a:effectLst/>
                        <a:latin typeface="Calibri"/>
                        <a:ea typeface="Calibri"/>
                        <a:cs typeface="Times New Roman"/>
                      </a:endParaRPr>
                    </a:p>
                  </a:txBody>
                  <a:tcPr marL="55282" marR="55282" marT="0" marB="0"/>
                </a:tc>
                <a:tc>
                  <a:txBody>
                    <a:bodyPr/>
                    <a:lstStyle/>
                    <a:p>
                      <a:pPr>
                        <a:lnSpc>
                          <a:spcPct val="115000"/>
                        </a:lnSpc>
                        <a:spcAft>
                          <a:spcPts val="0"/>
                        </a:spcAft>
                      </a:pPr>
                      <a:r>
                        <a:rPr lang="tr-TR" sz="900" dirty="0">
                          <a:effectLst/>
                        </a:rPr>
                        <a:t>KAYAN</a:t>
                      </a:r>
                      <a:endParaRPr lang="tr-TR" sz="900" dirty="0">
                        <a:effectLst/>
                        <a:latin typeface="Calibri"/>
                        <a:ea typeface="Calibri"/>
                        <a:cs typeface="Times New Roman"/>
                      </a:endParaRPr>
                    </a:p>
                  </a:txBody>
                  <a:tcPr marL="55282" marR="55282" marT="0" marB="0"/>
                </a:tc>
                <a:tc>
                  <a:txBody>
                    <a:bodyPr/>
                    <a:lstStyle/>
                    <a:p>
                      <a:pPr>
                        <a:lnSpc>
                          <a:spcPct val="115000"/>
                        </a:lnSpc>
                        <a:spcAft>
                          <a:spcPts val="0"/>
                        </a:spcAft>
                      </a:pPr>
                      <a:r>
                        <a:rPr lang="tr-TR" sz="900">
                          <a:effectLst/>
                        </a:rPr>
                        <a:t>Akademik Personel (Öğr.Gör)</a:t>
                      </a:r>
                      <a:endParaRPr lang="tr-TR" sz="900">
                        <a:effectLst/>
                        <a:latin typeface="Calibri"/>
                        <a:ea typeface="Calibri"/>
                        <a:cs typeface="Times New Roman"/>
                      </a:endParaRPr>
                    </a:p>
                  </a:txBody>
                  <a:tcPr marL="55282" marR="55282" marT="0" marB="0"/>
                </a:tc>
                <a:extLst>
                  <a:ext uri="{0D108BD9-81ED-4DB2-BD59-A6C34878D82A}">
                    <a16:rowId xmlns:a16="http://schemas.microsoft.com/office/drawing/2014/main" val="10017"/>
                  </a:ext>
                </a:extLst>
              </a:tr>
              <a:tr h="155405">
                <a:tc>
                  <a:txBody>
                    <a:bodyPr/>
                    <a:lstStyle/>
                    <a:p>
                      <a:pPr>
                        <a:lnSpc>
                          <a:spcPct val="115000"/>
                        </a:lnSpc>
                        <a:spcAft>
                          <a:spcPts val="0"/>
                        </a:spcAft>
                      </a:pPr>
                      <a:r>
                        <a:rPr lang="tr-TR" sz="900" dirty="0">
                          <a:effectLst/>
                        </a:rPr>
                        <a:t>18</a:t>
                      </a:r>
                      <a:endParaRPr lang="tr-TR" sz="900" dirty="0">
                        <a:effectLst/>
                        <a:latin typeface="Calibri"/>
                        <a:ea typeface="Calibri"/>
                        <a:cs typeface="Times New Roman"/>
                      </a:endParaRPr>
                    </a:p>
                  </a:txBody>
                  <a:tcPr marL="55282" marR="55282" marT="0" marB="0"/>
                </a:tc>
                <a:tc>
                  <a:txBody>
                    <a:bodyPr/>
                    <a:lstStyle/>
                    <a:p>
                      <a:pPr>
                        <a:lnSpc>
                          <a:spcPct val="115000"/>
                        </a:lnSpc>
                        <a:spcAft>
                          <a:spcPts val="0"/>
                        </a:spcAft>
                      </a:pPr>
                      <a:r>
                        <a:rPr lang="tr-TR" sz="900" dirty="0">
                          <a:effectLst/>
                        </a:rPr>
                        <a:t>Yunus</a:t>
                      </a:r>
                      <a:endParaRPr lang="tr-TR" sz="900" dirty="0">
                        <a:effectLst/>
                        <a:latin typeface="Calibri"/>
                        <a:ea typeface="Calibri"/>
                        <a:cs typeface="Times New Roman"/>
                      </a:endParaRPr>
                    </a:p>
                  </a:txBody>
                  <a:tcPr marL="55282" marR="55282" marT="0" marB="0"/>
                </a:tc>
                <a:tc>
                  <a:txBody>
                    <a:bodyPr/>
                    <a:lstStyle/>
                    <a:p>
                      <a:pPr>
                        <a:lnSpc>
                          <a:spcPct val="115000"/>
                        </a:lnSpc>
                        <a:spcAft>
                          <a:spcPts val="0"/>
                        </a:spcAft>
                      </a:pPr>
                      <a:r>
                        <a:rPr lang="tr-TR" sz="900" dirty="0">
                          <a:effectLst/>
                        </a:rPr>
                        <a:t>ALP</a:t>
                      </a:r>
                      <a:endParaRPr lang="tr-TR" sz="900" dirty="0">
                        <a:effectLst/>
                        <a:latin typeface="Calibri"/>
                        <a:ea typeface="Calibri"/>
                        <a:cs typeface="Times New Roman"/>
                      </a:endParaRPr>
                    </a:p>
                  </a:txBody>
                  <a:tcPr marL="55282" marR="55282" marT="0" marB="0"/>
                </a:tc>
                <a:tc>
                  <a:txBody>
                    <a:bodyPr/>
                    <a:lstStyle/>
                    <a:p>
                      <a:pPr>
                        <a:lnSpc>
                          <a:spcPct val="115000"/>
                        </a:lnSpc>
                        <a:spcAft>
                          <a:spcPts val="0"/>
                        </a:spcAft>
                      </a:pPr>
                      <a:r>
                        <a:rPr lang="tr-TR" sz="900" dirty="0">
                          <a:effectLst/>
                        </a:rPr>
                        <a:t>Akademik Personel (</a:t>
                      </a:r>
                      <a:r>
                        <a:rPr lang="tr-TR" sz="900" dirty="0" err="1">
                          <a:effectLst/>
                        </a:rPr>
                        <a:t>Öğr.Gör</a:t>
                      </a:r>
                      <a:r>
                        <a:rPr lang="tr-TR" sz="900" dirty="0" smtClean="0">
                          <a:effectLst/>
                        </a:rPr>
                        <a:t>)</a:t>
                      </a:r>
                      <a:endParaRPr lang="tr-TR" sz="900" dirty="0">
                        <a:effectLst/>
                        <a:latin typeface="Calibri"/>
                        <a:ea typeface="Calibri"/>
                        <a:cs typeface="Times New Roman"/>
                      </a:endParaRPr>
                    </a:p>
                  </a:txBody>
                  <a:tcPr marL="55282" marR="55282" marT="0" marB="0"/>
                </a:tc>
                <a:extLst>
                  <a:ext uri="{0D108BD9-81ED-4DB2-BD59-A6C34878D82A}">
                    <a16:rowId xmlns:a16="http://schemas.microsoft.com/office/drawing/2014/main" val="10018"/>
                  </a:ext>
                </a:extLst>
              </a:tr>
              <a:tr h="155405">
                <a:tc>
                  <a:txBody>
                    <a:bodyPr/>
                    <a:lstStyle/>
                    <a:p>
                      <a:pPr>
                        <a:lnSpc>
                          <a:spcPct val="115000"/>
                        </a:lnSpc>
                        <a:spcAft>
                          <a:spcPts val="0"/>
                        </a:spcAft>
                      </a:pPr>
                      <a:r>
                        <a:rPr lang="tr-TR" sz="900" dirty="0" smtClean="0">
                          <a:effectLst/>
                          <a:latin typeface="Calibri"/>
                          <a:ea typeface="Calibri"/>
                          <a:cs typeface="Times New Roman"/>
                        </a:rPr>
                        <a:t>19</a:t>
                      </a:r>
                      <a:endParaRPr lang="tr-TR" sz="900" dirty="0">
                        <a:effectLst/>
                        <a:latin typeface="Calibri"/>
                        <a:ea typeface="Calibri"/>
                        <a:cs typeface="Times New Roman"/>
                      </a:endParaRPr>
                    </a:p>
                  </a:txBody>
                  <a:tcPr marL="55282" marR="55282" marT="0" marB="0"/>
                </a:tc>
                <a:tc>
                  <a:txBody>
                    <a:bodyPr/>
                    <a:lstStyle/>
                    <a:p>
                      <a:pPr>
                        <a:lnSpc>
                          <a:spcPct val="115000"/>
                        </a:lnSpc>
                        <a:spcAft>
                          <a:spcPts val="0"/>
                        </a:spcAft>
                      </a:pPr>
                      <a:r>
                        <a:rPr lang="tr-TR" sz="900" dirty="0" smtClean="0">
                          <a:effectLst/>
                          <a:latin typeface="Calibri"/>
                          <a:ea typeface="Calibri"/>
                          <a:cs typeface="Times New Roman"/>
                        </a:rPr>
                        <a:t>Hüsamettin</a:t>
                      </a:r>
                      <a:endParaRPr lang="tr-TR" sz="900" dirty="0">
                        <a:effectLst/>
                        <a:latin typeface="Calibri"/>
                        <a:ea typeface="Calibri"/>
                        <a:cs typeface="Times New Roman"/>
                      </a:endParaRPr>
                    </a:p>
                  </a:txBody>
                  <a:tcPr marL="55282" marR="55282" marT="0" marB="0"/>
                </a:tc>
                <a:tc>
                  <a:txBody>
                    <a:bodyPr/>
                    <a:lstStyle/>
                    <a:p>
                      <a:pPr>
                        <a:lnSpc>
                          <a:spcPct val="115000"/>
                        </a:lnSpc>
                        <a:spcAft>
                          <a:spcPts val="0"/>
                        </a:spcAft>
                      </a:pPr>
                      <a:r>
                        <a:rPr lang="tr-TR" sz="900" dirty="0" smtClean="0">
                          <a:effectLst/>
                          <a:latin typeface="Calibri"/>
                          <a:ea typeface="Calibri"/>
                          <a:cs typeface="Times New Roman"/>
                        </a:rPr>
                        <a:t>NAS ( YENİ ATANAN)</a:t>
                      </a:r>
                      <a:endParaRPr lang="tr-TR" sz="900" dirty="0">
                        <a:effectLst/>
                        <a:latin typeface="Calibri"/>
                        <a:ea typeface="Calibri"/>
                        <a:cs typeface="Times New Roman"/>
                      </a:endParaRPr>
                    </a:p>
                  </a:txBody>
                  <a:tcPr marL="55282" marR="55282" marT="0" marB="0"/>
                </a:tc>
                <a:tc>
                  <a:txBody>
                    <a:bodyPr/>
                    <a:lstStyle/>
                    <a:p>
                      <a:pPr>
                        <a:lnSpc>
                          <a:spcPct val="115000"/>
                        </a:lnSpc>
                        <a:spcAft>
                          <a:spcPts val="0"/>
                        </a:spcAft>
                      </a:pPr>
                      <a:r>
                        <a:rPr lang="tr-TR" sz="900" dirty="0" smtClean="0">
                          <a:effectLst/>
                        </a:rPr>
                        <a:t>Akademik Personel (</a:t>
                      </a:r>
                      <a:r>
                        <a:rPr lang="tr-TR" sz="900" dirty="0" err="1" smtClean="0">
                          <a:effectLst/>
                        </a:rPr>
                        <a:t>Öğr.Gör</a:t>
                      </a:r>
                      <a:r>
                        <a:rPr lang="tr-TR" sz="900" dirty="0" smtClean="0">
                          <a:effectLst/>
                        </a:rPr>
                        <a:t>)</a:t>
                      </a:r>
                      <a:endParaRPr lang="tr-TR" sz="900" dirty="0">
                        <a:effectLst/>
                        <a:latin typeface="Calibri"/>
                        <a:ea typeface="Calibri"/>
                        <a:cs typeface="Times New Roman"/>
                      </a:endParaRPr>
                    </a:p>
                  </a:txBody>
                  <a:tcPr marL="55282" marR="55282" marT="0" marB="0"/>
                </a:tc>
                <a:extLst>
                  <a:ext uri="{0D108BD9-81ED-4DB2-BD59-A6C34878D82A}">
                    <a16:rowId xmlns:a16="http://schemas.microsoft.com/office/drawing/2014/main" val="10019"/>
                  </a:ext>
                </a:extLst>
              </a:tr>
              <a:tr h="155405">
                <a:tc>
                  <a:txBody>
                    <a:bodyPr/>
                    <a:lstStyle/>
                    <a:p>
                      <a:pPr>
                        <a:lnSpc>
                          <a:spcPct val="115000"/>
                        </a:lnSpc>
                        <a:spcAft>
                          <a:spcPts val="0"/>
                        </a:spcAft>
                      </a:pPr>
                      <a:r>
                        <a:rPr lang="tr-TR" sz="900" dirty="0" smtClean="0">
                          <a:effectLst/>
                          <a:latin typeface="Calibri"/>
                          <a:ea typeface="Calibri"/>
                          <a:cs typeface="Times New Roman"/>
                        </a:rPr>
                        <a:t>20</a:t>
                      </a:r>
                      <a:endParaRPr lang="tr-TR" sz="900" dirty="0">
                        <a:effectLst/>
                        <a:latin typeface="Calibri"/>
                        <a:ea typeface="Calibri"/>
                        <a:cs typeface="Times New Roman"/>
                      </a:endParaRPr>
                    </a:p>
                  </a:txBody>
                  <a:tcPr marL="55282" marR="55282" marT="0" marB="0"/>
                </a:tc>
                <a:tc>
                  <a:txBody>
                    <a:bodyPr/>
                    <a:lstStyle/>
                    <a:p>
                      <a:pPr>
                        <a:lnSpc>
                          <a:spcPct val="115000"/>
                        </a:lnSpc>
                        <a:spcAft>
                          <a:spcPts val="0"/>
                        </a:spcAft>
                      </a:pPr>
                      <a:r>
                        <a:rPr lang="tr-TR" sz="900" dirty="0" smtClean="0">
                          <a:effectLst/>
                          <a:latin typeface="Calibri"/>
                          <a:ea typeface="Calibri"/>
                          <a:cs typeface="Times New Roman"/>
                        </a:rPr>
                        <a:t>Mehmet</a:t>
                      </a:r>
                      <a:r>
                        <a:rPr lang="tr-TR" sz="900" baseline="0" dirty="0" smtClean="0">
                          <a:effectLst/>
                          <a:latin typeface="Calibri"/>
                          <a:ea typeface="Calibri"/>
                          <a:cs typeface="Times New Roman"/>
                        </a:rPr>
                        <a:t> Rıdvan</a:t>
                      </a:r>
                      <a:endParaRPr lang="tr-TR" sz="900" dirty="0">
                        <a:effectLst/>
                        <a:latin typeface="Calibri"/>
                        <a:ea typeface="Calibri"/>
                        <a:cs typeface="Times New Roman"/>
                      </a:endParaRPr>
                    </a:p>
                  </a:txBody>
                  <a:tcPr marL="55282" marR="55282" marT="0" marB="0"/>
                </a:tc>
                <a:tc>
                  <a:txBody>
                    <a:bodyPr/>
                    <a:lstStyle/>
                    <a:p>
                      <a:pPr>
                        <a:lnSpc>
                          <a:spcPct val="115000"/>
                        </a:lnSpc>
                        <a:spcAft>
                          <a:spcPts val="0"/>
                        </a:spcAft>
                      </a:pPr>
                      <a:r>
                        <a:rPr lang="tr-TR" sz="900" dirty="0" smtClean="0">
                          <a:effectLst/>
                          <a:latin typeface="Calibri"/>
                          <a:ea typeface="Calibri"/>
                          <a:cs typeface="Times New Roman"/>
                        </a:rPr>
                        <a:t>ALTUNKUM (YENİ ATANAN)</a:t>
                      </a:r>
                      <a:endParaRPr lang="tr-TR" sz="900" dirty="0">
                        <a:effectLst/>
                        <a:latin typeface="Calibri"/>
                        <a:ea typeface="Calibri"/>
                        <a:cs typeface="Times New Roman"/>
                      </a:endParaRPr>
                    </a:p>
                  </a:txBody>
                  <a:tcPr marL="55282" marR="55282" marT="0" marB="0"/>
                </a:tc>
                <a:tc>
                  <a:txBody>
                    <a:bodyPr/>
                    <a:lstStyle/>
                    <a:p>
                      <a:pPr>
                        <a:lnSpc>
                          <a:spcPct val="115000"/>
                        </a:lnSpc>
                        <a:spcAft>
                          <a:spcPts val="0"/>
                        </a:spcAft>
                      </a:pPr>
                      <a:r>
                        <a:rPr lang="tr-TR" sz="900" dirty="0" smtClean="0">
                          <a:effectLst/>
                        </a:rPr>
                        <a:t>Akademik Personel (</a:t>
                      </a:r>
                      <a:r>
                        <a:rPr lang="tr-TR" sz="900" dirty="0" err="1" smtClean="0">
                          <a:effectLst/>
                        </a:rPr>
                        <a:t>Öğr.Gör</a:t>
                      </a:r>
                      <a:r>
                        <a:rPr lang="tr-TR" sz="900" dirty="0" smtClean="0">
                          <a:effectLst/>
                        </a:rPr>
                        <a:t>)</a:t>
                      </a:r>
                      <a:endParaRPr lang="tr-TR" sz="900" dirty="0">
                        <a:effectLst/>
                        <a:latin typeface="Calibri"/>
                        <a:ea typeface="Calibri"/>
                        <a:cs typeface="Times New Roman"/>
                      </a:endParaRPr>
                    </a:p>
                  </a:txBody>
                  <a:tcPr marL="55282" marR="55282" marT="0" marB="0"/>
                </a:tc>
                <a:extLst>
                  <a:ext uri="{0D108BD9-81ED-4DB2-BD59-A6C34878D82A}">
                    <a16:rowId xmlns:a16="http://schemas.microsoft.com/office/drawing/2014/main" val="10020"/>
                  </a:ext>
                </a:extLst>
              </a:tr>
              <a:tr h="155405">
                <a:tc>
                  <a:txBody>
                    <a:bodyPr/>
                    <a:lstStyle/>
                    <a:p>
                      <a:pPr>
                        <a:lnSpc>
                          <a:spcPct val="115000"/>
                        </a:lnSpc>
                        <a:spcAft>
                          <a:spcPts val="0"/>
                        </a:spcAft>
                      </a:pPr>
                      <a:r>
                        <a:rPr lang="tr-TR" sz="900" dirty="0" smtClean="0">
                          <a:effectLst/>
                          <a:latin typeface="Calibri"/>
                          <a:ea typeface="Calibri"/>
                          <a:cs typeface="Times New Roman"/>
                        </a:rPr>
                        <a:t>21</a:t>
                      </a:r>
                      <a:endParaRPr lang="tr-TR" sz="900" dirty="0">
                        <a:effectLst/>
                        <a:latin typeface="Calibri"/>
                        <a:ea typeface="Calibri"/>
                        <a:cs typeface="Times New Roman"/>
                      </a:endParaRPr>
                    </a:p>
                  </a:txBody>
                  <a:tcPr marL="55282" marR="55282" marT="0" marB="0"/>
                </a:tc>
                <a:tc>
                  <a:txBody>
                    <a:bodyPr/>
                    <a:lstStyle/>
                    <a:p>
                      <a:pPr>
                        <a:lnSpc>
                          <a:spcPct val="115000"/>
                        </a:lnSpc>
                        <a:spcAft>
                          <a:spcPts val="0"/>
                        </a:spcAft>
                      </a:pPr>
                      <a:r>
                        <a:rPr lang="tr-TR" sz="900" dirty="0" smtClean="0">
                          <a:effectLst/>
                          <a:latin typeface="Calibri"/>
                          <a:ea typeface="Calibri"/>
                          <a:cs typeface="Times New Roman"/>
                        </a:rPr>
                        <a:t>Serpil</a:t>
                      </a:r>
                      <a:r>
                        <a:rPr lang="tr-TR" sz="900" baseline="0" dirty="0" smtClean="0">
                          <a:effectLst/>
                          <a:latin typeface="Calibri"/>
                          <a:ea typeface="Calibri"/>
                          <a:cs typeface="Times New Roman"/>
                        </a:rPr>
                        <a:t> </a:t>
                      </a:r>
                      <a:r>
                        <a:rPr lang="tr-TR" sz="900" baseline="0" dirty="0" err="1" smtClean="0">
                          <a:effectLst/>
                          <a:latin typeface="Calibri"/>
                          <a:ea typeface="Calibri"/>
                          <a:cs typeface="Times New Roman"/>
                        </a:rPr>
                        <a:t>Pekdoğan</a:t>
                      </a:r>
                      <a:endParaRPr lang="tr-TR" sz="900" dirty="0">
                        <a:effectLst/>
                        <a:latin typeface="Calibri"/>
                        <a:ea typeface="Calibri"/>
                        <a:cs typeface="Times New Roman"/>
                      </a:endParaRPr>
                    </a:p>
                  </a:txBody>
                  <a:tcPr marL="55282" marR="55282" marT="0" marB="0"/>
                </a:tc>
                <a:tc>
                  <a:txBody>
                    <a:bodyPr/>
                    <a:lstStyle/>
                    <a:p>
                      <a:pPr>
                        <a:lnSpc>
                          <a:spcPct val="115000"/>
                        </a:lnSpc>
                        <a:spcAft>
                          <a:spcPts val="0"/>
                        </a:spcAft>
                      </a:pPr>
                      <a:r>
                        <a:rPr lang="tr-TR" sz="900" dirty="0" smtClean="0">
                          <a:effectLst/>
                          <a:latin typeface="Calibri"/>
                          <a:ea typeface="Calibri"/>
                          <a:cs typeface="Times New Roman"/>
                        </a:rPr>
                        <a:t>GÖZTOK(YENİ ATANAN)</a:t>
                      </a:r>
                      <a:endParaRPr lang="tr-TR" sz="900" dirty="0">
                        <a:effectLst/>
                        <a:latin typeface="Calibri"/>
                        <a:ea typeface="Calibri"/>
                        <a:cs typeface="Times New Roman"/>
                      </a:endParaRPr>
                    </a:p>
                  </a:txBody>
                  <a:tcPr marL="55282" marR="55282" marT="0" marB="0"/>
                </a:tc>
                <a:tc>
                  <a:txBody>
                    <a:bodyPr/>
                    <a:lstStyle/>
                    <a:p>
                      <a:pPr>
                        <a:lnSpc>
                          <a:spcPct val="115000"/>
                        </a:lnSpc>
                        <a:spcAft>
                          <a:spcPts val="0"/>
                        </a:spcAft>
                      </a:pPr>
                      <a:r>
                        <a:rPr lang="tr-TR" sz="900" dirty="0" smtClean="0">
                          <a:effectLst/>
                        </a:rPr>
                        <a:t>Akademik Personel (</a:t>
                      </a:r>
                      <a:r>
                        <a:rPr lang="tr-TR" sz="900" dirty="0" err="1" smtClean="0">
                          <a:effectLst/>
                        </a:rPr>
                        <a:t>Öğr.Gör</a:t>
                      </a:r>
                      <a:r>
                        <a:rPr lang="tr-TR" sz="900" dirty="0" smtClean="0">
                          <a:effectLst/>
                        </a:rPr>
                        <a:t>)</a:t>
                      </a:r>
                      <a:endParaRPr lang="tr-TR" sz="900" dirty="0">
                        <a:effectLst/>
                        <a:latin typeface="Calibri"/>
                        <a:ea typeface="Calibri"/>
                        <a:cs typeface="Times New Roman"/>
                      </a:endParaRPr>
                    </a:p>
                  </a:txBody>
                  <a:tcPr marL="55282" marR="55282" marT="0" marB="0"/>
                </a:tc>
                <a:extLst>
                  <a:ext uri="{0D108BD9-81ED-4DB2-BD59-A6C34878D82A}">
                    <a16:rowId xmlns:a16="http://schemas.microsoft.com/office/drawing/2014/main" val="10021"/>
                  </a:ext>
                </a:extLst>
              </a:tr>
              <a:tr h="155405">
                <a:tc>
                  <a:txBody>
                    <a:bodyPr/>
                    <a:lstStyle/>
                    <a:p>
                      <a:pPr>
                        <a:lnSpc>
                          <a:spcPct val="115000"/>
                        </a:lnSpc>
                        <a:spcAft>
                          <a:spcPts val="0"/>
                        </a:spcAft>
                      </a:pPr>
                      <a:r>
                        <a:rPr lang="tr-TR" sz="900" dirty="0" smtClean="0">
                          <a:effectLst/>
                          <a:latin typeface="+mn-lt"/>
                          <a:ea typeface="+mn-ea"/>
                          <a:cs typeface="+mn-cs"/>
                        </a:rPr>
                        <a:t>22</a:t>
                      </a:r>
                      <a:endParaRPr lang="tr-TR" sz="900" dirty="0">
                        <a:effectLst/>
                        <a:latin typeface="Calibri"/>
                        <a:ea typeface="Calibri"/>
                        <a:cs typeface="Times New Roman"/>
                      </a:endParaRPr>
                    </a:p>
                  </a:txBody>
                  <a:tcPr marL="55282" marR="55282" marT="0" marB="0"/>
                </a:tc>
                <a:tc>
                  <a:txBody>
                    <a:bodyPr/>
                    <a:lstStyle/>
                    <a:p>
                      <a:pPr>
                        <a:lnSpc>
                          <a:spcPct val="115000"/>
                        </a:lnSpc>
                        <a:spcAft>
                          <a:spcPts val="0"/>
                        </a:spcAft>
                      </a:pPr>
                      <a:r>
                        <a:rPr lang="tr-TR" sz="900">
                          <a:effectLst/>
                        </a:rPr>
                        <a:t>Bahar                                          </a:t>
                      </a:r>
                      <a:endParaRPr lang="tr-TR" sz="900">
                        <a:effectLst/>
                        <a:latin typeface="Calibri"/>
                        <a:ea typeface="Calibri"/>
                        <a:cs typeface="Times New Roman"/>
                      </a:endParaRPr>
                    </a:p>
                  </a:txBody>
                  <a:tcPr marL="55282" marR="55282" marT="0" marB="0"/>
                </a:tc>
                <a:tc>
                  <a:txBody>
                    <a:bodyPr/>
                    <a:lstStyle/>
                    <a:p>
                      <a:pPr>
                        <a:lnSpc>
                          <a:spcPct val="115000"/>
                        </a:lnSpc>
                        <a:spcAft>
                          <a:spcPts val="0"/>
                        </a:spcAft>
                      </a:pPr>
                      <a:r>
                        <a:rPr lang="tr-TR" sz="900">
                          <a:effectLst/>
                        </a:rPr>
                        <a:t>YILDIZ</a:t>
                      </a:r>
                      <a:endParaRPr lang="tr-TR" sz="900">
                        <a:effectLst/>
                        <a:latin typeface="Calibri"/>
                        <a:ea typeface="Calibri"/>
                        <a:cs typeface="Times New Roman"/>
                      </a:endParaRPr>
                    </a:p>
                  </a:txBody>
                  <a:tcPr marL="55282" marR="55282" marT="0" marB="0"/>
                </a:tc>
                <a:tc>
                  <a:txBody>
                    <a:bodyPr/>
                    <a:lstStyle/>
                    <a:p>
                      <a:pPr>
                        <a:lnSpc>
                          <a:spcPct val="115000"/>
                        </a:lnSpc>
                        <a:spcAft>
                          <a:spcPts val="0"/>
                        </a:spcAft>
                      </a:pPr>
                      <a:r>
                        <a:rPr lang="tr-TR" sz="900">
                          <a:effectLst/>
                        </a:rPr>
                        <a:t>Öğrenci İşleri</a:t>
                      </a:r>
                      <a:endParaRPr lang="tr-TR" sz="900">
                        <a:effectLst/>
                        <a:latin typeface="Calibri"/>
                        <a:ea typeface="Calibri"/>
                        <a:cs typeface="Times New Roman"/>
                      </a:endParaRPr>
                    </a:p>
                  </a:txBody>
                  <a:tcPr marL="55282" marR="55282" marT="0" marB="0"/>
                </a:tc>
                <a:extLst>
                  <a:ext uri="{0D108BD9-81ED-4DB2-BD59-A6C34878D82A}">
                    <a16:rowId xmlns:a16="http://schemas.microsoft.com/office/drawing/2014/main" val="10022"/>
                  </a:ext>
                </a:extLst>
              </a:tr>
              <a:tr h="155405">
                <a:tc>
                  <a:txBody>
                    <a:bodyPr/>
                    <a:lstStyle/>
                    <a:p>
                      <a:pPr>
                        <a:lnSpc>
                          <a:spcPct val="115000"/>
                        </a:lnSpc>
                        <a:spcAft>
                          <a:spcPts val="0"/>
                        </a:spcAft>
                      </a:pPr>
                      <a:r>
                        <a:rPr lang="tr-TR" sz="900" dirty="0" smtClean="0">
                          <a:effectLst/>
                        </a:rPr>
                        <a:t>23</a:t>
                      </a:r>
                      <a:endParaRPr lang="tr-TR" sz="900" dirty="0">
                        <a:effectLst/>
                        <a:latin typeface="Calibri"/>
                        <a:ea typeface="Calibri"/>
                        <a:cs typeface="Times New Roman"/>
                      </a:endParaRPr>
                    </a:p>
                  </a:txBody>
                  <a:tcPr marL="55282" marR="55282" marT="0" marB="0"/>
                </a:tc>
                <a:tc>
                  <a:txBody>
                    <a:bodyPr/>
                    <a:lstStyle/>
                    <a:p>
                      <a:pPr>
                        <a:lnSpc>
                          <a:spcPct val="115000"/>
                        </a:lnSpc>
                        <a:spcAft>
                          <a:spcPts val="0"/>
                        </a:spcAft>
                      </a:pPr>
                      <a:r>
                        <a:rPr lang="tr-TR" sz="900">
                          <a:effectLst/>
                        </a:rPr>
                        <a:t>Şadi</a:t>
                      </a:r>
                      <a:endParaRPr lang="tr-TR" sz="900">
                        <a:effectLst/>
                        <a:latin typeface="Calibri"/>
                        <a:ea typeface="Calibri"/>
                        <a:cs typeface="Times New Roman"/>
                      </a:endParaRPr>
                    </a:p>
                  </a:txBody>
                  <a:tcPr marL="55282" marR="55282" marT="0" marB="0"/>
                </a:tc>
                <a:tc>
                  <a:txBody>
                    <a:bodyPr/>
                    <a:lstStyle/>
                    <a:p>
                      <a:pPr>
                        <a:lnSpc>
                          <a:spcPct val="115000"/>
                        </a:lnSpc>
                        <a:spcAft>
                          <a:spcPts val="0"/>
                        </a:spcAft>
                      </a:pPr>
                      <a:r>
                        <a:rPr lang="tr-TR" sz="900">
                          <a:effectLst/>
                        </a:rPr>
                        <a:t>TÜRKER</a:t>
                      </a:r>
                      <a:endParaRPr lang="tr-TR" sz="900">
                        <a:effectLst/>
                        <a:latin typeface="Calibri"/>
                        <a:ea typeface="Calibri"/>
                        <a:cs typeface="Times New Roman"/>
                      </a:endParaRPr>
                    </a:p>
                  </a:txBody>
                  <a:tcPr marL="55282" marR="55282" marT="0" marB="0"/>
                </a:tc>
                <a:tc>
                  <a:txBody>
                    <a:bodyPr/>
                    <a:lstStyle/>
                    <a:p>
                      <a:pPr>
                        <a:lnSpc>
                          <a:spcPct val="115000"/>
                        </a:lnSpc>
                        <a:spcAft>
                          <a:spcPts val="0"/>
                        </a:spcAft>
                      </a:pPr>
                      <a:r>
                        <a:rPr lang="tr-TR" sz="900" dirty="0">
                          <a:effectLst/>
                        </a:rPr>
                        <a:t>Yazı İşleri</a:t>
                      </a:r>
                      <a:endParaRPr lang="tr-TR" sz="900" dirty="0">
                        <a:effectLst/>
                        <a:latin typeface="Calibri"/>
                        <a:ea typeface="Calibri"/>
                        <a:cs typeface="Times New Roman"/>
                      </a:endParaRPr>
                    </a:p>
                  </a:txBody>
                  <a:tcPr marL="55282" marR="55282" marT="0" marB="0"/>
                </a:tc>
                <a:extLst>
                  <a:ext uri="{0D108BD9-81ED-4DB2-BD59-A6C34878D82A}">
                    <a16:rowId xmlns:a16="http://schemas.microsoft.com/office/drawing/2014/main" val="10023"/>
                  </a:ext>
                </a:extLst>
              </a:tr>
              <a:tr h="155405">
                <a:tc>
                  <a:txBody>
                    <a:bodyPr/>
                    <a:lstStyle/>
                    <a:p>
                      <a:pPr>
                        <a:lnSpc>
                          <a:spcPct val="115000"/>
                        </a:lnSpc>
                        <a:spcAft>
                          <a:spcPts val="0"/>
                        </a:spcAft>
                      </a:pPr>
                      <a:r>
                        <a:rPr lang="tr-TR" sz="900" dirty="0" smtClean="0">
                          <a:effectLst/>
                        </a:rPr>
                        <a:t>24</a:t>
                      </a:r>
                      <a:endParaRPr lang="tr-TR" sz="900" dirty="0">
                        <a:effectLst/>
                        <a:latin typeface="Calibri"/>
                        <a:ea typeface="Calibri"/>
                        <a:cs typeface="Times New Roman"/>
                      </a:endParaRPr>
                    </a:p>
                  </a:txBody>
                  <a:tcPr marL="55282" marR="55282" marT="0" marB="0"/>
                </a:tc>
                <a:tc>
                  <a:txBody>
                    <a:bodyPr/>
                    <a:lstStyle/>
                    <a:p>
                      <a:pPr>
                        <a:lnSpc>
                          <a:spcPct val="115000"/>
                        </a:lnSpc>
                        <a:spcAft>
                          <a:spcPts val="0"/>
                        </a:spcAft>
                      </a:pPr>
                      <a:r>
                        <a:rPr lang="tr-TR" sz="900">
                          <a:effectLst/>
                        </a:rPr>
                        <a:t>Şefik </a:t>
                      </a:r>
                      <a:endParaRPr lang="tr-TR" sz="900">
                        <a:effectLst/>
                        <a:latin typeface="Calibri"/>
                        <a:ea typeface="Calibri"/>
                        <a:cs typeface="Times New Roman"/>
                      </a:endParaRPr>
                    </a:p>
                  </a:txBody>
                  <a:tcPr marL="55282" marR="55282" marT="0" marB="0"/>
                </a:tc>
                <a:tc>
                  <a:txBody>
                    <a:bodyPr/>
                    <a:lstStyle/>
                    <a:p>
                      <a:pPr>
                        <a:lnSpc>
                          <a:spcPct val="115000"/>
                        </a:lnSpc>
                        <a:spcAft>
                          <a:spcPts val="0"/>
                        </a:spcAft>
                      </a:pPr>
                      <a:r>
                        <a:rPr lang="tr-TR" sz="900">
                          <a:effectLst/>
                        </a:rPr>
                        <a:t>DOĞAN</a:t>
                      </a:r>
                      <a:endParaRPr lang="tr-TR" sz="900">
                        <a:effectLst/>
                        <a:latin typeface="Calibri"/>
                        <a:ea typeface="Calibri"/>
                        <a:cs typeface="Times New Roman"/>
                      </a:endParaRPr>
                    </a:p>
                  </a:txBody>
                  <a:tcPr marL="55282" marR="55282" marT="0" marB="0"/>
                </a:tc>
                <a:tc>
                  <a:txBody>
                    <a:bodyPr/>
                    <a:lstStyle/>
                    <a:p>
                      <a:pPr>
                        <a:lnSpc>
                          <a:spcPct val="115000"/>
                        </a:lnSpc>
                        <a:spcAft>
                          <a:spcPts val="0"/>
                        </a:spcAft>
                      </a:pPr>
                      <a:r>
                        <a:rPr lang="tr-TR" sz="900">
                          <a:effectLst/>
                        </a:rPr>
                        <a:t>Sekreterlik</a:t>
                      </a:r>
                      <a:endParaRPr lang="tr-TR" sz="900">
                        <a:effectLst/>
                        <a:latin typeface="Calibri"/>
                        <a:ea typeface="Calibri"/>
                        <a:cs typeface="Times New Roman"/>
                      </a:endParaRPr>
                    </a:p>
                  </a:txBody>
                  <a:tcPr marL="55282" marR="55282" marT="0" marB="0"/>
                </a:tc>
                <a:extLst>
                  <a:ext uri="{0D108BD9-81ED-4DB2-BD59-A6C34878D82A}">
                    <a16:rowId xmlns:a16="http://schemas.microsoft.com/office/drawing/2014/main" val="10024"/>
                  </a:ext>
                </a:extLst>
              </a:tr>
              <a:tr h="155405">
                <a:tc>
                  <a:txBody>
                    <a:bodyPr/>
                    <a:lstStyle/>
                    <a:p>
                      <a:pPr>
                        <a:lnSpc>
                          <a:spcPct val="115000"/>
                        </a:lnSpc>
                        <a:spcAft>
                          <a:spcPts val="0"/>
                        </a:spcAft>
                      </a:pPr>
                      <a:r>
                        <a:rPr lang="tr-TR" sz="900" dirty="0" smtClean="0">
                          <a:effectLst/>
                        </a:rPr>
                        <a:t>25</a:t>
                      </a:r>
                      <a:endParaRPr lang="tr-TR" sz="900" dirty="0">
                        <a:effectLst/>
                        <a:latin typeface="Calibri"/>
                        <a:ea typeface="Calibri"/>
                        <a:cs typeface="Times New Roman"/>
                      </a:endParaRPr>
                    </a:p>
                  </a:txBody>
                  <a:tcPr marL="55282" marR="55282" marT="0" marB="0"/>
                </a:tc>
                <a:tc>
                  <a:txBody>
                    <a:bodyPr/>
                    <a:lstStyle/>
                    <a:p>
                      <a:pPr>
                        <a:lnSpc>
                          <a:spcPct val="115000"/>
                        </a:lnSpc>
                        <a:spcAft>
                          <a:spcPts val="0"/>
                        </a:spcAft>
                      </a:pPr>
                      <a:r>
                        <a:rPr lang="tr-TR" sz="900">
                          <a:effectLst/>
                        </a:rPr>
                        <a:t>Mehmet Salih</a:t>
                      </a:r>
                      <a:endParaRPr lang="tr-TR" sz="900">
                        <a:effectLst/>
                        <a:latin typeface="Calibri"/>
                        <a:ea typeface="Calibri"/>
                        <a:cs typeface="Times New Roman"/>
                      </a:endParaRPr>
                    </a:p>
                  </a:txBody>
                  <a:tcPr marL="55282" marR="55282" marT="0" marB="0"/>
                </a:tc>
                <a:tc>
                  <a:txBody>
                    <a:bodyPr/>
                    <a:lstStyle/>
                    <a:p>
                      <a:pPr>
                        <a:lnSpc>
                          <a:spcPct val="115000"/>
                        </a:lnSpc>
                        <a:spcAft>
                          <a:spcPts val="0"/>
                        </a:spcAft>
                      </a:pPr>
                      <a:r>
                        <a:rPr lang="tr-TR" sz="900">
                          <a:effectLst/>
                        </a:rPr>
                        <a:t>ABAÇA</a:t>
                      </a:r>
                      <a:endParaRPr lang="tr-TR" sz="900">
                        <a:effectLst/>
                        <a:latin typeface="Calibri"/>
                        <a:ea typeface="Calibri"/>
                        <a:cs typeface="Times New Roman"/>
                      </a:endParaRPr>
                    </a:p>
                  </a:txBody>
                  <a:tcPr marL="55282" marR="55282" marT="0" marB="0"/>
                </a:tc>
                <a:tc>
                  <a:txBody>
                    <a:bodyPr/>
                    <a:lstStyle/>
                    <a:p>
                      <a:pPr>
                        <a:lnSpc>
                          <a:spcPct val="115000"/>
                        </a:lnSpc>
                        <a:spcAft>
                          <a:spcPts val="0"/>
                        </a:spcAft>
                      </a:pPr>
                      <a:r>
                        <a:rPr lang="tr-TR" sz="900">
                          <a:effectLst/>
                        </a:rPr>
                        <a:t>Muhasebe İşleri</a:t>
                      </a:r>
                      <a:endParaRPr lang="tr-TR" sz="900">
                        <a:effectLst/>
                        <a:latin typeface="Calibri"/>
                        <a:ea typeface="Calibri"/>
                        <a:cs typeface="Times New Roman"/>
                      </a:endParaRPr>
                    </a:p>
                  </a:txBody>
                  <a:tcPr marL="55282" marR="55282" marT="0" marB="0"/>
                </a:tc>
                <a:extLst>
                  <a:ext uri="{0D108BD9-81ED-4DB2-BD59-A6C34878D82A}">
                    <a16:rowId xmlns:a16="http://schemas.microsoft.com/office/drawing/2014/main" val="10025"/>
                  </a:ext>
                </a:extLst>
              </a:tr>
              <a:tr h="155405">
                <a:tc>
                  <a:txBody>
                    <a:bodyPr/>
                    <a:lstStyle/>
                    <a:p>
                      <a:pPr>
                        <a:lnSpc>
                          <a:spcPct val="115000"/>
                        </a:lnSpc>
                        <a:spcAft>
                          <a:spcPts val="0"/>
                        </a:spcAft>
                      </a:pPr>
                      <a:r>
                        <a:rPr lang="tr-TR" sz="900" dirty="0" smtClean="0">
                          <a:effectLst/>
                        </a:rPr>
                        <a:t>26</a:t>
                      </a:r>
                      <a:endParaRPr lang="tr-TR" sz="900" dirty="0">
                        <a:effectLst/>
                        <a:latin typeface="Calibri"/>
                        <a:ea typeface="Calibri"/>
                        <a:cs typeface="Times New Roman"/>
                      </a:endParaRPr>
                    </a:p>
                  </a:txBody>
                  <a:tcPr marL="55282" marR="55282" marT="0" marB="0"/>
                </a:tc>
                <a:tc>
                  <a:txBody>
                    <a:bodyPr/>
                    <a:lstStyle/>
                    <a:p>
                      <a:pPr>
                        <a:lnSpc>
                          <a:spcPct val="115000"/>
                        </a:lnSpc>
                        <a:spcAft>
                          <a:spcPts val="0"/>
                        </a:spcAft>
                      </a:pPr>
                      <a:r>
                        <a:rPr lang="tr-TR" sz="900">
                          <a:effectLst/>
                        </a:rPr>
                        <a:t>Mehmet Zahit                                 </a:t>
                      </a:r>
                      <a:endParaRPr lang="tr-TR" sz="900">
                        <a:effectLst/>
                        <a:latin typeface="Calibri"/>
                        <a:ea typeface="Calibri"/>
                        <a:cs typeface="Times New Roman"/>
                      </a:endParaRPr>
                    </a:p>
                  </a:txBody>
                  <a:tcPr marL="55282" marR="55282" marT="0" marB="0"/>
                </a:tc>
                <a:tc>
                  <a:txBody>
                    <a:bodyPr/>
                    <a:lstStyle/>
                    <a:p>
                      <a:pPr>
                        <a:lnSpc>
                          <a:spcPct val="115000"/>
                        </a:lnSpc>
                        <a:spcAft>
                          <a:spcPts val="0"/>
                        </a:spcAft>
                      </a:pPr>
                      <a:r>
                        <a:rPr lang="tr-TR" sz="900" dirty="0">
                          <a:effectLst/>
                        </a:rPr>
                        <a:t>SEVGİLİ</a:t>
                      </a:r>
                      <a:endParaRPr lang="tr-TR" sz="900" dirty="0">
                        <a:effectLst/>
                        <a:latin typeface="Calibri"/>
                        <a:ea typeface="Calibri"/>
                        <a:cs typeface="Times New Roman"/>
                      </a:endParaRPr>
                    </a:p>
                  </a:txBody>
                  <a:tcPr marL="55282" marR="55282" marT="0" marB="0"/>
                </a:tc>
                <a:tc>
                  <a:txBody>
                    <a:bodyPr/>
                    <a:lstStyle/>
                    <a:p>
                      <a:pPr>
                        <a:lnSpc>
                          <a:spcPct val="115000"/>
                        </a:lnSpc>
                        <a:spcAft>
                          <a:spcPts val="0"/>
                        </a:spcAft>
                      </a:pPr>
                      <a:r>
                        <a:rPr lang="tr-TR" sz="900">
                          <a:effectLst/>
                        </a:rPr>
                        <a:t>Yazı İşleri</a:t>
                      </a:r>
                      <a:endParaRPr lang="tr-TR" sz="900">
                        <a:effectLst/>
                        <a:latin typeface="Calibri"/>
                        <a:ea typeface="Calibri"/>
                        <a:cs typeface="Times New Roman"/>
                      </a:endParaRPr>
                    </a:p>
                  </a:txBody>
                  <a:tcPr marL="55282" marR="55282" marT="0" marB="0"/>
                </a:tc>
                <a:extLst>
                  <a:ext uri="{0D108BD9-81ED-4DB2-BD59-A6C34878D82A}">
                    <a16:rowId xmlns:a16="http://schemas.microsoft.com/office/drawing/2014/main" val="10026"/>
                  </a:ext>
                </a:extLst>
              </a:tr>
              <a:tr h="155405">
                <a:tc>
                  <a:txBody>
                    <a:bodyPr/>
                    <a:lstStyle/>
                    <a:p>
                      <a:pPr>
                        <a:lnSpc>
                          <a:spcPct val="115000"/>
                        </a:lnSpc>
                        <a:spcAft>
                          <a:spcPts val="0"/>
                        </a:spcAft>
                      </a:pPr>
                      <a:r>
                        <a:rPr lang="tr-TR" sz="900" dirty="0" smtClean="0">
                          <a:effectLst/>
                        </a:rPr>
                        <a:t>27</a:t>
                      </a:r>
                      <a:endParaRPr lang="tr-TR" sz="900" dirty="0">
                        <a:effectLst/>
                        <a:latin typeface="Calibri"/>
                        <a:ea typeface="Calibri"/>
                        <a:cs typeface="Times New Roman"/>
                      </a:endParaRPr>
                    </a:p>
                  </a:txBody>
                  <a:tcPr marL="55282" marR="55282" marT="0" marB="0"/>
                </a:tc>
                <a:tc>
                  <a:txBody>
                    <a:bodyPr/>
                    <a:lstStyle/>
                    <a:p>
                      <a:pPr>
                        <a:lnSpc>
                          <a:spcPct val="115000"/>
                        </a:lnSpc>
                        <a:spcAft>
                          <a:spcPts val="0"/>
                        </a:spcAft>
                      </a:pPr>
                      <a:r>
                        <a:rPr lang="tr-TR" sz="900">
                          <a:effectLst/>
                        </a:rPr>
                        <a:t>Nuran                                          </a:t>
                      </a:r>
                      <a:endParaRPr lang="tr-TR" sz="900">
                        <a:effectLst/>
                        <a:latin typeface="Calibri"/>
                        <a:ea typeface="Calibri"/>
                        <a:cs typeface="Times New Roman"/>
                      </a:endParaRPr>
                    </a:p>
                  </a:txBody>
                  <a:tcPr marL="55282" marR="55282" marT="0" marB="0"/>
                </a:tc>
                <a:tc>
                  <a:txBody>
                    <a:bodyPr/>
                    <a:lstStyle/>
                    <a:p>
                      <a:pPr>
                        <a:lnSpc>
                          <a:spcPct val="115000"/>
                        </a:lnSpc>
                        <a:spcAft>
                          <a:spcPts val="0"/>
                        </a:spcAft>
                      </a:pPr>
                      <a:r>
                        <a:rPr lang="tr-TR" sz="900">
                          <a:effectLst/>
                        </a:rPr>
                        <a:t>EVİN  </a:t>
                      </a:r>
                      <a:endParaRPr lang="tr-TR" sz="900">
                        <a:effectLst/>
                        <a:latin typeface="Calibri"/>
                        <a:ea typeface="Calibri"/>
                        <a:cs typeface="Times New Roman"/>
                      </a:endParaRPr>
                    </a:p>
                  </a:txBody>
                  <a:tcPr marL="55282" marR="55282" marT="0" marB="0"/>
                </a:tc>
                <a:tc>
                  <a:txBody>
                    <a:bodyPr/>
                    <a:lstStyle/>
                    <a:p>
                      <a:pPr>
                        <a:lnSpc>
                          <a:spcPct val="115000"/>
                        </a:lnSpc>
                        <a:spcAft>
                          <a:spcPts val="0"/>
                        </a:spcAft>
                      </a:pPr>
                      <a:r>
                        <a:rPr lang="tr-TR" sz="900">
                          <a:effectLst/>
                        </a:rPr>
                        <a:t>Yazı İşleri</a:t>
                      </a:r>
                      <a:endParaRPr lang="tr-TR" sz="900">
                        <a:effectLst/>
                        <a:latin typeface="Calibri"/>
                        <a:ea typeface="Calibri"/>
                        <a:cs typeface="Times New Roman"/>
                      </a:endParaRPr>
                    </a:p>
                  </a:txBody>
                  <a:tcPr marL="55282" marR="55282" marT="0" marB="0"/>
                </a:tc>
                <a:extLst>
                  <a:ext uri="{0D108BD9-81ED-4DB2-BD59-A6C34878D82A}">
                    <a16:rowId xmlns:a16="http://schemas.microsoft.com/office/drawing/2014/main" val="10027"/>
                  </a:ext>
                </a:extLst>
              </a:tr>
              <a:tr h="155405">
                <a:tc>
                  <a:txBody>
                    <a:bodyPr/>
                    <a:lstStyle/>
                    <a:p>
                      <a:pPr>
                        <a:lnSpc>
                          <a:spcPct val="115000"/>
                        </a:lnSpc>
                        <a:spcAft>
                          <a:spcPts val="0"/>
                        </a:spcAft>
                      </a:pPr>
                      <a:r>
                        <a:rPr lang="tr-TR" sz="900" dirty="0" smtClean="0">
                          <a:effectLst/>
                        </a:rPr>
                        <a:t>28</a:t>
                      </a:r>
                      <a:endParaRPr lang="tr-TR" sz="900" dirty="0">
                        <a:effectLst/>
                        <a:latin typeface="Calibri"/>
                        <a:ea typeface="Calibri"/>
                        <a:cs typeface="Times New Roman"/>
                      </a:endParaRPr>
                    </a:p>
                  </a:txBody>
                  <a:tcPr marL="55282" marR="55282" marT="0" marB="0"/>
                </a:tc>
                <a:tc>
                  <a:txBody>
                    <a:bodyPr/>
                    <a:lstStyle/>
                    <a:p>
                      <a:pPr>
                        <a:lnSpc>
                          <a:spcPct val="115000"/>
                        </a:lnSpc>
                        <a:spcAft>
                          <a:spcPts val="0"/>
                        </a:spcAft>
                      </a:pPr>
                      <a:r>
                        <a:rPr lang="tr-TR" sz="900">
                          <a:effectLst/>
                        </a:rPr>
                        <a:t>Yunus                                    </a:t>
                      </a:r>
                      <a:endParaRPr lang="tr-TR" sz="900">
                        <a:effectLst/>
                        <a:latin typeface="Calibri"/>
                        <a:ea typeface="Calibri"/>
                        <a:cs typeface="Times New Roman"/>
                      </a:endParaRPr>
                    </a:p>
                  </a:txBody>
                  <a:tcPr marL="55282" marR="55282" marT="0" marB="0"/>
                </a:tc>
                <a:tc>
                  <a:txBody>
                    <a:bodyPr/>
                    <a:lstStyle/>
                    <a:p>
                      <a:pPr>
                        <a:lnSpc>
                          <a:spcPct val="115000"/>
                        </a:lnSpc>
                        <a:spcAft>
                          <a:spcPts val="0"/>
                        </a:spcAft>
                      </a:pPr>
                      <a:r>
                        <a:rPr lang="tr-TR" sz="900">
                          <a:effectLst/>
                        </a:rPr>
                        <a:t>KESKİN    </a:t>
                      </a:r>
                      <a:endParaRPr lang="tr-TR" sz="900">
                        <a:effectLst/>
                        <a:latin typeface="Calibri"/>
                        <a:ea typeface="Calibri"/>
                        <a:cs typeface="Times New Roman"/>
                      </a:endParaRPr>
                    </a:p>
                  </a:txBody>
                  <a:tcPr marL="55282" marR="55282" marT="0" marB="0"/>
                </a:tc>
                <a:tc>
                  <a:txBody>
                    <a:bodyPr/>
                    <a:lstStyle/>
                    <a:p>
                      <a:pPr>
                        <a:lnSpc>
                          <a:spcPct val="115000"/>
                        </a:lnSpc>
                        <a:spcAft>
                          <a:spcPts val="0"/>
                        </a:spcAft>
                      </a:pPr>
                      <a:r>
                        <a:rPr lang="tr-TR" sz="900" dirty="0">
                          <a:effectLst/>
                        </a:rPr>
                        <a:t>Sekreterlik</a:t>
                      </a:r>
                      <a:endParaRPr lang="tr-TR" sz="900" dirty="0">
                        <a:effectLst/>
                        <a:latin typeface="Calibri"/>
                        <a:ea typeface="Calibri"/>
                        <a:cs typeface="Times New Roman"/>
                      </a:endParaRPr>
                    </a:p>
                  </a:txBody>
                  <a:tcPr marL="55282" marR="55282" marT="0" marB="0"/>
                </a:tc>
                <a:extLst>
                  <a:ext uri="{0D108BD9-81ED-4DB2-BD59-A6C34878D82A}">
                    <a16:rowId xmlns:a16="http://schemas.microsoft.com/office/drawing/2014/main" val="10028"/>
                  </a:ext>
                </a:extLst>
              </a:tr>
            </a:tbl>
          </a:graphicData>
        </a:graphic>
      </p:graphicFrame>
    </p:spTree>
    <p:extLst>
      <p:ext uri="{BB962C8B-B14F-4D97-AF65-F5344CB8AC3E}">
        <p14:creationId xmlns:p14="http://schemas.microsoft.com/office/powerpoint/2010/main" val="30717276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830997"/>
          </a:xfrm>
          <a:prstGeom prst="rect">
            <a:avLst/>
          </a:prstGeom>
          <a:noFill/>
        </p:spPr>
        <p:txBody>
          <a:bodyPr wrap="square" rtlCol="0">
            <a:spAutoFit/>
          </a:bodyPr>
          <a:lstStyle/>
          <a:p>
            <a:pPr algn="ctr"/>
            <a:r>
              <a:rPr lang="tr-TR" sz="2400" b="1" dirty="0" smtClean="0"/>
              <a:t>BİRİM PERSONELİ İLE İLGİLİ BİLGİLER</a:t>
            </a:r>
          </a:p>
          <a:p>
            <a:pPr algn="ctr"/>
            <a:endParaRPr lang="tr-TR" sz="2400" b="1" dirty="0"/>
          </a:p>
        </p:txBody>
      </p:sp>
      <p:graphicFrame>
        <p:nvGraphicFramePr>
          <p:cNvPr id="4" name="Tablo 3"/>
          <p:cNvGraphicFramePr>
            <a:graphicFrameLocks noGrp="1"/>
          </p:cNvGraphicFramePr>
          <p:nvPr>
            <p:extLst>
              <p:ext uri="{D42A27DB-BD31-4B8C-83A1-F6EECF244321}">
                <p14:modId xmlns:p14="http://schemas.microsoft.com/office/powerpoint/2010/main" val="2935385786"/>
              </p:ext>
            </p:extLst>
          </p:nvPr>
        </p:nvGraphicFramePr>
        <p:xfrm>
          <a:off x="2062162" y="2581116"/>
          <a:ext cx="6548438" cy="1199189"/>
        </p:xfrm>
        <a:graphic>
          <a:graphicData uri="http://schemas.openxmlformats.org/drawingml/2006/table">
            <a:tbl>
              <a:tblPr firstRow="1" firstCol="1" lastRow="1" lastCol="1" bandRow="1" bandCol="1">
                <a:tableStyleId>{5C22544A-7EE6-4342-B048-85BDC9FD1C3A}</a:tableStyleId>
              </a:tblPr>
              <a:tblGrid>
                <a:gridCol w="1206958">
                  <a:extLst>
                    <a:ext uri="{9D8B030D-6E8A-4147-A177-3AD203B41FA5}">
                      <a16:colId xmlns:a16="http://schemas.microsoft.com/office/drawing/2014/main" val="20000"/>
                    </a:ext>
                  </a:extLst>
                </a:gridCol>
                <a:gridCol w="1228693">
                  <a:extLst>
                    <a:ext uri="{9D8B030D-6E8A-4147-A177-3AD203B41FA5}">
                      <a16:colId xmlns:a16="http://schemas.microsoft.com/office/drawing/2014/main" val="20001"/>
                    </a:ext>
                  </a:extLst>
                </a:gridCol>
                <a:gridCol w="509298">
                  <a:extLst>
                    <a:ext uri="{9D8B030D-6E8A-4147-A177-3AD203B41FA5}">
                      <a16:colId xmlns:a16="http://schemas.microsoft.com/office/drawing/2014/main" val="20002"/>
                    </a:ext>
                  </a:extLst>
                </a:gridCol>
                <a:gridCol w="1179429">
                  <a:extLst>
                    <a:ext uri="{9D8B030D-6E8A-4147-A177-3AD203B41FA5}">
                      <a16:colId xmlns:a16="http://schemas.microsoft.com/office/drawing/2014/main" val="20003"/>
                    </a:ext>
                  </a:extLst>
                </a:gridCol>
                <a:gridCol w="769382">
                  <a:extLst>
                    <a:ext uri="{9D8B030D-6E8A-4147-A177-3AD203B41FA5}">
                      <a16:colId xmlns:a16="http://schemas.microsoft.com/office/drawing/2014/main" val="20004"/>
                    </a:ext>
                  </a:extLst>
                </a:gridCol>
                <a:gridCol w="1654678">
                  <a:extLst>
                    <a:ext uri="{9D8B030D-6E8A-4147-A177-3AD203B41FA5}">
                      <a16:colId xmlns:a16="http://schemas.microsoft.com/office/drawing/2014/main" val="20005"/>
                    </a:ext>
                  </a:extLst>
                </a:gridCol>
              </a:tblGrid>
              <a:tr h="429490">
                <a:tc gridSpan="6">
                  <a:txBody>
                    <a:bodyPr/>
                    <a:lstStyle/>
                    <a:p>
                      <a:pPr algn="ctr">
                        <a:spcAft>
                          <a:spcPts val="0"/>
                        </a:spcAft>
                      </a:pPr>
                      <a:r>
                        <a:rPr lang="en-US" sz="1800" dirty="0" err="1">
                          <a:effectLst/>
                        </a:rPr>
                        <a:t>Personelin</a:t>
                      </a:r>
                      <a:r>
                        <a:rPr lang="en-US" sz="1800" dirty="0">
                          <a:effectLst/>
                        </a:rPr>
                        <a:t> </a:t>
                      </a:r>
                      <a:r>
                        <a:rPr lang="en-US" sz="1800" dirty="0" err="1">
                          <a:effectLst/>
                        </a:rPr>
                        <a:t>Eğitim</a:t>
                      </a:r>
                      <a:r>
                        <a:rPr lang="en-US" sz="1800" dirty="0">
                          <a:effectLst/>
                        </a:rPr>
                        <a:t> </a:t>
                      </a:r>
                      <a:r>
                        <a:rPr lang="en-US" sz="1800" dirty="0" err="1">
                          <a:effectLst/>
                        </a:rPr>
                        <a:t>Durumu</a:t>
                      </a:r>
                      <a:endParaRPr lang="tr-TR" sz="1800" dirty="0">
                        <a:effectLst/>
                        <a:latin typeface="Calibri"/>
                        <a:ea typeface="Times New Roman"/>
                        <a:cs typeface="Times New Roman"/>
                      </a:endParaRPr>
                    </a:p>
                  </a:txBody>
                  <a:tcPr marL="68580" marR="68580" marT="0" marB="0"/>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0"/>
                  </a:ext>
                </a:extLst>
              </a:tr>
              <a:tr h="429490">
                <a:tc>
                  <a:txBody>
                    <a:bodyPr/>
                    <a:lstStyle/>
                    <a:p>
                      <a:pPr>
                        <a:spcAft>
                          <a:spcPts val="0"/>
                        </a:spcAft>
                      </a:pPr>
                      <a:r>
                        <a:rPr lang="en-US" sz="1100">
                          <a:effectLst/>
                        </a:rPr>
                        <a:t> </a:t>
                      </a:r>
                      <a:endParaRPr lang="tr-TR" sz="1100">
                        <a:effectLst/>
                        <a:latin typeface="Calibri"/>
                        <a:ea typeface="Times New Roman"/>
                        <a:cs typeface="Times New Roman"/>
                      </a:endParaRPr>
                    </a:p>
                  </a:txBody>
                  <a:tcPr marL="68580" marR="68580" marT="0" marB="0"/>
                </a:tc>
                <a:tc>
                  <a:txBody>
                    <a:bodyPr/>
                    <a:lstStyle/>
                    <a:p>
                      <a:pPr algn="ctr">
                        <a:spcAft>
                          <a:spcPts val="0"/>
                        </a:spcAft>
                      </a:pPr>
                      <a:r>
                        <a:rPr lang="en-US" sz="1100">
                          <a:effectLst/>
                        </a:rPr>
                        <a:t>İlköğretim</a:t>
                      </a:r>
                      <a:endParaRPr lang="tr-TR" sz="1100">
                        <a:effectLst/>
                        <a:latin typeface="Calibri"/>
                        <a:ea typeface="Times New Roman"/>
                        <a:cs typeface="Times New Roman"/>
                      </a:endParaRPr>
                    </a:p>
                  </a:txBody>
                  <a:tcPr marL="68580" marR="68580" marT="0" marB="0" anchor="ctr"/>
                </a:tc>
                <a:tc>
                  <a:txBody>
                    <a:bodyPr/>
                    <a:lstStyle/>
                    <a:p>
                      <a:pPr algn="ctr">
                        <a:spcAft>
                          <a:spcPts val="0"/>
                        </a:spcAft>
                      </a:pPr>
                      <a:r>
                        <a:rPr lang="en-US" sz="1100">
                          <a:effectLst/>
                        </a:rPr>
                        <a:t>Lise</a:t>
                      </a:r>
                      <a:endParaRPr lang="tr-TR" sz="1100">
                        <a:effectLst/>
                        <a:latin typeface="Calibri"/>
                        <a:ea typeface="Times New Roman"/>
                        <a:cs typeface="Times New Roman"/>
                      </a:endParaRPr>
                    </a:p>
                  </a:txBody>
                  <a:tcPr marL="68580" marR="68580" marT="0" marB="0" anchor="ctr"/>
                </a:tc>
                <a:tc>
                  <a:txBody>
                    <a:bodyPr/>
                    <a:lstStyle/>
                    <a:p>
                      <a:pPr algn="ctr">
                        <a:spcAft>
                          <a:spcPts val="0"/>
                        </a:spcAft>
                      </a:pPr>
                      <a:r>
                        <a:rPr lang="en-US" sz="1100">
                          <a:effectLst/>
                        </a:rPr>
                        <a:t>Ön Lisans</a:t>
                      </a:r>
                      <a:endParaRPr lang="tr-TR" sz="1100">
                        <a:effectLst/>
                        <a:latin typeface="Calibri"/>
                        <a:ea typeface="Times New Roman"/>
                        <a:cs typeface="Times New Roman"/>
                      </a:endParaRPr>
                    </a:p>
                  </a:txBody>
                  <a:tcPr marL="68580" marR="68580" marT="0" marB="0" anchor="ctr"/>
                </a:tc>
                <a:tc>
                  <a:txBody>
                    <a:bodyPr/>
                    <a:lstStyle/>
                    <a:p>
                      <a:pPr algn="ctr">
                        <a:spcAft>
                          <a:spcPts val="0"/>
                        </a:spcAft>
                      </a:pPr>
                      <a:r>
                        <a:rPr lang="en-US" sz="1100">
                          <a:effectLst/>
                        </a:rPr>
                        <a:t>Lisans</a:t>
                      </a:r>
                      <a:endParaRPr lang="tr-TR" sz="1100">
                        <a:effectLst/>
                        <a:latin typeface="Calibri"/>
                        <a:ea typeface="Times New Roman"/>
                        <a:cs typeface="Times New Roman"/>
                      </a:endParaRPr>
                    </a:p>
                  </a:txBody>
                  <a:tcPr marL="68580" marR="68580" marT="0" marB="0" anchor="ctr"/>
                </a:tc>
                <a:tc>
                  <a:txBody>
                    <a:bodyPr/>
                    <a:lstStyle/>
                    <a:p>
                      <a:pPr algn="ctr">
                        <a:spcAft>
                          <a:spcPts val="0"/>
                        </a:spcAft>
                      </a:pPr>
                      <a:r>
                        <a:rPr lang="en-US" sz="1100">
                          <a:effectLst/>
                        </a:rPr>
                        <a:t>Y.L. ve Doktora</a:t>
                      </a:r>
                      <a:endParaRPr lang="tr-TR" sz="1100">
                        <a:effectLst/>
                        <a:latin typeface="Calibri"/>
                        <a:ea typeface="Times New Roman"/>
                        <a:cs typeface="Times New Roman"/>
                      </a:endParaRPr>
                    </a:p>
                  </a:txBody>
                  <a:tcPr marL="68580" marR="68580" marT="0" marB="0" anchor="ctr"/>
                </a:tc>
                <a:extLst>
                  <a:ext uri="{0D108BD9-81ED-4DB2-BD59-A6C34878D82A}">
                    <a16:rowId xmlns:a16="http://schemas.microsoft.com/office/drawing/2014/main" val="10001"/>
                  </a:ext>
                </a:extLst>
              </a:tr>
              <a:tr h="340209">
                <a:tc>
                  <a:txBody>
                    <a:bodyPr/>
                    <a:lstStyle/>
                    <a:p>
                      <a:pPr>
                        <a:spcAft>
                          <a:spcPts val="0"/>
                        </a:spcAft>
                      </a:pPr>
                      <a:r>
                        <a:rPr lang="en-US" sz="1100">
                          <a:effectLst/>
                        </a:rPr>
                        <a:t>Kişi Sayısı</a:t>
                      </a:r>
                      <a:endParaRPr lang="tr-TR" sz="1100">
                        <a:effectLst/>
                        <a:latin typeface="Calibri"/>
                        <a:ea typeface="Times New Roman"/>
                        <a:cs typeface="Times New Roman"/>
                      </a:endParaRPr>
                    </a:p>
                  </a:txBody>
                  <a:tcPr marL="68580" marR="68580" marT="0" marB="0"/>
                </a:tc>
                <a:tc>
                  <a:txBody>
                    <a:bodyPr/>
                    <a:lstStyle/>
                    <a:p>
                      <a:pPr>
                        <a:lnSpc>
                          <a:spcPct val="115000"/>
                        </a:lnSpc>
                        <a:spcAft>
                          <a:spcPts val="0"/>
                        </a:spcAft>
                        <a:tabLst>
                          <a:tab pos="469900" algn="ctr"/>
                        </a:tabLst>
                      </a:pPr>
                      <a:r>
                        <a:rPr lang="en-US" sz="1100">
                          <a:effectLst/>
                        </a:rPr>
                        <a:t>2	</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en-US" sz="1100">
                          <a:effectLst/>
                        </a:rPr>
                        <a:t>2</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en-US" sz="1100">
                          <a:effectLst/>
                        </a:rPr>
                        <a:t>0</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en-US" sz="1100">
                          <a:effectLst/>
                        </a:rPr>
                        <a:t>10</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en-US" sz="1100" dirty="0">
                          <a:effectLst/>
                        </a:rPr>
                        <a:t>13</a:t>
                      </a:r>
                      <a:endParaRPr lang="tr-TR" sz="1100" dirty="0">
                        <a:effectLst/>
                        <a:latin typeface="Calibri"/>
                        <a:ea typeface="Calibri"/>
                        <a:cs typeface="Times New Roman"/>
                      </a:endParaRPr>
                    </a:p>
                  </a:txBody>
                  <a:tcPr marL="68580" marR="68580" marT="0" marB="0"/>
                </a:tc>
                <a:extLst>
                  <a:ext uri="{0D108BD9-81ED-4DB2-BD59-A6C34878D82A}">
                    <a16:rowId xmlns:a16="http://schemas.microsoft.com/office/drawing/2014/main" val="10002"/>
                  </a:ext>
                </a:extLst>
              </a:tr>
            </a:tbl>
          </a:graphicData>
        </a:graphic>
      </p:graphicFrame>
      <p:graphicFrame>
        <p:nvGraphicFramePr>
          <p:cNvPr id="5" name="Tablo 4"/>
          <p:cNvGraphicFramePr>
            <a:graphicFrameLocks noGrp="1"/>
          </p:cNvGraphicFramePr>
          <p:nvPr>
            <p:extLst>
              <p:ext uri="{D42A27DB-BD31-4B8C-83A1-F6EECF244321}">
                <p14:modId xmlns:p14="http://schemas.microsoft.com/office/powerpoint/2010/main" val="969654476"/>
              </p:ext>
            </p:extLst>
          </p:nvPr>
        </p:nvGraphicFramePr>
        <p:xfrm>
          <a:off x="2073592" y="1378251"/>
          <a:ext cx="6546533" cy="1187457"/>
        </p:xfrm>
        <a:graphic>
          <a:graphicData uri="http://schemas.openxmlformats.org/drawingml/2006/table">
            <a:tbl>
              <a:tblPr firstRow="1" firstCol="1" lastRow="1" lastCol="1" bandRow="1" bandCol="1">
                <a:tableStyleId>{5C22544A-7EE6-4342-B048-85BDC9FD1C3A}</a:tableStyleId>
              </a:tblPr>
              <a:tblGrid>
                <a:gridCol w="1164601">
                  <a:extLst>
                    <a:ext uri="{9D8B030D-6E8A-4147-A177-3AD203B41FA5}">
                      <a16:colId xmlns:a16="http://schemas.microsoft.com/office/drawing/2014/main" val="20000"/>
                    </a:ext>
                  </a:extLst>
                </a:gridCol>
                <a:gridCol w="718460">
                  <a:extLst>
                    <a:ext uri="{9D8B030D-6E8A-4147-A177-3AD203B41FA5}">
                      <a16:colId xmlns:a16="http://schemas.microsoft.com/office/drawing/2014/main" val="20001"/>
                    </a:ext>
                  </a:extLst>
                </a:gridCol>
                <a:gridCol w="717736">
                  <a:extLst>
                    <a:ext uri="{9D8B030D-6E8A-4147-A177-3AD203B41FA5}">
                      <a16:colId xmlns:a16="http://schemas.microsoft.com/office/drawing/2014/main" val="20002"/>
                    </a:ext>
                  </a:extLst>
                </a:gridCol>
                <a:gridCol w="844480">
                  <a:extLst>
                    <a:ext uri="{9D8B030D-6E8A-4147-A177-3AD203B41FA5}">
                      <a16:colId xmlns:a16="http://schemas.microsoft.com/office/drawing/2014/main" val="20003"/>
                    </a:ext>
                  </a:extLst>
                </a:gridCol>
                <a:gridCol w="971949">
                  <a:extLst>
                    <a:ext uri="{9D8B030D-6E8A-4147-A177-3AD203B41FA5}">
                      <a16:colId xmlns:a16="http://schemas.microsoft.com/office/drawing/2014/main" val="20004"/>
                    </a:ext>
                  </a:extLst>
                </a:gridCol>
                <a:gridCol w="971949">
                  <a:extLst>
                    <a:ext uri="{9D8B030D-6E8A-4147-A177-3AD203B41FA5}">
                      <a16:colId xmlns:a16="http://schemas.microsoft.com/office/drawing/2014/main" val="20005"/>
                    </a:ext>
                  </a:extLst>
                </a:gridCol>
                <a:gridCol w="1157358">
                  <a:extLst>
                    <a:ext uri="{9D8B030D-6E8A-4147-A177-3AD203B41FA5}">
                      <a16:colId xmlns:a16="http://schemas.microsoft.com/office/drawing/2014/main" val="20006"/>
                    </a:ext>
                  </a:extLst>
                </a:gridCol>
              </a:tblGrid>
              <a:tr h="396568">
                <a:tc gridSpan="7">
                  <a:txBody>
                    <a:bodyPr/>
                    <a:lstStyle/>
                    <a:p>
                      <a:pPr algn="ctr">
                        <a:spcAft>
                          <a:spcPts val="0"/>
                        </a:spcAft>
                      </a:pPr>
                      <a:r>
                        <a:rPr lang="en-US" sz="1800" dirty="0" err="1">
                          <a:effectLst/>
                        </a:rPr>
                        <a:t>Personelin</a:t>
                      </a:r>
                      <a:r>
                        <a:rPr lang="en-US" sz="1800" dirty="0">
                          <a:effectLst/>
                        </a:rPr>
                        <a:t> </a:t>
                      </a:r>
                      <a:r>
                        <a:rPr lang="en-US" sz="1800" dirty="0" err="1">
                          <a:effectLst/>
                        </a:rPr>
                        <a:t>Hizmet</a:t>
                      </a:r>
                      <a:r>
                        <a:rPr lang="en-US" sz="1800" dirty="0">
                          <a:effectLst/>
                        </a:rPr>
                        <a:t> </a:t>
                      </a:r>
                      <a:r>
                        <a:rPr lang="en-US" sz="1800" dirty="0" err="1">
                          <a:effectLst/>
                        </a:rPr>
                        <a:t>Süresine</a:t>
                      </a:r>
                      <a:r>
                        <a:rPr lang="en-US" sz="1800" dirty="0">
                          <a:effectLst/>
                        </a:rPr>
                        <a:t> </a:t>
                      </a:r>
                      <a:r>
                        <a:rPr lang="en-US" sz="1800" dirty="0" err="1">
                          <a:effectLst/>
                        </a:rPr>
                        <a:t>Göre</a:t>
                      </a:r>
                      <a:r>
                        <a:rPr lang="en-US" sz="1800" dirty="0">
                          <a:effectLst/>
                        </a:rPr>
                        <a:t> </a:t>
                      </a:r>
                      <a:r>
                        <a:rPr lang="en-US" sz="1800" dirty="0" err="1">
                          <a:effectLst/>
                        </a:rPr>
                        <a:t>Dağılımı</a:t>
                      </a:r>
                      <a:endParaRPr lang="tr-TR" sz="1800" dirty="0">
                        <a:effectLst/>
                        <a:latin typeface="Calibri"/>
                        <a:ea typeface="Times New Roman"/>
                        <a:cs typeface="Times New Roman"/>
                      </a:endParaRPr>
                    </a:p>
                  </a:txBody>
                  <a:tcPr marL="68580" marR="68580" marT="0" marB="0"/>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0"/>
                  </a:ext>
                </a:extLst>
              </a:tr>
              <a:tr h="394321">
                <a:tc>
                  <a:txBody>
                    <a:bodyPr/>
                    <a:lstStyle/>
                    <a:p>
                      <a:pPr>
                        <a:spcAft>
                          <a:spcPts val="0"/>
                        </a:spcAft>
                      </a:pPr>
                      <a:r>
                        <a:rPr lang="en-US" sz="1100">
                          <a:effectLst/>
                        </a:rPr>
                        <a:t> </a:t>
                      </a:r>
                      <a:endParaRPr lang="tr-TR" sz="1100">
                        <a:effectLst/>
                        <a:latin typeface="Calibri"/>
                        <a:ea typeface="Times New Roman"/>
                        <a:cs typeface="Times New Roman"/>
                      </a:endParaRPr>
                    </a:p>
                  </a:txBody>
                  <a:tcPr marL="68580" marR="68580" marT="0" marB="0"/>
                </a:tc>
                <a:tc>
                  <a:txBody>
                    <a:bodyPr/>
                    <a:lstStyle/>
                    <a:p>
                      <a:pPr algn="ctr">
                        <a:spcAft>
                          <a:spcPts val="0"/>
                        </a:spcAft>
                      </a:pPr>
                      <a:r>
                        <a:rPr lang="en-US" sz="1200">
                          <a:effectLst/>
                        </a:rPr>
                        <a:t>1-3 yıl</a:t>
                      </a:r>
                      <a:endParaRPr lang="tr-TR" sz="1100">
                        <a:effectLst/>
                        <a:latin typeface="Calibri"/>
                        <a:ea typeface="Times New Roman"/>
                        <a:cs typeface="Times New Roman"/>
                      </a:endParaRPr>
                    </a:p>
                  </a:txBody>
                  <a:tcPr marL="68580" marR="68580" marT="0" marB="0" anchor="ctr"/>
                </a:tc>
                <a:tc>
                  <a:txBody>
                    <a:bodyPr/>
                    <a:lstStyle/>
                    <a:p>
                      <a:pPr algn="ctr">
                        <a:spcAft>
                          <a:spcPts val="0"/>
                        </a:spcAft>
                      </a:pPr>
                      <a:r>
                        <a:rPr lang="en-US" sz="1200">
                          <a:effectLst/>
                        </a:rPr>
                        <a:t>4-6 yıl</a:t>
                      </a:r>
                      <a:endParaRPr lang="tr-TR" sz="1100">
                        <a:effectLst/>
                        <a:latin typeface="Calibri"/>
                        <a:ea typeface="Times New Roman"/>
                        <a:cs typeface="Times New Roman"/>
                      </a:endParaRPr>
                    </a:p>
                  </a:txBody>
                  <a:tcPr marL="68580" marR="68580" marT="0" marB="0" anchor="ctr"/>
                </a:tc>
                <a:tc>
                  <a:txBody>
                    <a:bodyPr/>
                    <a:lstStyle/>
                    <a:p>
                      <a:pPr algn="ctr">
                        <a:spcAft>
                          <a:spcPts val="0"/>
                        </a:spcAft>
                      </a:pPr>
                      <a:r>
                        <a:rPr lang="en-US" sz="1200">
                          <a:effectLst/>
                        </a:rPr>
                        <a:t>7-10 yıl</a:t>
                      </a:r>
                      <a:endParaRPr lang="tr-TR" sz="1100">
                        <a:effectLst/>
                        <a:latin typeface="Calibri"/>
                        <a:ea typeface="Times New Roman"/>
                        <a:cs typeface="Times New Roman"/>
                      </a:endParaRPr>
                    </a:p>
                  </a:txBody>
                  <a:tcPr marL="68580" marR="68580" marT="0" marB="0" anchor="ctr"/>
                </a:tc>
                <a:tc>
                  <a:txBody>
                    <a:bodyPr/>
                    <a:lstStyle/>
                    <a:p>
                      <a:pPr algn="ctr">
                        <a:spcAft>
                          <a:spcPts val="0"/>
                        </a:spcAft>
                      </a:pPr>
                      <a:r>
                        <a:rPr lang="en-US" sz="1200">
                          <a:effectLst/>
                        </a:rPr>
                        <a:t>11-15 yıl</a:t>
                      </a:r>
                      <a:endParaRPr lang="tr-TR" sz="1100">
                        <a:effectLst/>
                        <a:latin typeface="Calibri"/>
                        <a:ea typeface="Times New Roman"/>
                        <a:cs typeface="Times New Roman"/>
                      </a:endParaRPr>
                    </a:p>
                  </a:txBody>
                  <a:tcPr marL="68580" marR="68580" marT="0" marB="0" anchor="ctr"/>
                </a:tc>
                <a:tc>
                  <a:txBody>
                    <a:bodyPr/>
                    <a:lstStyle/>
                    <a:p>
                      <a:pPr algn="ctr">
                        <a:spcAft>
                          <a:spcPts val="0"/>
                        </a:spcAft>
                      </a:pPr>
                      <a:r>
                        <a:rPr lang="en-US" sz="1200">
                          <a:effectLst/>
                        </a:rPr>
                        <a:t>16-20 yıl</a:t>
                      </a:r>
                      <a:endParaRPr lang="tr-TR" sz="1100">
                        <a:effectLst/>
                        <a:latin typeface="Calibri"/>
                        <a:ea typeface="Times New Roman"/>
                        <a:cs typeface="Times New Roman"/>
                      </a:endParaRPr>
                    </a:p>
                  </a:txBody>
                  <a:tcPr marL="68580" marR="68580" marT="0" marB="0" anchor="ctr"/>
                </a:tc>
                <a:tc>
                  <a:txBody>
                    <a:bodyPr/>
                    <a:lstStyle/>
                    <a:p>
                      <a:pPr algn="ctr">
                        <a:spcAft>
                          <a:spcPts val="0"/>
                        </a:spcAft>
                      </a:pPr>
                      <a:r>
                        <a:rPr lang="en-US" sz="1200">
                          <a:effectLst/>
                        </a:rPr>
                        <a:t>21 yıl üzeri</a:t>
                      </a:r>
                      <a:endParaRPr lang="tr-TR" sz="1100">
                        <a:effectLst/>
                        <a:latin typeface="Calibri"/>
                        <a:ea typeface="Times New Roman"/>
                        <a:cs typeface="Times New Roman"/>
                      </a:endParaRPr>
                    </a:p>
                  </a:txBody>
                  <a:tcPr marL="68580" marR="68580" marT="0" marB="0" anchor="ctr"/>
                </a:tc>
                <a:extLst>
                  <a:ext uri="{0D108BD9-81ED-4DB2-BD59-A6C34878D82A}">
                    <a16:rowId xmlns:a16="http://schemas.microsoft.com/office/drawing/2014/main" val="10001"/>
                  </a:ext>
                </a:extLst>
              </a:tr>
              <a:tr h="396568">
                <a:tc>
                  <a:txBody>
                    <a:bodyPr/>
                    <a:lstStyle/>
                    <a:p>
                      <a:pPr>
                        <a:spcAft>
                          <a:spcPts val="0"/>
                        </a:spcAft>
                      </a:pPr>
                      <a:r>
                        <a:rPr lang="en-US" sz="1100">
                          <a:effectLst/>
                        </a:rPr>
                        <a:t>Kişi Sayısı</a:t>
                      </a:r>
                      <a:endParaRPr lang="tr-TR" sz="1100">
                        <a:effectLst/>
                        <a:latin typeface="Calibri"/>
                        <a:ea typeface="Times New Roman"/>
                        <a:cs typeface="Times New Roman"/>
                      </a:endParaRPr>
                    </a:p>
                  </a:txBody>
                  <a:tcPr marL="68580" marR="68580" marT="0" marB="0"/>
                </a:tc>
                <a:tc>
                  <a:txBody>
                    <a:bodyPr/>
                    <a:lstStyle/>
                    <a:p>
                      <a:pPr>
                        <a:lnSpc>
                          <a:spcPct val="115000"/>
                        </a:lnSpc>
                        <a:spcAft>
                          <a:spcPts val="0"/>
                        </a:spcAft>
                      </a:pPr>
                      <a:r>
                        <a:rPr lang="en-US" sz="1100">
                          <a:effectLst/>
                        </a:rPr>
                        <a:t>4</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en-US" sz="1100">
                          <a:effectLst/>
                        </a:rPr>
                        <a:t>9</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en-US" sz="1100">
                          <a:effectLst/>
                        </a:rPr>
                        <a:t>7</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en-US" sz="1100">
                          <a:effectLst/>
                        </a:rPr>
                        <a:t>4</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en-US" sz="1100">
                          <a:effectLst/>
                        </a:rPr>
                        <a:t>1</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en-US" sz="1100" dirty="0">
                          <a:effectLst/>
                        </a:rPr>
                        <a:t>2</a:t>
                      </a:r>
                      <a:endParaRPr lang="tr-TR" sz="1100" dirty="0">
                        <a:effectLst/>
                        <a:latin typeface="Calibri"/>
                        <a:ea typeface="Calibri"/>
                        <a:cs typeface="Times New Roman"/>
                      </a:endParaRPr>
                    </a:p>
                  </a:txBody>
                  <a:tcPr marL="68580" marR="68580" marT="0" marB="0"/>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88098258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830997"/>
          </a:xfrm>
          <a:prstGeom prst="rect">
            <a:avLst/>
          </a:prstGeom>
          <a:noFill/>
        </p:spPr>
        <p:txBody>
          <a:bodyPr wrap="square" rtlCol="0">
            <a:spAutoFit/>
          </a:bodyPr>
          <a:lstStyle/>
          <a:p>
            <a:pPr algn="ctr"/>
            <a:r>
              <a:rPr lang="tr-TR" sz="2400" b="1" dirty="0" smtClean="0"/>
              <a:t>BİRİM PERSONELİ İLE İLGİLİ BİLGİLER</a:t>
            </a:r>
          </a:p>
          <a:p>
            <a:pPr algn="ctr"/>
            <a:endParaRPr lang="tr-TR" sz="2400" b="1" dirty="0"/>
          </a:p>
        </p:txBody>
      </p:sp>
      <p:graphicFrame>
        <p:nvGraphicFramePr>
          <p:cNvPr id="6" name="Tablo 5"/>
          <p:cNvGraphicFramePr>
            <a:graphicFrameLocks noGrp="1"/>
          </p:cNvGraphicFramePr>
          <p:nvPr>
            <p:extLst>
              <p:ext uri="{D42A27DB-BD31-4B8C-83A1-F6EECF244321}">
                <p14:modId xmlns:p14="http://schemas.microsoft.com/office/powerpoint/2010/main" val="1042606070"/>
              </p:ext>
            </p:extLst>
          </p:nvPr>
        </p:nvGraphicFramePr>
        <p:xfrm>
          <a:off x="904875" y="1327563"/>
          <a:ext cx="8801100" cy="1947037"/>
        </p:xfrm>
        <a:graphic>
          <a:graphicData uri="http://schemas.openxmlformats.org/drawingml/2006/table">
            <a:tbl>
              <a:tblPr firstRow="1" firstCol="1" bandRow="1">
                <a:tableStyleId>{5C22544A-7EE6-4342-B048-85BDC9FD1C3A}</a:tableStyleId>
              </a:tblPr>
              <a:tblGrid>
                <a:gridCol w="911278">
                  <a:extLst>
                    <a:ext uri="{9D8B030D-6E8A-4147-A177-3AD203B41FA5}">
                      <a16:colId xmlns:a16="http://schemas.microsoft.com/office/drawing/2014/main" val="20000"/>
                    </a:ext>
                  </a:extLst>
                </a:gridCol>
                <a:gridCol w="1411102">
                  <a:extLst>
                    <a:ext uri="{9D8B030D-6E8A-4147-A177-3AD203B41FA5}">
                      <a16:colId xmlns:a16="http://schemas.microsoft.com/office/drawing/2014/main" val="20001"/>
                    </a:ext>
                  </a:extLst>
                </a:gridCol>
                <a:gridCol w="2225458">
                  <a:extLst>
                    <a:ext uri="{9D8B030D-6E8A-4147-A177-3AD203B41FA5}">
                      <a16:colId xmlns:a16="http://schemas.microsoft.com/office/drawing/2014/main" val="20002"/>
                    </a:ext>
                  </a:extLst>
                </a:gridCol>
                <a:gridCol w="916084">
                  <a:extLst>
                    <a:ext uri="{9D8B030D-6E8A-4147-A177-3AD203B41FA5}">
                      <a16:colId xmlns:a16="http://schemas.microsoft.com/office/drawing/2014/main" val="20003"/>
                    </a:ext>
                  </a:extLst>
                </a:gridCol>
                <a:gridCol w="835203">
                  <a:extLst>
                    <a:ext uri="{9D8B030D-6E8A-4147-A177-3AD203B41FA5}">
                      <a16:colId xmlns:a16="http://schemas.microsoft.com/office/drawing/2014/main" val="20004"/>
                    </a:ext>
                  </a:extLst>
                </a:gridCol>
                <a:gridCol w="942635">
                  <a:extLst>
                    <a:ext uri="{9D8B030D-6E8A-4147-A177-3AD203B41FA5}">
                      <a16:colId xmlns:a16="http://schemas.microsoft.com/office/drawing/2014/main" val="20005"/>
                    </a:ext>
                  </a:extLst>
                </a:gridCol>
                <a:gridCol w="934083">
                  <a:extLst>
                    <a:ext uri="{9D8B030D-6E8A-4147-A177-3AD203B41FA5}">
                      <a16:colId xmlns:a16="http://schemas.microsoft.com/office/drawing/2014/main" val="20006"/>
                    </a:ext>
                  </a:extLst>
                </a:gridCol>
                <a:gridCol w="140635">
                  <a:extLst>
                    <a:ext uri="{9D8B030D-6E8A-4147-A177-3AD203B41FA5}">
                      <a16:colId xmlns:a16="http://schemas.microsoft.com/office/drawing/2014/main" val="20007"/>
                    </a:ext>
                  </a:extLst>
                </a:gridCol>
                <a:gridCol w="484622">
                  <a:extLst>
                    <a:ext uri="{9D8B030D-6E8A-4147-A177-3AD203B41FA5}">
                      <a16:colId xmlns:a16="http://schemas.microsoft.com/office/drawing/2014/main" val="20008"/>
                    </a:ext>
                  </a:extLst>
                </a:gridCol>
              </a:tblGrid>
              <a:tr h="263525">
                <a:tc gridSpan="8">
                  <a:txBody>
                    <a:bodyPr/>
                    <a:lstStyle/>
                    <a:p>
                      <a:pPr algn="ctr">
                        <a:lnSpc>
                          <a:spcPct val="115000"/>
                        </a:lnSpc>
                        <a:spcAft>
                          <a:spcPts val="0"/>
                        </a:spcAft>
                      </a:pPr>
                      <a:r>
                        <a:rPr lang="en-US" sz="1400" dirty="0" err="1">
                          <a:effectLst/>
                        </a:rPr>
                        <a:t>Diğer</a:t>
                      </a:r>
                      <a:r>
                        <a:rPr lang="en-US" sz="1400" dirty="0">
                          <a:effectLst/>
                        </a:rPr>
                        <a:t> </a:t>
                      </a:r>
                      <a:r>
                        <a:rPr lang="en-US" sz="1400" dirty="0" err="1">
                          <a:effectLst/>
                        </a:rPr>
                        <a:t>Yayınlanan</a:t>
                      </a:r>
                      <a:r>
                        <a:rPr lang="en-US" sz="1400" dirty="0">
                          <a:effectLst/>
                        </a:rPr>
                        <a:t> </a:t>
                      </a:r>
                      <a:r>
                        <a:rPr lang="en-US" sz="1400" dirty="0" err="1">
                          <a:effectLst/>
                        </a:rPr>
                        <a:t>Makale</a:t>
                      </a:r>
                      <a:r>
                        <a:rPr lang="en-US" sz="1400" dirty="0">
                          <a:effectLst/>
                        </a:rPr>
                        <a:t> </a:t>
                      </a:r>
                      <a:r>
                        <a:rPr lang="en-US" sz="1400" dirty="0" err="1">
                          <a:effectLst/>
                        </a:rPr>
                        <a:t>Sayıları</a:t>
                      </a:r>
                      <a:r>
                        <a:rPr lang="en-US" sz="1400" dirty="0">
                          <a:effectLst/>
                        </a:rPr>
                        <a:t> (2018 </a:t>
                      </a:r>
                      <a:r>
                        <a:rPr lang="en-US" sz="1400" dirty="0" err="1">
                          <a:effectLst/>
                        </a:rPr>
                        <a:t>Yılı</a:t>
                      </a:r>
                      <a:r>
                        <a:rPr lang="en-US" sz="1400" dirty="0">
                          <a:effectLst/>
                        </a:rPr>
                        <a:t>)</a:t>
                      </a:r>
                      <a:endParaRPr lang="tr-TR" sz="1400" dirty="0">
                        <a:effectLst/>
                        <a:latin typeface="Calibri"/>
                        <a:ea typeface="Calibri"/>
                        <a:cs typeface="Times New Roman"/>
                      </a:endParaRPr>
                    </a:p>
                  </a:txBody>
                  <a:tcPr marL="68580" marR="68580" marT="0" marB="0"/>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nSpc>
                          <a:spcPct val="115000"/>
                        </a:lnSpc>
                        <a:spcAft>
                          <a:spcPts val="1000"/>
                        </a:spcAft>
                      </a:pPr>
                      <a:r>
                        <a:rPr lang="tr-TR" sz="1400">
                          <a:effectLst/>
                        </a:rPr>
                        <a:t> </a:t>
                      </a:r>
                      <a:endParaRPr lang="tr-TR" sz="1400">
                        <a:effectLst/>
                        <a:latin typeface="Calibri"/>
                        <a:ea typeface="Calibri"/>
                        <a:cs typeface="Times New Roman"/>
                      </a:endParaRPr>
                    </a:p>
                  </a:txBody>
                  <a:tcPr marL="0" marR="0" marT="0" marB="0" anchor="ctr"/>
                </a:tc>
                <a:extLst>
                  <a:ext uri="{0D108BD9-81ED-4DB2-BD59-A6C34878D82A}">
                    <a16:rowId xmlns:a16="http://schemas.microsoft.com/office/drawing/2014/main" val="10000"/>
                  </a:ext>
                </a:extLst>
              </a:tr>
              <a:tr h="947420">
                <a:tc>
                  <a:txBody>
                    <a:bodyPr/>
                    <a:lstStyle/>
                    <a:p>
                      <a:pPr>
                        <a:lnSpc>
                          <a:spcPct val="115000"/>
                        </a:lnSpc>
                        <a:spcAft>
                          <a:spcPts val="0"/>
                        </a:spcAft>
                      </a:pPr>
                      <a:r>
                        <a:rPr lang="en-US" sz="1400">
                          <a:effectLst/>
                        </a:rPr>
                        <a:t>Sıra No</a:t>
                      </a:r>
                      <a:endParaRPr lang="tr-TR" sz="1400">
                        <a:effectLst/>
                        <a:latin typeface="Calibri"/>
                        <a:ea typeface="Calibri"/>
                        <a:cs typeface="Times New Roman"/>
                      </a:endParaRPr>
                    </a:p>
                  </a:txBody>
                  <a:tcPr marL="68580" marR="68580" marT="0" marB="0" anchor="ctr"/>
                </a:tc>
                <a:tc>
                  <a:txBody>
                    <a:bodyPr/>
                    <a:lstStyle/>
                    <a:p>
                      <a:pPr>
                        <a:lnSpc>
                          <a:spcPct val="115000"/>
                        </a:lnSpc>
                        <a:spcAft>
                          <a:spcPts val="0"/>
                        </a:spcAft>
                      </a:pPr>
                      <a:r>
                        <a:rPr lang="en-US" sz="1400" dirty="0" err="1">
                          <a:effectLst/>
                        </a:rPr>
                        <a:t>Unvan</a:t>
                      </a:r>
                      <a:endParaRPr lang="tr-TR" sz="1400" dirty="0">
                        <a:effectLst/>
                        <a:latin typeface="Calibri"/>
                        <a:ea typeface="Calibri"/>
                        <a:cs typeface="Times New Roman"/>
                      </a:endParaRPr>
                    </a:p>
                  </a:txBody>
                  <a:tcPr marL="68580" marR="68580" marT="0" marB="0" anchor="ctr"/>
                </a:tc>
                <a:tc>
                  <a:txBody>
                    <a:bodyPr/>
                    <a:lstStyle/>
                    <a:p>
                      <a:pPr>
                        <a:lnSpc>
                          <a:spcPct val="115000"/>
                        </a:lnSpc>
                        <a:spcAft>
                          <a:spcPts val="0"/>
                        </a:spcAft>
                      </a:pPr>
                      <a:r>
                        <a:rPr lang="en-US" sz="1400">
                          <a:effectLst/>
                        </a:rPr>
                        <a:t>Adı Soyadı</a:t>
                      </a:r>
                      <a:endParaRPr lang="tr-TR" sz="1400">
                        <a:effectLst/>
                        <a:latin typeface="Calibri"/>
                        <a:ea typeface="Calibri"/>
                        <a:cs typeface="Times New Roman"/>
                      </a:endParaRPr>
                    </a:p>
                  </a:txBody>
                  <a:tcPr marL="68580" marR="68580" marT="0" marB="0" anchor="ctr"/>
                </a:tc>
                <a:tc>
                  <a:txBody>
                    <a:bodyPr/>
                    <a:lstStyle/>
                    <a:p>
                      <a:pPr>
                        <a:lnSpc>
                          <a:spcPct val="115000"/>
                        </a:lnSpc>
                        <a:spcAft>
                          <a:spcPts val="0"/>
                        </a:spcAft>
                      </a:pPr>
                      <a:r>
                        <a:rPr lang="en-US" sz="1400">
                          <a:effectLst/>
                        </a:rPr>
                        <a:t>Uluslar arası Hakemli </a:t>
                      </a:r>
                      <a:endParaRPr lang="tr-TR" sz="1400">
                        <a:effectLst/>
                      </a:endParaRPr>
                    </a:p>
                    <a:p>
                      <a:pPr>
                        <a:lnSpc>
                          <a:spcPct val="115000"/>
                        </a:lnSpc>
                        <a:spcAft>
                          <a:spcPts val="0"/>
                        </a:spcAft>
                      </a:pPr>
                      <a:r>
                        <a:rPr lang="en-US" sz="1400">
                          <a:effectLst/>
                        </a:rPr>
                        <a:t>Dergi</a:t>
                      </a:r>
                      <a:endParaRPr lang="tr-TR" sz="1400">
                        <a:effectLst/>
                        <a:latin typeface="Calibri"/>
                        <a:ea typeface="Calibri"/>
                        <a:cs typeface="Times New Roman"/>
                      </a:endParaRPr>
                    </a:p>
                  </a:txBody>
                  <a:tcPr marL="68580" marR="68580" marT="0" marB="0" vert="vert270"/>
                </a:tc>
                <a:tc>
                  <a:txBody>
                    <a:bodyPr/>
                    <a:lstStyle/>
                    <a:p>
                      <a:pPr>
                        <a:lnSpc>
                          <a:spcPct val="115000"/>
                        </a:lnSpc>
                        <a:spcAft>
                          <a:spcPts val="0"/>
                        </a:spcAft>
                      </a:pPr>
                      <a:r>
                        <a:rPr lang="en-US" sz="1400">
                          <a:effectLst/>
                        </a:rPr>
                        <a:t>Uluslararası Hakemsiz</a:t>
                      </a:r>
                      <a:endParaRPr lang="tr-TR" sz="1400">
                        <a:effectLst/>
                      </a:endParaRPr>
                    </a:p>
                    <a:p>
                      <a:pPr>
                        <a:lnSpc>
                          <a:spcPct val="115000"/>
                        </a:lnSpc>
                        <a:spcAft>
                          <a:spcPts val="0"/>
                        </a:spcAft>
                      </a:pPr>
                      <a:r>
                        <a:rPr lang="en-US" sz="1400">
                          <a:effectLst/>
                        </a:rPr>
                        <a:t> Dergiler</a:t>
                      </a:r>
                      <a:endParaRPr lang="tr-TR" sz="1400">
                        <a:effectLst/>
                        <a:latin typeface="Calibri"/>
                        <a:ea typeface="Calibri"/>
                        <a:cs typeface="Times New Roman"/>
                      </a:endParaRPr>
                    </a:p>
                  </a:txBody>
                  <a:tcPr marL="68580" marR="68580" marT="0" marB="0" vert="vert270"/>
                </a:tc>
                <a:tc>
                  <a:txBody>
                    <a:bodyPr/>
                    <a:lstStyle/>
                    <a:p>
                      <a:pPr>
                        <a:lnSpc>
                          <a:spcPct val="115000"/>
                        </a:lnSpc>
                        <a:spcAft>
                          <a:spcPts val="0"/>
                        </a:spcAft>
                      </a:pPr>
                      <a:r>
                        <a:rPr lang="en-US" sz="1400">
                          <a:effectLst/>
                        </a:rPr>
                        <a:t>Ulusal</a:t>
                      </a:r>
                      <a:endParaRPr lang="tr-TR" sz="1400">
                        <a:effectLst/>
                      </a:endParaRPr>
                    </a:p>
                    <a:p>
                      <a:pPr>
                        <a:lnSpc>
                          <a:spcPct val="115000"/>
                        </a:lnSpc>
                        <a:spcAft>
                          <a:spcPts val="0"/>
                        </a:spcAft>
                      </a:pPr>
                      <a:r>
                        <a:rPr lang="en-US" sz="1400">
                          <a:effectLst/>
                        </a:rPr>
                        <a:t> Hakemli </a:t>
                      </a:r>
                      <a:endParaRPr lang="tr-TR" sz="1400">
                        <a:effectLst/>
                      </a:endParaRPr>
                    </a:p>
                    <a:p>
                      <a:pPr>
                        <a:lnSpc>
                          <a:spcPct val="115000"/>
                        </a:lnSpc>
                        <a:spcAft>
                          <a:spcPts val="0"/>
                        </a:spcAft>
                      </a:pPr>
                      <a:r>
                        <a:rPr lang="en-US" sz="1400">
                          <a:effectLst/>
                        </a:rPr>
                        <a:t>Dergiler</a:t>
                      </a:r>
                      <a:endParaRPr lang="tr-TR" sz="1400">
                        <a:effectLst/>
                        <a:latin typeface="Calibri"/>
                        <a:ea typeface="Calibri"/>
                        <a:cs typeface="Times New Roman"/>
                      </a:endParaRPr>
                    </a:p>
                  </a:txBody>
                  <a:tcPr marL="68580" marR="68580" marT="0" marB="0" vert="vert270"/>
                </a:tc>
                <a:tc>
                  <a:txBody>
                    <a:bodyPr/>
                    <a:lstStyle/>
                    <a:p>
                      <a:pPr>
                        <a:lnSpc>
                          <a:spcPct val="115000"/>
                        </a:lnSpc>
                        <a:spcAft>
                          <a:spcPts val="0"/>
                        </a:spcAft>
                      </a:pPr>
                      <a:r>
                        <a:rPr lang="en-US" sz="1400">
                          <a:effectLst/>
                        </a:rPr>
                        <a:t>Ulusal</a:t>
                      </a:r>
                      <a:endParaRPr lang="tr-TR" sz="1400">
                        <a:effectLst/>
                      </a:endParaRPr>
                    </a:p>
                    <a:p>
                      <a:pPr>
                        <a:lnSpc>
                          <a:spcPct val="115000"/>
                        </a:lnSpc>
                        <a:spcAft>
                          <a:spcPts val="0"/>
                        </a:spcAft>
                      </a:pPr>
                      <a:r>
                        <a:rPr lang="en-US" sz="1400">
                          <a:effectLst/>
                        </a:rPr>
                        <a:t> Hakemsiz </a:t>
                      </a:r>
                      <a:endParaRPr lang="tr-TR" sz="1400">
                        <a:effectLst/>
                      </a:endParaRPr>
                    </a:p>
                    <a:p>
                      <a:pPr>
                        <a:lnSpc>
                          <a:spcPct val="115000"/>
                        </a:lnSpc>
                        <a:spcAft>
                          <a:spcPts val="0"/>
                        </a:spcAft>
                      </a:pPr>
                      <a:r>
                        <a:rPr lang="en-US" sz="1400">
                          <a:effectLst/>
                        </a:rPr>
                        <a:t>Dergiler</a:t>
                      </a:r>
                      <a:endParaRPr lang="tr-TR" sz="1400">
                        <a:effectLst/>
                        <a:latin typeface="Calibri"/>
                        <a:ea typeface="Calibri"/>
                        <a:cs typeface="Times New Roman"/>
                      </a:endParaRPr>
                    </a:p>
                  </a:txBody>
                  <a:tcPr marL="68580" marR="68580" marT="0" marB="0" vert="vert270"/>
                </a:tc>
                <a:tc gridSpan="2">
                  <a:txBody>
                    <a:bodyPr/>
                    <a:lstStyle/>
                    <a:p>
                      <a:pPr>
                        <a:lnSpc>
                          <a:spcPct val="115000"/>
                        </a:lnSpc>
                        <a:spcAft>
                          <a:spcPts val="0"/>
                        </a:spcAft>
                      </a:pPr>
                      <a:r>
                        <a:rPr lang="en-US" sz="1400" dirty="0">
                          <a:effectLst/>
                        </a:rPr>
                        <a:t>TOPLAM</a:t>
                      </a:r>
                      <a:endParaRPr lang="tr-TR" sz="1400" dirty="0">
                        <a:effectLst/>
                        <a:latin typeface="Calibri"/>
                        <a:ea typeface="Calibri"/>
                        <a:cs typeface="Times New Roman"/>
                      </a:endParaRPr>
                    </a:p>
                  </a:txBody>
                  <a:tcPr marL="68580" marR="68580" marT="0" marB="0" vert="vert270"/>
                </a:tc>
                <a:tc hMerge="1">
                  <a:txBody>
                    <a:bodyPr/>
                    <a:lstStyle/>
                    <a:p>
                      <a:endParaRPr lang="tr-TR"/>
                    </a:p>
                  </a:txBody>
                  <a:tcPr/>
                </a:tc>
                <a:extLst>
                  <a:ext uri="{0D108BD9-81ED-4DB2-BD59-A6C34878D82A}">
                    <a16:rowId xmlns:a16="http://schemas.microsoft.com/office/drawing/2014/main" val="10001"/>
                  </a:ext>
                </a:extLst>
              </a:tr>
              <a:tr h="183515">
                <a:tc>
                  <a:txBody>
                    <a:bodyPr/>
                    <a:lstStyle/>
                    <a:p>
                      <a:pPr>
                        <a:lnSpc>
                          <a:spcPct val="115000"/>
                        </a:lnSpc>
                        <a:spcAft>
                          <a:spcPts val="0"/>
                        </a:spcAft>
                      </a:pPr>
                      <a:r>
                        <a:rPr lang="en-US" sz="1400">
                          <a:effectLst/>
                        </a:rPr>
                        <a:t>1</a:t>
                      </a:r>
                      <a:endParaRPr lang="tr-TR" sz="1400">
                        <a:effectLst/>
                        <a:latin typeface="Calibri"/>
                        <a:ea typeface="Calibri"/>
                        <a:cs typeface="Times New Roman"/>
                      </a:endParaRPr>
                    </a:p>
                  </a:txBody>
                  <a:tcPr marL="68580" marR="68580" marT="0" marB="0" anchor="ctr"/>
                </a:tc>
                <a:tc>
                  <a:txBody>
                    <a:bodyPr/>
                    <a:lstStyle/>
                    <a:p>
                      <a:pPr>
                        <a:lnSpc>
                          <a:spcPct val="115000"/>
                        </a:lnSpc>
                        <a:spcAft>
                          <a:spcPts val="0"/>
                        </a:spcAft>
                      </a:pPr>
                      <a:r>
                        <a:rPr lang="en-US" sz="1400">
                          <a:effectLst/>
                        </a:rPr>
                        <a:t>Öğr.Gör.</a:t>
                      </a:r>
                      <a:endParaRPr lang="tr-TR" sz="1400">
                        <a:effectLst/>
                        <a:latin typeface="Calibri"/>
                        <a:ea typeface="Calibri"/>
                        <a:cs typeface="Times New Roman"/>
                      </a:endParaRPr>
                    </a:p>
                  </a:txBody>
                  <a:tcPr marL="68580" marR="68580" marT="0" marB="0"/>
                </a:tc>
                <a:tc>
                  <a:txBody>
                    <a:bodyPr/>
                    <a:lstStyle/>
                    <a:p>
                      <a:pPr>
                        <a:lnSpc>
                          <a:spcPct val="115000"/>
                        </a:lnSpc>
                        <a:spcAft>
                          <a:spcPts val="0"/>
                        </a:spcAft>
                      </a:pPr>
                      <a:r>
                        <a:rPr lang="en-US" sz="1400">
                          <a:effectLst/>
                        </a:rPr>
                        <a:t>Cüneyt ÖZDEMİR</a:t>
                      </a:r>
                      <a:endParaRPr lang="tr-TR" sz="1400">
                        <a:effectLst/>
                        <a:latin typeface="Calibri"/>
                        <a:ea typeface="Calibri"/>
                        <a:cs typeface="Times New Roman"/>
                      </a:endParaRPr>
                    </a:p>
                  </a:txBody>
                  <a:tcPr marL="68580" marR="68580" marT="0" marB="0"/>
                </a:tc>
                <a:tc>
                  <a:txBody>
                    <a:bodyPr/>
                    <a:lstStyle/>
                    <a:p>
                      <a:pPr>
                        <a:lnSpc>
                          <a:spcPct val="115000"/>
                        </a:lnSpc>
                        <a:spcAft>
                          <a:spcPts val="0"/>
                        </a:spcAft>
                      </a:pPr>
                      <a:r>
                        <a:rPr lang="en-US" sz="1400">
                          <a:effectLst/>
                        </a:rPr>
                        <a:t> </a:t>
                      </a:r>
                      <a:endParaRPr lang="tr-TR" sz="1400">
                        <a:effectLst/>
                        <a:latin typeface="Calibri"/>
                        <a:ea typeface="Calibri"/>
                        <a:cs typeface="Times New Roman"/>
                      </a:endParaRPr>
                    </a:p>
                  </a:txBody>
                  <a:tcPr marL="68580" marR="68580" marT="0" marB="0"/>
                </a:tc>
                <a:tc>
                  <a:txBody>
                    <a:bodyPr/>
                    <a:lstStyle/>
                    <a:p>
                      <a:pPr>
                        <a:lnSpc>
                          <a:spcPct val="115000"/>
                        </a:lnSpc>
                        <a:spcAft>
                          <a:spcPts val="0"/>
                        </a:spcAft>
                      </a:pPr>
                      <a:r>
                        <a:rPr lang="en-US" sz="1400">
                          <a:effectLst/>
                        </a:rPr>
                        <a:t> </a:t>
                      </a:r>
                      <a:endParaRPr lang="tr-TR" sz="1400">
                        <a:effectLst/>
                        <a:latin typeface="Calibri"/>
                        <a:ea typeface="Calibri"/>
                        <a:cs typeface="Times New Roman"/>
                      </a:endParaRPr>
                    </a:p>
                  </a:txBody>
                  <a:tcPr marL="68580" marR="68580" marT="0" marB="0"/>
                </a:tc>
                <a:tc>
                  <a:txBody>
                    <a:bodyPr/>
                    <a:lstStyle/>
                    <a:p>
                      <a:pPr>
                        <a:lnSpc>
                          <a:spcPct val="115000"/>
                        </a:lnSpc>
                        <a:spcAft>
                          <a:spcPts val="0"/>
                        </a:spcAft>
                      </a:pPr>
                      <a:r>
                        <a:rPr lang="en-US" sz="1400">
                          <a:effectLst/>
                        </a:rPr>
                        <a:t>1</a:t>
                      </a:r>
                      <a:endParaRPr lang="tr-TR" sz="1400">
                        <a:effectLst/>
                        <a:latin typeface="Calibri"/>
                        <a:ea typeface="Calibri"/>
                        <a:cs typeface="Times New Roman"/>
                      </a:endParaRPr>
                    </a:p>
                  </a:txBody>
                  <a:tcPr marL="68580" marR="68580" marT="0" marB="0"/>
                </a:tc>
                <a:tc>
                  <a:txBody>
                    <a:bodyPr/>
                    <a:lstStyle/>
                    <a:p>
                      <a:pPr>
                        <a:lnSpc>
                          <a:spcPct val="115000"/>
                        </a:lnSpc>
                        <a:spcAft>
                          <a:spcPts val="0"/>
                        </a:spcAft>
                      </a:pPr>
                      <a:r>
                        <a:rPr lang="en-US" sz="1400">
                          <a:effectLst/>
                        </a:rPr>
                        <a:t> </a:t>
                      </a:r>
                      <a:endParaRPr lang="tr-TR" sz="1400">
                        <a:effectLst/>
                        <a:latin typeface="Calibri"/>
                        <a:ea typeface="Calibri"/>
                        <a:cs typeface="Times New Roman"/>
                      </a:endParaRPr>
                    </a:p>
                  </a:txBody>
                  <a:tcPr marL="68580" marR="68580" marT="0" marB="0"/>
                </a:tc>
                <a:tc gridSpan="2">
                  <a:txBody>
                    <a:bodyPr/>
                    <a:lstStyle/>
                    <a:p>
                      <a:pPr>
                        <a:lnSpc>
                          <a:spcPct val="115000"/>
                        </a:lnSpc>
                        <a:spcAft>
                          <a:spcPts val="0"/>
                        </a:spcAft>
                      </a:pPr>
                      <a:r>
                        <a:rPr lang="en-US" sz="1400">
                          <a:effectLst/>
                        </a:rPr>
                        <a:t>1</a:t>
                      </a:r>
                      <a:endParaRPr lang="tr-TR" sz="1400">
                        <a:effectLst/>
                        <a:latin typeface="Calibri"/>
                        <a:ea typeface="Calibri"/>
                        <a:cs typeface="Times New Roman"/>
                      </a:endParaRPr>
                    </a:p>
                  </a:txBody>
                  <a:tcPr marL="68580" marR="68580" marT="0" marB="0"/>
                </a:tc>
                <a:tc hMerge="1">
                  <a:txBody>
                    <a:bodyPr/>
                    <a:lstStyle/>
                    <a:p>
                      <a:endParaRPr lang="tr-TR"/>
                    </a:p>
                  </a:txBody>
                  <a:tcPr/>
                </a:tc>
                <a:extLst>
                  <a:ext uri="{0D108BD9-81ED-4DB2-BD59-A6C34878D82A}">
                    <a16:rowId xmlns:a16="http://schemas.microsoft.com/office/drawing/2014/main" val="10002"/>
                  </a:ext>
                </a:extLst>
              </a:tr>
              <a:tr h="183515">
                <a:tc>
                  <a:txBody>
                    <a:bodyPr/>
                    <a:lstStyle/>
                    <a:p>
                      <a:pPr>
                        <a:lnSpc>
                          <a:spcPct val="115000"/>
                        </a:lnSpc>
                        <a:spcAft>
                          <a:spcPts val="0"/>
                        </a:spcAft>
                      </a:pPr>
                      <a:r>
                        <a:rPr lang="en-US" sz="1400">
                          <a:effectLst/>
                        </a:rPr>
                        <a:t>2</a:t>
                      </a:r>
                      <a:endParaRPr lang="tr-TR" sz="1400">
                        <a:effectLst/>
                        <a:latin typeface="Calibri"/>
                        <a:ea typeface="Calibri"/>
                        <a:cs typeface="Times New Roman"/>
                      </a:endParaRPr>
                    </a:p>
                  </a:txBody>
                  <a:tcPr marL="68580" marR="68580" marT="0" marB="0" anchor="ctr"/>
                </a:tc>
                <a:tc>
                  <a:txBody>
                    <a:bodyPr/>
                    <a:lstStyle/>
                    <a:p>
                      <a:pPr>
                        <a:lnSpc>
                          <a:spcPct val="115000"/>
                        </a:lnSpc>
                        <a:spcAft>
                          <a:spcPts val="0"/>
                        </a:spcAft>
                      </a:pPr>
                      <a:r>
                        <a:rPr lang="en-US" sz="1400">
                          <a:effectLst/>
                        </a:rPr>
                        <a:t>Dr.Öğr.Üyesi</a:t>
                      </a:r>
                      <a:endParaRPr lang="tr-TR" sz="1400">
                        <a:effectLst/>
                        <a:latin typeface="Calibri"/>
                        <a:ea typeface="Calibri"/>
                        <a:cs typeface="Times New Roman"/>
                      </a:endParaRPr>
                    </a:p>
                  </a:txBody>
                  <a:tcPr marL="68580" marR="68580" marT="0" marB="0"/>
                </a:tc>
                <a:tc>
                  <a:txBody>
                    <a:bodyPr/>
                    <a:lstStyle/>
                    <a:p>
                      <a:pPr>
                        <a:lnSpc>
                          <a:spcPct val="115000"/>
                        </a:lnSpc>
                        <a:spcAft>
                          <a:spcPts val="0"/>
                        </a:spcAft>
                      </a:pPr>
                      <a:r>
                        <a:rPr lang="en-US" sz="1400">
                          <a:effectLst/>
                        </a:rPr>
                        <a:t>Uyan YÜKSEL</a:t>
                      </a:r>
                      <a:endParaRPr lang="tr-TR" sz="1400">
                        <a:effectLst/>
                        <a:latin typeface="Calibri"/>
                        <a:ea typeface="Calibri"/>
                        <a:cs typeface="Times New Roman"/>
                      </a:endParaRPr>
                    </a:p>
                  </a:txBody>
                  <a:tcPr marL="68580" marR="68580" marT="0" marB="0"/>
                </a:tc>
                <a:tc>
                  <a:txBody>
                    <a:bodyPr/>
                    <a:lstStyle/>
                    <a:p>
                      <a:pPr>
                        <a:lnSpc>
                          <a:spcPct val="115000"/>
                        </a:lnSpc>
                        <a:spcAft>
                          <a:spcPts val="0"/>
                        </a:spcAft>
                      </a:pPr>
                      <a:r>
                        <a:rPr lang="en-US" sz="1400">
                          <a:effectLst/>
                        </a:rPr>
                        <a:t>1</a:t>
                      </a:r>
                      <a:endParaRPr lang="tr-TR" sz="1400">
                        <a:effectLst/>
                        <a:latin typeface="Calibri"/>
                        <a:ea typeface="Calibri"/>
                        <a:cs typeface="Times New Roman"/>
                      </a:endParaRPr>
                    </a:p>
                  </a:txBody>
                  <a:tcPr marL="68580" marR="68580" marT="0" marB="0"/>
                </a:tc>
                <a:tc>
                  <a:txBody>
                    <a:bodyPr/>
                    <a:lstStyle/>
                    <a:p>
                      <a:pPr>
                        <a:lnSpc>
                          <a:spcPct val="115000"/>
                        </a:lnSpc>
                        <a:spcAft>
                          <a:spcPts val="0"/>
                        </a:spcAft>
                      </a:pPr>
                      <a:r>
                        <a:rPr lang="en-US" sz="1400">
                          <a:effectLst/>
                        </a:rPr>
                        <a:t> </a:t>
                      </a:r>
                      <a:endParaRPr lang="tr-TR" sz="1400">
                        <a:effectLst/>
                        <a:latin typeface="Calibri"/>
                        <a:ea typeface="Calibri"/>
                        <a:cs typeface="Times New Roman"/>
                      </a:endParaRPr>
                    </a:p>
                  </a:txBody>
                  <a:tcPr marL="68580" marR="68580" marT="0" marB="0"/>
                </a:tc>
                <a:tc>
                  <a:txBody>
                    <a:bodyPr/>
                    <a:lstStyle/>
                    <a:p>
                      <a:pPr>
                        <a:lnSpc>
                          <a:spcPct val="115000"/>
                        </a:lnSpc>
                        <a:spcAft>
                          <a:spcPts val="0"/>
                        </a:spcAft>
                      </a:pPr>
                      <a:r>
                        <a:rPr lang="en-US" sz="1400">
                          <a:effectLst/>
                        </a:rPr>
                        <a:t> </a:t>
                      </a:r>
                      <a:endParaRPr lang="tr-TR" sz="1400">
                        <a:effectLst/>
                        <a:latin typeface="Calibri"/>
                        <a:ea typeface="Calibri"/>
                        <a:cs typeface="Times New Roman"/>
                      </a:endParaRPr>
                    </a:p>
                  </a:txBody>
                  <a:tcPr marL="68580" marR="68580" marT="0" marB="0"/>
                </a:tc>
                <a:tc>
                  <a:txBody>
                    <a:bodyPr/>
                    <a:lstStyle/>
                    <a:p>
                      <a:pPr>
                        <a:lnSpc>
                          <a:spcPct val="115000"/>
                        </a:lnSpc>
                        <a:spcAft>
                          <a:spcPts val="0"/>
                        </a:spcAft>
                      </a:pPr>
                      <a:r>
                        <a:rPr lang="en-US" sz="1400">
                          <a:effectLst/>
                        </a:rPr>
                        <a:t> </a:t>
                      </a:r>
                      <a:endParaRPr lang="tr-TR" sz="1400">
                        <a:effectLst/>
                        <a:latin typeface="Calibri"/>
                        <a:ea typeface="Calibri"/>
                        <a:cs typeface="Times New Roman"/>
                      </a:endParaRPr>
                    </a:p>
                  </a:txBody>
                  <a:tcPr marL="68580" marR="68580" marT="0" marB="0"/>
                </a:tc>
                <a:tc gridSpan="2">
                  <a:txBody>
                    <a:bodyPr/>
                    <a:lstStyle/>
                    <a:p>
                      <a:pPr>
                        <a:lnSpc>
                          <a:spcPct val="115000"/>
                        </a:lnSpc>
                        <a:spcAft>
                          <a:spcPts val="0"/>
                        </a:spcAft>
                      </a:pPr>
                      <a:r>
                        <a:rPr lang="en-US" sz="1400">
                          <a:effectLst/>
                        </a:rPr>
                        <a:t>1</a:t>
                      </a:r>
                      <a:endParaRPr lang="tr-TR" sz="1400">
                        <a:effectLst/>
                        <a:latin typeface="Calibri"/>
                        <a:ea typeface="Calibri"/>
                        <a:cs typeface="Times New Roman"/>
                      </a:endParaRPr>
                    </a:p>
                  </a:txBody>
                  <a:tcPr marL="68580" marR="68580" marT="0" marB="0"/>
                </a:tc>
                <a:tc hMerge="1">
                  <a:txBody>
                    <a:bodyPr/>
                    <a:lstStyle/>
                    <a:p>
                      <a:endParaRPr lang="tr-TR"/>
                    </a:p>
                  </a:txBody>
                  <a:tcPr/>
                </a:tc>
                <a:extLst>
                  <a:ext uri="{0D108BD9-81ED-4DB2-BD59-A6C34878D82A}">
                    <a16:rowId xmlns:a16="http://schemas.microsoft.com/office/drawing/2014/main" val="10003"/>
                  </a:ext>
                </a:extLst>
              </a:tr>
              <a:tr h="207645">
                <a:tc>
                  <a:txBody>
                    <a:bodyPr/>
                    <a:lstStyle/>
                    <a:p>
                      <a:pPr>
                        <a:lnSpc>
                          <a:spcPct val="115000"/>
                        </a:lnSpc>
                        <a:spcAft>
                          <a:spcPts val="0"/>
                        </a:spcAft>
                      </a:pPr>
                      <a:r>
                        <a:rPr lang="en-US" sz="1400">
                          <a:effectLst/>
                        </a:rPr>
                        <a:t>3</a:t>
                      </a:r>
                      <a:endParaRPr lang="tr-TR" sz="1400">
                        <a:effectLst/>
                        <a:latin typeface="Calibri"/>
                        <a:ea typeface="Calibri"/>
                        <a:cs typeface="Times New Roman"/>
                      </a:endParaRPr>
                    </a:p>
                  </a:txBody>
                  <a:tcPr marL="68580" marR="68580" marT="0" marB="0" anchor="ctr"/>
                </a:tc>
                <a:tc>
                  <a:txBody>
                    <a:bodyPr/>
                    <a:lstStyle/>
                    <a:p>
                      <a:pPr>
                        <a:lnSpc>
                          <a:spcPct val="115000"/>
                        </a:lnSpc>
                        <a:spcAft>
                          <a:spcPts val="0"/>
                        </a:spcAft>
                      </a:pPr>
                      <a:r>
                        <a:rPr lang="en-US" sz="1400">
                          <a:effectLst/>
                        </a:rPr>
                        <a:t>Öğr.Gör.</a:t>
                      </a:r>
                      <a:endParaRPr lang="tr-TR" sz="1400">
                        <a:effectLst/>
                        <a:latin typeface="Calibri"/>
                        <a:ea typeface="Calibri"/>
                        <a:cs typeface="Times New Roman"/>
                      </a:endParaRPr>
                    </a:p>
                  </a:txBody>
                  <a:tcPr marL="68580" marR="68580" marT="0" marB="0"/>
                </a:tc>
                <a:tc>
                  <a:txBody>
                    <a:bodyPr/>
                    <a:lstStyle/>
                    <a:p>
                      <a:pPr>
                        <a:lnSpc>
                          <a:spcPct val="115000"/>
                        </a:lnSpc>
                        <a:spcAft>
                          <a:spcPts val="0"/>
                        </a:spcAft>
                      </a:pPr>
                      <a:r>
                        <a:rPr lang="en-US" sz="1400">
                          <a:effectLst/>
                        </a:rPr>
                        <a:t>Yunus ALP</a:t>
                      </a:r>
                      <a:endParaRPr lang="tr-TR" sz="1400">
                        <a:effectLst/>
                        <a:latin typeface="Calibri"/>
                        <a:ea typeface="Calibri"/>
                        <a:cs typeface="Times New Roman"/>
                      </a:endParaRPr>
                    </a:p>
                  </a:txBody>
                  <a:tcPr marL="68580" marR="68580" marT="0" marB="0"/>
                </a:tc>
                <a:tc>
                  <a:txBody>
                    <a:bodyPr/>
                    <a:lstStyle/>
                    <a:p>
                      <a:pPr>
                        <a:lnSpc>
                          <a:spcPct val="115000"/>
                        </a:lnSpc>
                        <a:spcAft>
                          <a:spcPts val="0"/>
                        </a:spcAft>
                      </a:pPr>
                      <a:r>
                        <a:rPr lang="en-US" sz="1400">
                          <a:effectLst/>
                        </a:rPr>
                        <a:t>1</a:t>
                      </a:r>
                      <a:endParaRPr lang="tr-TR" sz="1400">
                        <a:effectLst/>
                        <a:latin typeface="Calibri"/>
                        <a:ea typeface="Calibri"/>
                        <a:cs typeface="Times New Roman"/>
                      </a:endParaRPr>
                    </a:p>
                  </a:txBody>
                  <a:tcPr marL="68580" marR="68580" marT="0" marB="0"/>
                </a:tc>
                <a:tc>
                  <a:txBody>
                    <a:bodyPr/>
                    <a:lstStyle/>
                    <a:p>
                      <a:pPr>
                        <a:lnSpc>
                          <a:spcPct val="115000"/>
                        </a:lnSpc>
                        <a:spcAft>
                          <a:spcPts val="0"/>
                        </a:spcAft>
                      </a:pPr>
                      <a:r>
                        <a:rPr lang="en-US" sz="1400">
                          <a:effectLst/>
                        </a:rPr>
                        <a:t> </a:t>
                      </a:r>
                      <a:endParaRPr lang="tr-TR" sz="1400">
                        <a:effectLst/>
                        <a:latin typeface="Calibri"/>
                        <a:ea typeface="Calibri"/>
                        <a:cs typeface="Times New Roman"/>
                      </a:endParaRPr>
                    </a:p>
                  </a:txBody>
                  <a:tcPr marL="68580" marR="68580" marT="0" marB="0"/>
                </a:tc>
                <a:tc>
                  <a:txBody>
                    <a:bodyPr/>
                    <a:lstStyle/>
                    <a:p>
                      <a:pPr>
                        <a:lnSpc>
                          <a:spcPct val="115000"/>
                        </a:lnSpc>
                        <a:spcAft>
                          <a:spcPts val="0"/>
                        </a:spcAft>
                      </a:pPr>
                      <a:r>
                        <a:rPr lang="en-US" sz="1400">
                          <a:effectLst/>
                        </a:rPr>
                        <a:t> </a:t>
                      </a:r>
                      <a:endParaRPr lang="tr-TR" sz="1400">
                        <a:effectLst/>
                        <a:latin typeface="Calibri"/>
                        <a:ea typeface="Calibri"/>
                        <a:cs typeface="Times New Roman"/>
                      </a:endParaRPr>
                    </a:p>
                  </a:txBody>
                  <a:tcPr marL="68580" marR="68580" marT="0" marB="0"/>
                </a:tc>
                <a:tc>
                  <a:txBody>
                    <a:bodyPr/>
                    <a:lstStyle/>
                    <a:p>
                      <a:pPr>
                        <a:lnSpc>
                          <a:spcPct val="115000"/>
                        </a:lnSpc>
                        <a:spcAft>
                          <a:spcPts val="0"/>
                        </a:spcAft>
                      </a:pPr>
                      <a:r>
                        <a:rPr lang="en-US" sz="1400">
                          <a:effectLst/>
                        </a:rPr>
                        <a:t> </a:t>
                      </a:r>
                      <a:endParaRPr lang="tr-TR" sz="1400">
                        <a:effectLst/>
                        <a:latin typeface="Calibri"/>
                        <a:ea typeface="Calibri"/>
                        <a:cs typeface="Times New Roman"/>
                      </a:endParaRPr>
                    </a:p>
                  </a:txBody>
                  <a:tcPr marL="68580" marR="68580" marT="0" marB="0"/>
                </a:tc>
                <a:tc gridSpan="2">
                  <a:txBody>
                    <a:bodyPr/>
                    <a:lstStyle/>
                    <a:p>
                      <a:pPr>
                        <a:lnSpc>
                          <a:spcPct val="115000"/>
                        </a:lnSpc>
                        <a:spcAft>
                          <a:spcPts val="0"/>
                        </a:spcAft>
                      </a:pPr>
                      <a:r>
                        <a:rPr lang="en-US" sz="1400" dirty="0">
                          <a:effectLst/>
                        </a:rPr>
                        <a:t>1</a:t>
                      </a:r>
                      <a:endParaRPr lang="tr-TR" sz="1400" dirty="0">
                        <a:effectLst/>
                        <a:latin typeface="Calibri"/>
                        <a:ea typeface="Calibri"/>
                        <a:cs typeface="Times New Roman"/>
                      </a:endParaRPr>
                    </a:p>
                  </a:txBody>
                  <a:tcPr marL="68580" marR="68580" marT="0" marB="0"/>
                </a:tc>
                <a:tc hMerge="1">
                  <a:txBody>
                    <a:bodyPr/>
                    <a:lstStyle/>
                    <a:p>
                      <a:endParaRPr lang="tr-TR"/>
                    </a:p>
                  </a:txBody>
                  <a:tcPr/>
                </a:tc>
                <a:extLst>
                  <a:ext uri="{0D108BD9-81ED-4DB2-BD59-A6C34878D82A}">
                    <a16:rowId xmlns:a16="http://schemas.microsoft.com/office/drawing/2014/main" val="10004"/>
                  </a:ext>
                </a:extLst>
              </a:tr>
            </a:tbl>
          </a:graphicData>
        </a:graphic>
      </p:graphicFrame>
      <p:graphicFrame>
        <p:nvGraphicFramePr>
          <p:cNvPr id="8" name="Tablo 7"/>
          <p:cNvGraphicFramePr>
            <a:graphicFrameLocks noGrp="1"/>
          </p:cNvGraphicFramePr>
          <p:nvPr>
            <p:extLst>
              <p:ext uri="{D42A27DB-BD31-4B8C-83A1-F6EECF244321}">
                <p14:modId xmlns:p14="http://schemas.microsoft.com/office/powerpoint/2010/main" val="4209748882"/>
              </p:ext>
            </p:extLst>
          </p:nvPr>
        </p:nvGraphicFramePr>
        <p:xfrm>
          <a:off x="913765" y="3479959"/>
          <a:ext cx="5849620" cy="1261872"/>
        </p:xfrm>
        <a:graphic>
          <a:graphicData uri="http://schemas.openxmlformats.org/drawingml/2006/table">
            <a:tbl>
              <a:tblPr firstRow="1" firstCol="1" bandRow="1">
                <a:tableStyleId>{5C22544A-7EE6-4342-B048-85BDC9FD1C3A}</a:tableStyleId>
              </a:tblPr>
              <a:tblGrid>
                <a:gridCol w="1167130">
                  <a:extLst>
                    <a:ext uri="{9D8B030D-6E8A-4147-A177-3AD203B41FA5}">
                      <a16:colId xmlns:a16="http://schemas.microsoft.com/office/drawing/2014/main" val="20000"/>
                    </a:ext>
                  </a:extLst>
                </a:gridCol>
                <a:gridCol w="4682490">
                  <a:extLst>
                    <a:ext uri="{9D8B030D-6E8A-4147-A177-3AD203B41FA5}">
                      <a16:colId xmlns:a16="http://schemas.microsoft.com/office/drawing/2014/main" val="20001"/>
                    </a:ext>
                  </a:extLst>
                </a:gridCol>
              </a:tblGrid>
              <a:tr h="199390">
                <a:tc gridSpan="2">
                  <a:txBody>
                    <a:bodyPr/>
                    <a:lstStyle/>
                    <a:p>
                      <a:pPr marR="340360" algn="ctr">
                        <a:lnSpc>
                          <a:spcPct val="115000"/>
                        </a:lnSpc>
                        <a:spcAft>
                          <a:spcPts val="1000"/>
                        </a:spcAft>
                      </a:pPr>
                      <a:r>
                        <a:rPr lang="tr-TR" sz="1800" dirty="0" smtClean="0">
                          <a:effectLst/>
                        </a:rPr>
                        <a:t>2018 Yılı </a:t>
                      </a:r>
                      <a:r>
                        <a:rPr lang="tr-TR" sz="1800" dirty="0">
                          <a:effectLst/>
                        </a:rPr>
                        <a:t>BAP Birimince Desteklenen Proje Sayıları</a:t>
                      </a:r>
                      <a:endParaRPr lang="tr-TR" sz="1800" dirty="0">
                        <a:effectLst/>
                        <a:latin typeface="Calibri"/>
                        <a:ea typeface="Calibri"/>
                        <a:cs typeface="Times New Roman"/>
                      </a:endParaRPr>
                    </a:p>
                  </a:txBody>
                  <a:tcPr marL="44450" marR="44450" marT="0" marB="0"/>
                </a:tc>
                <a:tc hMerge="1">
                  <a:txBody>
                    <a:bodyPr/>
                    <a:lstStyle/>
                    <a:p>
                      <a:endParaRPr lang="tr-TR"/>
                    </a:p>
                  </a:txBody>
                  <a:tcPr/>
                </a:tc>
                <a:extLst>
                  <a:ext uri="{0D108BD9-81ED-4DB2-BD59-A6C34878D82A}">
                    <a16:rowId xmlns:a16="http://schemas.microsoft.com/office/drawing/2014/main" val="10000"/>
                  </a:ext>
                </a:extLst>
              </a:tr>
              <a:tr h="199390">
                <a:tc>
                  <a:txBody>
                    <a:bodyPr/>
                    <a:lstStyle/>
                    <a:p>
                      <a:pPr marR="340360">
                        <a:lnSpc>
                          <a:spcPct val="115000"/>
                        </a:lnSpc>
                        <a:spcAft>
                          <a:spcPts val="1000"/>
                        </a:spcAft>
                      </a:pPr>
                      <a:r>
                        <a:rPr lang="tr-TR" sz="1100">
                          <a:effectLst/>
                        </a:rPr>
                        <a:t> </a:t>
                      </a:r>
                      <a:endParaRPr lang="tr-TR" sz="1100">
                        <a:effectLst/>
                        <a:latin typeface="Calibri"/>
                        <a:ea typeface="Calibri"/>
                        <a:cs typeface="Times New Roman"/>
                      </a:endParaRPr>
                    </a:p>
                  </a:txBody>
                  <a:tcPr marL="44450" marR="44450" marT="0" marB="0"/>
                </a:tc>
                <a:tc>
                  <a:txBody>
                    <a:bodyPr/>
                    <a:lstStyle/>
                    <a:p>
                      <a:pPr marR="340360" algn="ctr">
                        <a:lnSpc>
                          <a:spcPct val="115000"/>
                        </a:lnSpc>
                        <a:spcAft>
                          <a:spcPts val="1000"/>
                        </a:spcAft>
                      </a:pPr>
                      <a:r>
                        <a:rPr lang="tr-TR" sz="1800" dirty="0">
                          <a:effectLst/>
                        </a:rPr>
                        <a:t>2018</a:t>
                      </a:r>
                      <a:endParaRPr lang="tr-TR" sz="1800" dirty="0">
                        <a:effectLst/>
                        <a:latin typeface="Calibri"/>
                        <a:ea typeface="Calibri"/>
                        <a:cs typeface="Times New Roman"/>
                      </a:endParaRPr>
                    </a:p>
                  </a:txBody>
                  <a:tcPr marL="44450" marR="44450" marT="0" marB="0"/>
                </a:tc>
                <a:extLst>
                  <a:ext uri="{0D108BD9-81ED-4DB2-BD59-A6C34878D82A}">
                    <a16:rowId xmlns:a16="http://schemas.microsoft.com/office/drawing/2014/main" val="10001"/>
                  </a:ext>
                </a:extLst>
              </a:tr>
              <a:tr h="199390">
                <a:tc>
                  <a:txBody>
                    <a:bodyPr/>
                    <a:lstStyle/>
                    <a:p>
                      <a:pPr marR="340360" algn="ctr">
                        <a:lnSpc>
                          <a:spcPct val="115000"/>
                        </a:lnSpc>
                        <a:spcAft>
                          <a:spcPts val="1000"/>
                        </a:spcAft>
                      </a:pPr>
                      <a:r>
                        <a:rPr lang="tr-TR" sz="1100">
                          <a:effectLst/>
                        </a:rPr>
                        <a:t>Proje Sayısı</a:t>
                      </a:r>
                      <a:endParaRPr lang="tr-TR" sz="1100">
                        <a:effectLst/>
                        <a:latin typeface="Calibri"/>
                        <a:ea typeface="Calibri"/>
                        <a:cs typeface="Times New Roman"/>
                      </a:endParaRPr>
                    </a:p>
                  </a:txBody>
                  <a:tcPr marL="44450" marR="44450" marT="0" marB="0"/>
                </a:tc>
                <a:tc>
                  <a:txBody>
                    <a:bodyPr/>
                    <a:lstStyle/>
                    <a:p>
                      <a:pPr marR="340360" algn="ctr">
                        <a:lnSpc>
                          <a:spcPct val="115000"/>
                        </a:lnSpc>
                        <a:spcAft>
                          <a:spcPts val="1000"/>
                        </a:spcAft>
                      </a:pPr>
                      <a:r>
                        <a:rPr lang="tr-TR" sz="1800" dirty="0">
                          <a:effectLst/>
                        </a:rPr>
                        <a:t>1(TBMYO)</a:t>
                      </a:r>
                      <a:endParaRPr lang="tr-TR" sz="1800" dirty="0">
                        <a:effectLst/>
                        <a:latin typeface="Calibri"/>
                        <a:ea typeface="Calibri"/>
                        <a:cs typeface="Times New Roman"/>
                      </a:endParaRPr>
                    </a:p>
                  </a:txBody>
                  <a:tcPr marL="44450" marR="44450" marT="0" marB="0"/>
                </a:tc>
                <a:extLst>
                  <a:ext uri="{0D108BD9-81ED-4DB2-BD59-A6C34878D82A}">
                    <a16:rowId xmlns:a16="http://schemas.microsoft.com/office/drawing/2014/main" val="10002"/>
                  </a:ext>
                </a:extLst>
              </a:tr>
              <a:tr h="199390">
                <a:tc>
                  <a:txBody>
                    <a:bodyPr/>
                    <a:lstStyle/>
                    <a:p>
                      <a:pPr marR="340360" algn="ctr">
                        <a:lnSpc>
                          <a:spcPct val="115000"/>
                        </a:lnSpc>
                        <a:spcAft>
                          <a:spcPts val="1000"/>
                        </a:spcAft>
                      </a:pPr>
                      <a:r>
                        <a:rPr lang="tr-TR" sz="1000">
                          <a:effectLst/>
                        </a:rPr>
                        <a:t> Tutarı (TL)</a:t>
                      </a:r>
                      <a:endParaRPr lang="tr-TR" sz="1100">
                        <a:effectLst/>
                        <a:latin typeface="Calibri"/>
                        <a:ea typeface="Calibri"/>
                        <a:cs typeface="Times New Roman"/>
                      </a:endParaRPr>
                    </a:p>
                  </a:txBody>
                  <a:tcPr marL="44450" marR="44450" marT="0" marB="0"/>
                </a:tc>
                <a:tc>
                  <a:txBody>
                    <a:bodyPr/>
                    <a:lstStyle/>
                    <a:p>
                      <a:pPr marR="340360" algn="ctr">
                        <a:lnSpc>
                          <a:spcPct val="115000"/>
                        </a:lnSpc>
                        <a:spcAft>
                          <a:spcPts val="1000"/>
                        </a:spcAft>
                      </a:pPr>
                      <a:r>
                        <a:rPr lang="tr-TR" sz="1800" dirty="0">
                          <a:effectLst/>
                        </a:rPr>
                        <a:t>6000(TBMYO)</a:t>
                      </a:r>
                      <a:endParaRPr lang="tr-TR" sz="1800" dirty="0">
                        <a:effectLst/>
                        <a:latin typeface="Calibri"/>
                        <a:ea typeface="Calibri"/>
                        <a:cs typeface="Times New Roman"/>
                      </a:endParaRPr>
                    </a:p>
                  </a:txBody>
                  <a:tcPr marL="44450" marR="44450" marT="0" marB="0"/>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30617476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830997"/>
          </a:xfrm>
          <a:prstGeom prst="rect">
            <a:avLst/>
          </a:prstGeom>
          <a:noFill/>
        </p:spPr>
        <p:txBody>
          <a:bodyPr wrap="square" rtlCol="0">
            <a:spAutoFit/>
          </a:bodyPr>
          <a:lstStyle/>
          <a:p>
            <a:pPr algn="ctr"/>
            <a:r>
              <a:rPr lang="tr-TR" sz="2400" b="1" dirty="0" smtClean="0"/>
              <a:t>BİRİM PERSONELİ İLE İLGİLİ BİLGİLER</a:t>
            </a:r>
          </a:p>
          <a:p>
            <a:pPr algn="ctr"/>
            <a:endParaRPr lang="tr-TR" sz="2400" b="1" dirty="0"/>
          </a:p>
        </p:txBody>
      </p:sp>
      <p:graphicFrame>
        <p:nvGraphicFramePr>
          <p:cNvPr id="3" name="Tablo 2"/>
          <p:cNvGraphicFramePr>
            <a:graphicFrameLocks noGrp="1"/>
          </p:cNvGraphicFramePr>
          <p:nvPr>
            <p:extLst>
              <p:ext uri="{D42A27DB-BD31-4B8C-83A1-F6EECF244321}">
                <p14:modId xmlns:p14="http://schemas.microsoft.com/office/powerpoint/2010/main" val="849200252"/>
              </p:ext>
            </p:extLst>
          </p:nvPr>
        </p:nvGraphicFramePr>
        <p:xfrm>
          <a:off x="1511012" y="1323975"/>
          <a:ext cx="7356762" cy="3790951"/>
        </p:xfrm>
        <a:graphic>
          <a:graphicData uri="http://schemas.openxmlformats.org/drawingml/2006/table">
            <a:tbl>
              <a:tblPr firstRow="1" firstCol="1" bandRow="1">
                <a:tableStyleId>{5C22544A-7EE6-4342-B048-85BDC9FD1C3A}</a:tableStyleId>
              </a:tblPr>
              <a:tblGrid>
                <a:gridCol w="486151">
                  <a:extLst>
                    <a:ext uri="{9D8B030D-6E8A-4147-A177-3AD203B41FA5}">
                      <a16:colId xmlns:a16="http://schemas.microsoft.com/office/drawing/2014/main" val="20000"/>
                    </a:ext>
                  </a:extLst>
                </a:gridCol>
                <a:gridCol w="1261001">
                  <a:extLst>
                    <a:ext uri="{9D8B030D-6E8A-4147-A177-3AD203B41FA5}">
                      <a16:colId xmlns:a16="http://schemas.microsoft.com/office/drawing/2014/main" val="20001"/>
                    </a:ext>
                  </a:extLst>
                </a:gridCol>
                <a:gridCol w="2215997">
                  <a:extLst>
                    <a:ext uri="{9D8B030D-6E8A-4147-A177-3AD203B41FA5}">
                      <a16:colId xmlns:a16="http://schemas.microsoft.com/office/drawing/2014/main" val="20002"/>
                    </a:ext>
                  </a:extLst>
                </a:gridCol>
                <a:gridCol w="666294">
                  <a:extLst>
                    <a:ext uri="{9D8B030D-6E8A-4147-A177-3AD203B41FA5}">
                      <a16:colId xmlns:a16="http://schemas.microsoft.com/office/drawing/2014/main" val="20003"/>
                    </a:ext>
                  </a:extLst>
                </a:gridCol>
                <a:gridCol w="739452">
                  <a:extLst>
                    <a:ext uri="{9D8B030D-6E8A-4147-A177-3AD203B41FA5}">
                      <a16:colId xmlns:a16="http://schemas.microsoft.com/office/drawing/2014/main" val="20004"/>
                    </a:ext>
                  </a:extLst>
                </a:gridCol>
                <a:gridCol w="673373">
                  <a:extLst>
                    <a:ext uri="{9D8B030D-6E8A-4147-A177-3AD203B41FA5}">
                      <a16:colId xmlns:a16="http://schemas.microsoft.com/office/drawing/2014/main" val="20005"/>
                    </a:ext>
                  </a:extLst>
                </a:gridCol>
                <a:gridCol w="571108">
                  <a:extLst>
                    <a:ext uri="{9D8B030D-6E8A-4147-A177-3AD203B41FA5}">
                      <a16:colId xmlns:a16="http://schemas.microsoft.com/office/drawing/2014/main" val="20006"/>
                    </a:ext>
                  </a:extLst>
                </a:gridCol>
                <a:gridCol w="743386">
                  <a:extLst>
                    <a:ext uri="{9D8B030D-6E8A-4147-A177-3AD203B41FA5}">
                      <a16:colId xmlns:a16="http://schemas.microsoft.com/office/drawing/2014/main" val="20007"/>
                    </a:ext>
                  </a:extLst>
                </a:gridCol>
              </a:tblGrid>
              <a:tr h="296213">
                <a:tc gridSpan="8">
                  <a:txBody>
                    <a:bodyPr/>
                    <a:lstStyle/>
                    <a:p>
                      <a:pPr algn="ctr">
                        <a:lnSpc>
                          <a:spcPct val="115000"/>
                        </a:lnSpc>
                        <a:spcAft>
                          <a:spcPts val="0"/>
                        </a:spcAft>
                      </a:pPr>
                      <a:r>
                        <a:rPr lang="en-US" sz="1400" dirty="0">
                          <a:effectLst/>
                        </a:rPr>
                        <a:t>YAYIMLANAN BİLDİRİ SAYILARI</a:t>
                      </a:r>
                      <a:endParaRPr lang="tr-TR" sz="1400" dirty="0">
                        <a:effectLst/>
                        <a:latin typeface="Calibri"/>
                        <a:ea typeface="Calibri"/>
                        <a:cs typeface="Times New Roman"/>
                      </a:endParaRPr>
                    </a:p>
                  </a:txBody>
                  <a:tcPr marL="68580" marR="68580" marT="0" marB="0"/>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0"/>
                  </a:ext>
                </a:extLst>
              </a:tr>
              <a:tr h="1580749">
                <a:tc>
                  <a:txBody>
                    <a:bodyPr/>
                    <a:lstStyle/>
                    <a:p>
                      <a:pPr>
                        <a:lnSpc>
                          <a:spcPct val="115000"/>
                        </a:lnSpc>
                        <a:spcAft>
                          <a:spcPts val="0"/>
                        </a:spcAft>
                      </a:pPr>
                      <a:r>
                        <a:rPr lang="en-US" sz="1100">
                          <a:effectLst/>
                        </a:rPr>
                        <a:t>Sıra No</a:t>
                      </a:r>
                      <a:endParaRPr lang="tr-TR" sz="1100">
                        <a:effectLst/>
                        <a:latin typeface="Calibri"/>
                        <a:ea typeface="Calibri"/>
                        <a:cs typeface="Times New Roman"/>
                      </a:endParaRPr>
                    </a:p>
                  </a:txBody>
                  <a:tcPr marL="68580" marR="68580" marT="0" marB="0" vert="vert270" anchor="ctr"/>
                </a:tc>
                <a:tc>
                  <a:txBody>
                    <a:bodyPr/>
                    <a:lstStyle/>
                    <a:p>
                      <a:pPr algn="ctr">
                        <a:lnSpc>
                          <a:spcPct val="115000"/>
                        </a:lnSpc>
                        <a:spcAft>
                          <a:spcPts val="0"/>
                        </a:spcAft>
                      </a:pPr>
                      <a:r>
                        <a:rPr lang="en-US" sz="1100">
                          <a:effectLst/>
                        </a:rPr>
                        <a:t>Unvan</a:t>
                      </a:r>
                      <a:endParaRPr lang="tr-TR" sz="110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en-US" sz="1100" dirty="0" err="1">
                          <a:effectLst/>
                        </a:rPr>
                        <a:t>Adı</a:t>
                      </a:r>
                      <a:r>
                        <a:rPr lang="en-US" sz="1100" dirty="0">
                          <a:effectLst/>
                        </a:rPr>
                        <a:t>  </a:t>
                      </a:r>
                      <a:r>
                        <a:rPr lang="en-US" sz="1100" dirty="0" err="1">
                          <a:effectLst/>
                        </a:rPr>
                        <a:t>Soyadı</a:t>
                      </a:r>
                      <a:endParaRPr lang="tr-TR" sz="1100" dirty="0">
                        <a:effectLst/>
                        <a:latin typeface="Calibri"/>
                        <a:ea typeface="Calibri"/>
                        <a:cs typeface="Times New Roman"/>
                      </a:endParaRPr>
                    </a:p>
                  </a:txBody>
                  <a:tcPr marL="68580" marR="68580" marT="0" marB="0" anchor="ctr"/>
                </a:tc>
                <a:tc>
                  <a:txBody>
                    <a:bodyPr/>
                    <a:lstStyle/>
                    <a:p>
                      <a:pPr>
                        <a:lnSpc>
                          <a:spcPct val="115000"/>
                        </a:lnSpc>
                        <a:spcAft>
                          <a:spcPts val="0"/>
                        </a:spcAft>
                      </a:pPr>
                      <a:r>
                        <a:rPr lang="en-US" sz="1100">
                          <a:effectLst/>
                        </a:rPr>
                        <a:t>Uluslararası Poster</a:t>
                      </a:r>
                      <a:endParaRPr lang="tr-TR" sz="1100">
                        <a:effectLst/>
                      </a:endParaRPr>
                    </a:p>
                    <a:p>
                      <a:pPr>
                        <a:lnSpc>
                          <a:spcPct val="115000"/>
                        </a:lnSpc>
                        <a:spcAft>
                          <a:spcPts val="0"/>
                        </a:spcAft>
                      </a:pPr>
                      <a:r>
                        <a:rPr lang="en-US" sz="1100">
                          <a:effectLst/>
                        </a:rPr>
                        <a:t>  Bildiri</a:t>
                      </a:r>
                      <a:endParaRPr lang="tr-TR" sz="1100">
                        <a:effectLst/>
                        <a:latin typeface="Calibri"/>
                        <a:ea typeface="Calibri"/>
                        <a:cs typeface="Times New Roman"/>
                      </a:endParaRPr>
                    </a:p>
                  </a:txBody>
                  <a:tcPr marL="68580" marR="68580" marT="0" marB="0" vert="vert270"/>
                </a:tc>
                <a:tc>
                  <a:txBody>
                    <a:bodyPr/>
                    <a:lstStyle/>
                    <a:p>
                      <a:pPr>
                        <a:lnSpc>
                          <a:spcPct val="115000"/>
                        </a:lnSpc>
                        <a:spcAft>
                          <a:spcPts val="0"/>
                        </a:spcAft>
                      </a:pPr>
                      <a:r>
                        <a:rPr lang="en-US" sz="1100">
                          <a:effectLst/>
                        </a:rPr>
                        <a:t>Uluslararası Sözlü</a:t>
                      </a:r>
                      <a:endParaRPr lang="tr-TR" sz="1100">
                        <a:effectLst/>
                      </a:endParaRPr>
                    </a:p>
                    <a:p>
                      <a:pPr>
                        <a:lnSpc>
                          <a:spcPct val="115000"/>
                        </a:lnSpc>
                        <a:spcAft>
                          <a:spcPts val="0"/>
                        </a:spcAft>
                      </a:pPr>
                      <a:r>
                        <a:rPr lang="en-US" sz="1100">
                          <a:effectLst/>
                        </a:rPr>
                        <a:t> Bildiri</a:t>
                      </a:r>
                      <a:endParaRPr lang="tr-TR" sz="1100">
                        <a:effectLst/>
                        <a:latin typeface="Calibri"/>
                        <a:ea typeface="Calibri"/>
                        <a:cs typeface="Times New Roman"/>
                      </a:endParaRPr>
                    </a:p>
                  </a:txBody>
                  <a:tcPr marL="68580" marR="68580" marT="0" marB="0" vert="vert270"/>
                </a:tc>
                <a:tc>
                  <a:txBody>
                    <a:bodyPr/>
                    <a:lstStyle/>
                    <a:p>
                      <a:pPr>
                        <a:lnSpc>
                          <a:spcPct val="115000"/>
                        </a:lnSpc>
                        <a:spcAft>
                          <a:spcPts val="0"/>
                        </a:spcAft>
                      </a:pPr>
                      <a:r>
                        <a:rPr lang="en-US" sz="1100">
                          <a:effectLst/>
                        </a:rPr>
                        <a:t>Ulusal  Poster</a:t>
                      </a:r>
                      <a:endParaRPr lang="tr-TR" sz="1100">
                        <a:effectLst/>
                        <a:latin typeface="Calibri"/>
                        <a:ea typeface="Calibri"/>
                        <a:cs typeface="Times New Roman"/>
                      </a:endParaRPr>
                    </a:p>
                  </a:txBody>
                  <a:tcPr marL="68580" marR="68580" marT="0" marB="0" vert="vert270"/>
                </a:tc>
                <a:tc>
                  <a:txBody>
                    <a:bodyPr/>
                    <a:lstStyle/>
                    <a:p>
                      <a:pPr>
                        <a:lnSpc>
                          <a:spcPct val="115000"/>
                        </a:lnSpc>
                        <a:spcAft>
                          <a:spcPts val="0"/>
                        </a:spcAft>
                      </a:pPr>
                      <a:r>
                        <a:rPr lang="en-US" sz="1100">
                          <a:effectLst/>
                        </a:rPr>
                        <a:t>Ulusal  Sözlü</a:t>
                      </a:r>
                      <a:endParaRPr lang="tr-TR" sz="1100">
                        <a:effectLst/>
                      </a:endParaRPr>
                    </a:p>
                    <a:p>
                      <a:pPr>
                        <a:lnSpc>
                          <a:spcPct val="115000"/>
                        </a:lnSpc>
                        <a:spcAft>
                          <a:spcPts val="0"/>
                        </a:spcAft>
                      </a:pPr>
                      <a:r>
                        <a:rPr lang="en-US" sz="1100">
                          <a:effectLst/>
                        </a:rPr>
                        <a:t> Bildiri</a:t>
                      </a:r>
                      <a:endParaRPr lang="tr-TR" sz="1100">
                        <a:effectLst/>
                        <a:latin typeface="Calibri"/>
                        <a:ea typeface="Calibri"/>
                        <a:cs typeface="Times New Roman"/>
                      </a:endParaRPr>
                    </a:p>
                  </a:txBody>
                  <a:tcPr marL="68580" marR="68580" marT="0" marB="0" vert="vert270"/>
                </a:tc>
                <a:tc>
                  <a:txBody>
                    <a:bodyPr/>
                    <a:lstStyle/>
                    <a:p>
                      <a:pPr>
                        <a:lnSpc>
                          <a:spcPct val="115000"/>
                        </a:lnSpc>
                        <a:spcAft>
                          <a:spcPts val="0"/>
                        </a:spcAft>
                      </a:pPr>
                      <a:r>
                        <a:rPr lang="en-US" sz="1100">
                          <a:effectLst/>
                        </a:rPr>
                        <a:t>TOPLAM</a:t>
                      </a:r>
                      <a:endParaRPr lang="tr-TR" sz="1100">
                        <a:effectLst/>
                        <a:latin typeface="Calibri"/>
                        <a:ea typeface="Calibri"/>
                        <a:cs typeface="Times New Roman"/>
                      </a:endParaRPr>
                    </a:p>
                  </a:txBody>
                  <a:tcPr marL="68580" marR="68580" marT="0" marB="0" vert="vert270"/>
                </a:tc>
                <a:extLst>
                  <a:ext uri="{0D108BD9-81ED-4DB2-BD59-A6C34878D82A}">
                    <a16:rowId xmlns:a16="http://schemas.microsoft.com/office/drawing/2014/main" val="10001"/>
                  </a:ext>
                </a:extLst>
              </a:tr>
              <a:tr h="273427">
                <a:tc>
                  <a:txBody>
                    <a:bodyPr/>
                    <a:lstStyle/>
                    <a:p>
                      <a:pPr>
                        <a:lnSpc>
                          <a:spcPct val="115000"/>
                        </a:lnSpc>
                        <a:spcAft>
                          <a:spcPts val="0"/>
                        </a:spcAft>
                      </a:pPr>
                      <a:r>
                        <a:rPr lang="en-US" sz="1100">
                          <a:effectLst/>
                        </a:rPr>
                        <a:t>1</a:t>
                      </a:r>
                      <a:endParaRPr lang="tr-TR" sz="1100">
                        <a:effectLst/>
                        <a:latin typeface="Calibri"/>
                        <a:ea typeface="Calibri"/>
                        <a:cs typeface="Times New Roman"/>
                      </a:endParaRPr>
                    </a:p>
                  </a:txBody>
                  <a:tcPr marL="68580" marR="68580" marT="0" marB="0" anchor="ctr"/>
                </a:tc>
                <a:tc>
                  <a:txBody>
                    <a:bodyPr/>
                    <a:lstStyle/>
                    <a:p>
                      <a:pPr>
                        <a:lnSpc>
                          <a:spcPct val="115000"/>
                        </a:lnSpc>
                        <a:spcAft>
                          <a:spcPts val="0"/>
                        </a:spcAft>
                      </a:pPr>
                      <a:r>
                        <a:rPr lang="en-US" sz="1100">
                          <a:effectLst/>
                        </a:rPr>
                        <a:t>Öğr.Gör.</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en-US" sz="1100">
                          <a:effectLst/>
                        </a:rPr>
                        <a:t>Cüneyt ÖZDEMİR</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en-US" sz="1100">
                          <a:effectLst/>
                        </a:rPr>
                        <a:t> </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en-US" sz="1100">
                          <a:effectLst/>
                        </a:rPr>
                        <a:t> </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en-US" sz="1100">
                          <a:effectLst/>
                        </a:rPr>
                        <a:t> </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en-US" sz="1100">
                          <a:effectLst/>
                        </a:rPr>
                        <a:t>    1</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en-US" sz="1100">
                          <a:effectLst/>
                        </a:rPr>
                        <a:t>1</a:t>
                      </a:r>
                      <a:endParaRPr lang="tr-TR" sz="1100">
                        <a:effectLst/>
                        <a:latin typeface="Calibri"/>
                        <a:ea typeface="Calibri"/>
                        <a:cs typeface="Times New Roman"/>
                      </a:endParaRPr>
                    </a:p>
                  </a:txBody>
                  <a:tcPr marL="68580" marR="68580" marT="0" marB="0"/>
                </a:tc>
                <a:extLst>
                  <a:ext uri="{0D108BD9-81ED-4DB2-BD59-A6C34878D82A}">
                    <a16:rowId xmlns:a16="http://schemas.microsoft.com/office/drawing/2014/main" val="10002"/>
                  </a:ext>
                </a:extLst>
              </a:tr>
              <a:tr h="273427">
                <a:tc>
                  <a:txBody>
                    <a:bodyPr/>
                    <a:lstStyle/>
                    <a:p>
                      <a:pPr>
                        <a:lnSpc>
                          <a:spcPct val="115000"/>
                        </a:lnSpc>
                        <a:spcAft>
                          <a:spcPts val="0"/>
                        </a:spcAft>
                      </a:pPr>
                      <a:r>
                        <a:rPr lang="en-US" sz="1100">
                          <a:effectLst/>
                        </a:rPr>
                        <a:t>2</a:t>
                      </a:r>
                      <a:endParaRPr lang="tr-TR" sz="1100">
                        <a:effectLst/>
                        <a:latin typeface="Calibri"/>
                        <a:ea typeface="Calibri"/>
                        <a:cs typeface="Times New Roman"/>
                      </a:endParaRPr>
                    </a:p>
                  </a:txBody>
                  <a:tcPr marL="68580" marR="68580" marT="0" marB="0" anchor="ctr"/>
                </a:tc>
                <a:tc>
                  <a:txBody>
                    <a:bodyPr/>
                    <a:lstStyle/>
                    <a:p>
                      <a:pPr>
                        <a:lnSpc>
                          <a:spcPct val="115000"/>
                        </a:lnSpc>
                        <a:spcAft>
                          <a:spcPts val="0"/>
                        </a:spcAft>
                      </a:pPr>
                      <a:r>
                        <a:rPr lang="en-US" sz="1100">
                          <a:effectLst/>
                        </a:rPr>
                        <a:t>Dr.Öğr.Üyesi</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en-US" sz="1100" dirty="0" err="1">
                          <a:effectLst/>
                        </a:rPr>
                        <a:t>Uyan</a:t>
                      </a:r>
                      <a:r>
                        <a:rPr lang="en-US" sz="1100" dirty="0">
                          <a:effectLst/>
                        </a:rPr>
                        <a:t> YÜKSEL</a:t>
                      </a:r>
                      <a:endParaRPr lang="tr-TR" sz="1100" dirty="0">
                        <a:effectLst/>
                        <a:latin typeface="Calibri"/>
                        <a:ea typeface="Calibri"/>
                        <a:cs typeface="Times New Roman"/>
                      </a:endParaRPr>
                    </a:p>
                  </a:txBody>
                  <a:tcPr marL="68580" marR="68580" marT="0" marB="0"/>
                </a:tc>
                <a:tc>
                  <a:txBody>
                    <a:bodyPr/>
                    <a:lstStyle/>
                    <a:p>
                      <a:pPr>
                        <a:lnSpc>
                          <a:spcPct val="115000"/>
                        </a:lnSpc>
                        <a:spcAft>
                          <a:spcPts val="0"/>
                        </a:spcAft>
                      </a:pPr>
                      <a:r>
                        <a:rPr lang="en-US" sz="1100">
                          <a:effectLst/>
                        </a:rPr>
                        <a:t> </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en-US" sz="1100">
                          <a:effectLst/>
                        </a:rPr>
                        <a:t>   4</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en-US" sz="1100">
                          <a:effectLst/>
                        </a:rPr>
                        <a:t> </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en-US" sz="1100">
                          <a:effectLst/>
                        </a:rPr>
                        <a:t> </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en-US" sz="1100">
                          <a:effectLst/>
                        </a:rPr>
                        <a:t>4</a:t>
                      </a:r>
                      <a:endParaRPr lang="tr-TR" sz="1100">
                        <a:effectLst/>
                        <a:latin typeface="Calibri"/>
                        <a:ea typeface="Calibri"/>
                        <a:cs typeface="Times New Roman"/>
                      </a:endParaRPr>
                    </a:p>
                  </a:txBody>
                  <a:tcPr marL="68580" marR="68580" marT="0" marB="0"/>
                </a:tc>
                <a:extLst>
                  <a:ext uri="{0D108BD9-81ED-4DB2-BD59-A6C34878D82A}">
                    <a16:rowId xmlns:a16="http://schemas.microsoft.com/office/drawing/2014/main" val="10003"/>
                  </a:ext>
                </a:extLst>
              </a:tr>
              <a:tr h="273427">
                <a:tc>
                  <a:txBody>
                    <a:bodyPr/>
                    <a:lstStyle/>
                    <a:p>
                      <a:pPr>
                        <a:lnSpc>
                          <a:spcPct val="115000"/>
                        </a:lnSpc>
                        <a:spcAft>
                          <a:spcPts val="0"/>
                        </a:spcAft>
                      </a:pPr>
                      <a:r>
                        <a:rPr lang="en-US" sz="1100">
                          <a:effectLst/>
                        </a:rPr>
                        <a:t>3</a:t>
                      </a:r>
                      <a:endParaRPr lang="tr-TR" sz="1100">
                        <a:effectLst/>
                        <a:latin typeface="Calibri"/>
                        <a:ea typeface="Calibri"/>
                        <a:cs typeface="Times New Roman"/>
                      </a:endParaRPr>
                    </a:p>
                  </a:txBody>
                  <a:tcPr marL="68580" marR="68580" marT="0" marB="0" anchor="ctr"/>
                </a:tc>
                <a:tc>
                  <a:txBody>
                    <a:bodyPr/>
                    <a:lstStyle/>
                    <a:p>
                      <a:pPr>
                        <a:lnSpc>
                          <a:spcPct val="115000"/>
                        </a:lnSpc>
                        <a:spcAft>
                          <a:spcPts val="0"/>
                        </a:spcAft>
                      </a:pPr>
                      <a:r>
                        <a:rPr lang="en-US" sz="1100">
                          <a:effectLst/>
                        </a:rPr>
                        <a:t>Öğr.Gör.</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en-US" sz="1100">
                          <a:effectLst/>
                        </a:rPr>
                        <a:t>Ersin AYHAN</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en-US" sz="1100">
                          <a:effectLst/>
                        </a:rPr>
                        <a:t> </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en-US" sz="1100">
                          <a:effectLst/>
                        </a:rPr>
                        <a:t>   6</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en-US" sz="1100">
                          <a:effectLst/>
                        </a:rPr>
                        <a:t> </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en-US" sz="1100">
                          <a:effectLst/>
                        </a:rPr>
                        <a:t> </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en-US" sz="1100">
                          <a:effectLst/>
                        </a:rPr>
                        <a:t>6</a:t>
                      </a:r>
                      <a:endParaRPr lang="tr-TR" sz="1100">
                        <a:effectLst/>
                        <a:latin typeface="Calibri"/>
                        <a:ea typeface="Calibri"/>
                        <a:cs typeface="Times New Roman"/>
                      </a:endParaRPr>
                    </a:p>
                  </a:txBody>
                  <a:tcPr marL="68580" marR="68580" marT="0" marB="0"/>
                </a:tc>
                <a:extLst>
                  <a:ext uri="{0D108BD9-81ED-4DB2-BD59-A6C34878D82A}">
                    <a16:rowId xmlns:a16="http://schemas.microsoft.com/office/drawing/2014/main" val="10004"/>
                  </a:ext>
                </a:extLst>
              </a:tr>
              <a:tr h="273427">
                <a:tc>
                  <a:txBody>
                    <a:bodyPr/>
                    <a:lstStyle/>
                    <a:p>
                      <a:pPr>
                        <a:lnSpc>
                          <a:spcPct val="115000"/>
                        </a:lnSpc>
                        <a:spcAft>
                          <a:spcPts val="0"/>
                        </a:spcAft>
                      </a:pPr>
                      <a:r>
                        <a:rPr lang="en-US" sz="1100">
                          <a:effectLst/>
                        </a:rPr>
                        <a:t>4</a:t>
                      </a:r>
                      <a:endParaRPr lang="tr-TR" sz="1100">
                        <a:effectLst/>
                        <a:latin typeface="Calibri"/>
                        <a:ea typeface="Calibri"/>
                        <a:cs typeface="Times New Roman"/>
                      </a:endParaRPr>
                    </a:p>
                  </a:txBody>
                  <a:tcPr marL="68580" marR="68580" marT="0" marB="0" anchor="ctr"/>
                </a:tc>
                <a:tc>
                  <a:txBody>
                    <a:bodyPr/>
                    <a:lstStyle/>
                    <a:p>
                      <a:pPr>
                        <a:lnSpc>
                          <a:spcPct val="115000"/>
                        </a:lnSpc>
                        <a:spcAft>
                          <a:spcPts val="0"/>
                        </a:spcAft>
                      </a:pPr>
                      <a:r>
                        <a:rPr lang="en-US" sz="1100">
                          <a:effectLst/>
                        </a:rPr>
                        <a:t>Öğr.Gör.</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en-US" sz="1100">
                          <a:effectLst/>
                        </a:rPr>
                        <a:t>Yaşar AYHAN</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en-US" sz="1100">
                          <a:effectLst/>
                        </a:rPr>
                        <a:t> </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en-US" sz="1100">
                          <a:effectLst/>
                        </a:rPr>
                        <a:t>   5</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en-US" sz="1100">
                          <a:effectLst/>
                        </a:rPr>
                        <a:t> </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en-US" sz="1100">
                          <a:effectLst/>
                        </a:rPr>
                        <a:t> </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en-US" sz="1100">
                          <a:effectLst/>
                        </a:rPr>
                        <a:t>4</a:t>
                      </a:r>
                      <a:endParaRPr lang="tr-TR" sz="1100">
                        <a:effectLst/>
                        <a:latin typeface="Calibri"/>
                        <a:ea typeface="Calibri"/>
                        <a:cs typeface="Times New Roman"/>
                      </a:endParaRPr>
                    </a:p>
                  </a:txBody>
                  <a:tcPr marL="68580" marR="68580" marT="0" marB="0"/>
                </a:tc>
                <a:extLst>
                  <a:ext uri="{0D108BD9-81ED-4DB2-BD59-A6C34878D82A}">
                    <a16:rowId xmlns:a16="http://schemas.microsoft.com/office/drawing/2014/main" val="10005"/>
                  </a:ext>
                </a:extLst>
              </a:tr>
              <a:tr h="273427">
                <a:tc>
                  <a:txBody>
                    <a:bodyPr/>
                    <a:lstStyle/>
                    <a:p>
                      <a:pPr>
                        <a:lnSpc>
                          <a:spcPct val="115000"/>
                        </a:lnSpc>
                        <a:spcAft>
                          <a:spcPts val="0"/>
                        </a:spcAft>
                      </a:pPr>
                      <a:r>
                        <a:rPr lang="en-US" sz="1100">
                          <a:effectLst/>
                        </a:rPr>
                        <a:t>5</a:t>
                      </a:r>
                      <a:endParaRPr lang="tr-TR" sz="1100">
                        <a:effectLst/>
                        <a:latin typeface="Calibri"/>
                        <a:ea typeface="Calibri"/>
                        <a:cs typeface="Times New Roman"/>
                      </a:endParaRPr>
                    </a:p>
                  </a:txBody>
                  <a:tcPr marL="68580" marR="68580" marT="0" marB="0" anchor="ctr"/>
                </a:tc>
                <a:tc>
                  <a:txBody>
                    <a:bodyPr/>
                    <a:lstStyle/>
                    <a:p>
                      <a:pPr>
                        <a:lnSpc>
                          <a:spcPct val="115000"/>
                        </a:lnSpc>
                        <a:spcAft>
                          <a:spcPts val="0"/>
                        </a:spcAft>
                      </a:pPr>
                      <a:r>
                        <a:rPr lang="en-US" sz="1100">
                          <a:effectLst/>
                        </a:rPr>
                        <a:t>Öğr.Gör.</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en-US" sz="1100">
                          <a:effectLst/>
                        </a:rPr>
                        <a:t>Şule Azime YENİÇERİ</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en-US" sz="1100">
                          <a:effectLst/>
                        </a:rPr>
                        <a:t> </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en-US" sz="1100">
                          <a:effectLst/>
                        </a:rPr>
                        <a:t>   1</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en-US" sz="1100">
                          <a:effectLst/>
                        </a:rPr>
                        <a:t> </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en-US" sz="1100">
                          <a:effectLst/>
                        </a:rPr>
                        <a:t> </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en-US" sz="1100">
                          <a:effectLst/>
                        </a:rPr>
                        <a:t>1</a:t>
                      </a:r>
                      <a:endParaRPr lang="tr-TR" sz="1100">
                        <a:effectLst/>
                        <a:latin typeface="Calibri"/>
                        <a:ea typeface="Calibri"/>
                        <a:cs typeface="Times New Roman"/>
                      </a:endParaRPr>
                    </a:p>
                  </a:txBody>
                  <a:tcPr marL="68580" marR="68580" marT="0" marB="0"/>
                </a:tc>
                <a:extLst>
                  <a:ext uri="{0D108BD9-81ED-4DB2-BD59-A6C34878D82A}">
                    <a16:rowId xmlns:a16="http://schemas.microsoft.com/office/drawing/2014/main" val="10006"/>
                  </a:ext>
                </a:extLst>
              </a:tr>
              <a:tr h="273427">
                <a:tc>
                  <a:txBody>
                    <a:bodyPr/>
                    <a:lstStyle/>
                    <a:p>
                      <a:pPr>
                        <a:lnSpc>
                          <a:spcPct val="115000"/>
                        </a:lnSpc>
                        <a:spcAft>
                          <a:spcPts val="0"/>
                        </a:spcAft>
                      </a:pPr>
                      <a:r>
                        <a:rPr lang="en-US" sz="1100">
                          <a:effectLst/>
                        </a:rPr>
                        <a:t>6</a:t>
                      </a:r>
                      <a:endParaRPr lang="tr-TR" sz="1100">
                        <a:effectLst/>
                        <a:latin typeface="Calibri"/>
                        <a:ea typeface="Calibri"/>
                        <a:cs typeface="Times New Roman"/>
                      </a:endParaRPr>
                    </a:p>
                  </a:txBody>
                  <a:tcPr marL="68580" marR="68580" marT="0" marB="0" anchor="ctr"/>
                </a:tc>
                <a:tc>
                  <a:txBody>
                    <a:bodyPr/>
                    <a:lstStyle/>
                    <a:p>
                      <a:pPr>
                        <a:lnSpc>
                          <a:spcPct val="115000"/>
                        </a:lnSpc>
                        <a:spcAft>
                          <a:spcPts val="0"/>
                        </a:spcAft>
                      </a:pPr>
                      <a:r>
                        <a:rPr lang="en-US" sz="1100">
                          <a:effectLst/>
                        </a:rPr>
                        <a:t>Öğr.Gör.</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en-US" sz="1100">
                          <a:effectLst/>
                        </a:rPr>
                        <a:t>Mehmet Şah GÜLTEKİN</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en-US" sz="1100">
                          <a:effectLst/>
                        </a:rPr>
                        <a:t> </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en-US" sz="1100">
                          <a:effectLst/>
                        </a:rPr>
                        <a:t>   6</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en-US" sz="1100">
                          <a:effectLst/>
                        </a:rPr>
                        <a:t> </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en-US" sz="1100">
                          <a:effectLst/>
                        </a:rPr>
                        <a:t> </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en-US" sz="1100">
                          <a:effectLst/>
                        </a:rPr>
                        <a:t>6</a:t>
                      </a:r>
                      <a:endParaRPr lang="tr-TR" sz="1100">
                        <a:effectLst/>
                        <a:latin typeface="Calibri"/>
                        <a:ea typeface="Calibri"/>
                        <a:cs typeface="Times New Roman"/>
                      </a:endParaRPr>
                    </a:p>
                  </a:txBody>
                  <a:tcPr marL="68580" marR="68580" marT="0" marB="0"/>
                </a:tc>
                <a:extLst>
                  <a:ext uri="{0D108BD9-81ED-4DB2-BD59-A6C34878D82A}">
                    <a16:rowId xmlns:a16="http://schemas.microsoft.com/office/drawing/2014/main" val="10007"/>
                  </a:ext>
                </a:extLst>
              </a:tr>
              <a:tr h="273427">
                <a:tc>
                  <a:txBody>
                    <a:bodyPr/>
                    <a:lstStyle/>
                    <a:p>
                      <a:pPr>
                        <a:lnSpc>
                          <a:spcPct val="115000"/>
                        </a:lnSpc>
                        <a:spcAft>
                          <a:spcPts val="0"/>
                        </a:spcAft>
                      </a:pPr>
                      <a:r>
                        <a:rPr lang="en-US" sz="1100">
                          <a:effectLst/>
                        </a:rPr>
                        <a:t>7</a:t>
                      </a:r>
                      <a:endParaRPr lang="tr-TR" sz="1100">
                        <a:effectLst/>
                        <a:latin typeface="Calibri"/>
                        <a:ea typeface="Calibri"/>
                        <a:cs typeface="Times New Roman"/>
                      </a:endParaRPr>
                    </a:p>
                  </a:txBody>
                  <a:tcPr marL="68580" marR="68580" marT="0" marB="0" anchor="ctr"/>
                </a:tc>
                <a:tc>
                  <a:txBody>
                    <a:bodyPr/>
                    <a:lstStyle/>
                    <a:p>
                      <a:pPr>
                        <a:lnSpc>
                          <a:spcPct val="115000"/>
                        </a:lnSpc>
                        <a:spcAft>
                          <a:spcPts val="0"/>
                        </a:spcAft>
                      </a:pPr>
                      <a:r>
                        <a:rPr lang="en-US" sz="1100">
                          <a:effectLst/>
                        </a:rPr>
                        <a:t>Öğr. Gör.</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en-US" sz="1100">
                          <a:effectLst/>
                        </a:rPr>
                        <a:t>Ebuzer CENGİZ</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en-US" sz="1100">
                          <a:effectLst/>
                        </a:rPr>
                        <a:t> </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en-US" sz="1100">
                          <a:effectLst/>
                        </a:rPr>
                        <a:t>   3</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en-US" sz="1100">
                          <a:effectLst/>
                        </a:rPr>
                        <a:t> </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en-US" sz="1100">
                          <a:effectLst/>
                        </a:rPr>
                        <a:t> </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en-US" sz="1100" dirty="0">
                          <a:effectLst/>
                        </a:rPr>
                        <a:t>3</a:t>
                      </a:r>
                      <a:endParaRPr lang="tr-TR" sz="1100" dirty="0">
                        <a:effectLst/>
                        <a:latin typeface="Calibri"/>
                        <a:ea typeface="Calibri"/>
                        <a:cs typeface="Times New Roman"/>
                      </a:endParaRPr>
                    </a:p>
                  </a:txBody>
                  <a:tcPr marL="68580" marR="68580" marT="0" marB="0"/>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405524073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830997"/>
          </a:xfrm>
          <a:prstGeom prst="rect">
            <a:avLst/>
          </a:prstGeom>
          <a:noFill/>
        </p:spPr>
        <p:txBody>
          <a:bodyPr wrap="square" rtlCol="0">
            <a:spAutoFit/>
          </a:bodyPr>
          <a:lstStyle/>
          <a:p>
            <a:pPr algn="ctr"/>
            <a:r>
              <a:rPr lang="tr-TR" sz="2400" b="1" dirty="0" smtClean="0"/>
              <a:t>BİRİM PERSONELİ İLE İLGİLİ BİLGİLER</a:t>
            </a:r>
          </a:p>
          <a:p>
            <a:pPr algn="ctr"/>
            <a:endParaRPr lang="tr-TR" sz="2400" b="1" dirty="0"/>
          </a:p>
        </p:txBody>
      </p:sp>
      <p:graphicFrame>
        <p:nvGraphicFramePr>
          <p:cNvPr id="7" name="Tablo 6"/>
          <p:cNvGraphicFramePr>
            <a:graphicFrameLocks noGrp="1"/>
          </p:cNvGraphicFramePr>
          <p:nvPr>
            <p:extLst>
              <p:ext uri="{D42A27DB-BD31-4B8C-83A1-F6EECF244321}">
                <p14:modId xmlns:p14="http://schemas.microsoft.com/office/powerpoint/2010/main" val="2998252040"/>
              </p:ext>
            </p:extLst>
          </p:nvPr>
        </p:nvGraphicFramePr>
        <p:xfrm>
          <a:off x="1776846" y="1272116"/>
          <a:ext cx="6319404" cy="3733800"/>
        </p:xfrm>
        <a:graphic>
          <a:graphicData uri="http://schemas.openxmlformats.org/drawingml/2006/table">
            <a:tbl>
              <a:tblPr firstRow="1" bandRow="1">
                <a:tableStyleId>{5C22544A-7EE6-4342-B048-85BDC9FD1C3A}</a:tableStyleId>
              </a:tblPr>
              <a:tblGrid>
                <a:gridCol w="537729">
                  <a:extLst>
                    <a:ext uri="{9D8B030D-6E8A-4147-A177-3AD203B41FA5}">
                      <a16:colId xmlns:a16="http://schemas.microsoft.com/office/drawing/2014/main" val="20000"/>
                    </a:ext>
                  </a:extLst>
                </a:gridCol>
                <a:gridCol w="2219325">
                  <a:extLst>
                    <a:ext uri="{9D8B030D-6E8A-4147-A177-3AD203B41FA5}">
                      <a16:colId xmlns:a16="http://schemas.microsoft.com/office/drawing/2014/main" val="20001"/>
                    </a:ext>
                  </a:extLst>
                </a:gridCol>
                <a:gridCol w="790575">
                  <a:extLst>
                    <a:ext uri="{9D8B030D-6E8A-4147-A177-3AD203B41FA5}">
                      <a16:colId xmlns:a16="http://schemas.microsoft.com/office/drawing/2014/main" val="20002"/>
                    </a:ext>
                  </a:extLst>
                </a:gridCol>
                <a:gridCol w="1028700">
                  <a:extLst>
                    <a:ext uri="{9D8B030D-6E8A-4147-A177-3AD203B41FA5}">
                      <a16:colId xmlns:a16="http://schemas.microsoft.com/office/drawing/2014/main" val="20003"/>
                    </a:ext>
                  </a:extLst>
                </a:gridCol>
                <a:gridCol w="1743075">
                  <a:extLst>
                    <a:ext uri="{9D8B030D-6E8A-4147-A177-3AD203B41FA5}">
                      <a16:colId xmlns:a16="http://schemas.microsoft.com/office/drawing/2014/main" val="20004"/>
                    </a:ext>
                  </a:extLst>
                </a:gridCol>
              </a:tblGrid>
              <a:tr h="370840">
                <a:tc>
                  <a:txBody>
                    <a:bodyPr/>
                    <a:lstStyle/>
                    <a:p>
                      <a:pPr algn="ctr">
                        <a:lnSpc>
                          <a:spcPct val="115000"/>
                        </a:lnSpc>
                        <a:spcAft>
                          <a:spcPts val="0"/>
                        </a:spcAft>
                      </a:pPr>
                      <a:r>
                        <a:rPr lang="tr-TR" sz="1000" dirty="0">
                          <a:effectLst/>
                          <a:latin typeface="Times New Roman" pitchFamily="18" charset="0"/>
                          <a:cs typeface="Times New Roman" pitchFamily="18" charset="0"/>
                        </a:rPr>
                        <a:t>SIRA</a:t>
                      </a:r>
                      <a:endParaRPr lang="tr-TR" sz="1000" dirty="0">
                        <a:effectLst/>
                        <a:latin typeface="Times New Roman" pitchFamily="18" charset="0"/>
                        <a:ea typeface="Calibri"/>
                        <a:cs typeface="Times New Roman" pitchFamily="18" charset="0"/>
                      </a:endParaRPr>
                    </a:p>
                  </a:txBody>
                  <a:tcPr marL="55282" marR="55282" marT="0" marB="0"/>
                </a:tc>
                <a:tc>
                  <a:txBody>
                    <a:bodyPr/>
                    <a:lstStyle/>
                    <a:p>
                      <a:pPr algn="ctr">
                        <a:lnSpc>
                          <a:spcPct val="115000"/>
                        </a:lnSpc>
                        <a:spcAft>
                          <a:spcPts val="0"/>
                        </a:spcAft>
                      </a:pPr>
                      <a:r>
                        <a:rPr lang="tr-TR" sz="1000" dirty="0">
                          <a:effectLst/>
                          <a:latin typeface="Times New Roman" pitchFamily="18" charset="0"/>
                          <a:cs typeface="Times New Roman" pitchFamily="18" charset="0"/>
                        </a:rPr>
                        <a:t>ADI </a:t>
                      </a:r>
                      <a:endParaRPr lang="tr-TR" sz="1000" dirty="0">
                        <a:effectLst/>
                        <a:latin typeface="Times New Roman" pitchFamily="18" charset="0"/>
                        <a:ea typeface="Calibri"/>
                        <a:cs typeface="Times New Roman" pitchFamily="18" charset="0"/>
                      </a:endParaRPr>
                    </a:p>
                  </a:txBody>
                  <a:tcPr marL="55282" marR="55282" marT="0" marB="0"/>
                </a:tc>
                <a:tc>
                  <a:txBody>
                    <a:bodyPr/>
                    <a:lstStyle/>
                    <a:p>
                      <a:pPr algn="ctr">
                        <a:lnSpc>
                          <a:spcPct val="115000"/>
                        </a:lnSpc>
                        <a:spcAft>
                          <a:spcPts val="0"/>
                        </a:spcAft>
                      </a:pPr>
                      <a:r>
                        <a:rPr lang="tr-TR" sz="1000" dirty="0">
                          <a:effectLst/>
                          <a:latin typeface="Times New Roman" pitchFamily="18" charset="0"/>
                          <a:cs typeface="Times New Roman" pitchFamily="18" charset="0"/>
                        </a:rPr>
                        <a:t>SOYADI </a:t>
                      </a:r>
                      <a:endParaRPr lang="tr-TR" sz="1000" dirty="0">
                        <a:effectLst/>
                        <a:latin typeface="Times New Roman" pitchFamily="18" charset="0"/>
                        <a:ea typeface="Calibri"/>
                        <a:cs typeface="Times New Roman" pitchFamily="18" charset="0"/>
                      </a:endParaRPr>
                    </a:p>
                  </a:txBody>
                  <a:tcPr marL="55282" marR="55282" marT="0" marB="0"/>
                </a:tc>
                <a:tc>
                  <a:txBody>
                    <a:bodyPr/>
                    <a:lstStyle/>
                    <a:p>
                      <a:pPr algn="ctr"/>
                      <a:r>
                        <a:rPr lang="tr-TR" sz="1000" dirty="0" smtClean="0">
                          <a:latin typeface="Times New Roman" pitchFamily="18" charset="0"/>
                          <a:cs typeface="Times New Roman" pitchFamily="18" charset="0"/>
                        </a:rPr>
                        <a:t>YÜKSEK</a:t>
                      </a:r>
                      <a:r>
                        <a:rPr lang="tr-TR" sz="1000" baseline="0" dirty="0" smtClean="0">
                          <a:latin typeface="Times New Roman" pitchFamily="18" charset="0"/>
                          <a:cs typeface="Times New Roman" pitchFamily="18" charset="0"/>
                        </a:rPr>
                        <a:t> LİSANS</a:t>
                      </a:r>
                      <a:endParaRPr lang="tr-TR" sz="1000" dirty="0">
                        <a:latin typeface="Times New Roman" pitchFamily="18" charset="0"/>
                        <a:cs typeface="Times New Roman" pitchFamily="18" charset="0"/>
                      </a:endParaRPr>
                    </a:p>
                  </a:txBody>
                  <a:tcPr/>
                </a:tc>
                <a:tc>
                  <a:txBody>
                    <a:bodyPr/>
                    <a:lstStyle/>
                    <a:p>
                      <a:pPr algn="ctr"/>
                      <a:r>
                        <a:rPr lang="tr-TR" sz="1000" dirty="0" smtClean="0">
                          <a:latin typeface="Times New Roman" pitchFamily="18" charset="0"/>
                          <a:cs typeface="Times New Roman" pitchFamily="18" charset="0"/>
                        </a:rPr>
                        <a:t>DOKTORA</a:t>
                      </a:r>
                      <a:endParaRPr lang="tr-TR" sz="1000" dirty="0">
                        <a:latin typeface="Times New Roman" pitchFamily="18" charset="0"/>
                        <a:cs typeface="Times New Roman" pitchFamily="18" charset="0"/>
                      </a:endParaRPr>
                    </a:p>
                  </a:txBody>
                  <a:tcPr/>
                </a:tc>
                <a:extLst>
                  <a:ext uri="{0D108BD9-81ED-4DB2-BD59-A6C34878D82A}">
                    <a16:rowId xmlns:a16="http://schemas.microsoft.com/office/drawing/2014/main" val="10000"/>
                  </a:ext>
                </a:extLst>
              </a:tr>
              <a:tr h="370840">
                <a:tc>
                  <a:txBody>
                    <a:bodyPr/>
                    <a:lstStyle/>
                    <a:p>
                      <a:pPr>
                        <a:lnSpc>
                          <a:spcPct val="115000"/>
                        </a:lnSpc>
                        <a:spcAft>
                          <a:spcPts val="0"/>
                        </a:spcAft>
                      </a:pPr>
                      <a:r>
                        <a:rPr lang="tr-TR" sz="1000" dirty="0">
                          <a:effectLst/>
                          <a:latin typeface="Times New Roman" pitchFamily="18" charset="0"/>
                          <a:cs typeface="Times New Roman" pitchFamily="18" charset="0"/>
                        </a:rPr>
                        <a:t>1</a:t>
                      </a:r>
                      <a:endParaRPr lang="tr-TR" sz="1000" dirty="0">
                        <a:effectLst/>
                        <a:latin typeface="Times New Roman" pitchFamily="18" charset="0"/>
                        <a:ea typeface="Calibri"/>
                        <a:cs typeface="Times New Roman" pitchFamily="18" charset="0"/>
                      </a:endParaRPr>
                    </a:p>
                  </a:txBody>
                  <a:tcPr marL="55282" marR="55282" marT="0" marB="0"/>
                </a:tc>
                <a:tc>
                  <a:txBody>
                    <a:bodyPr/>
                    <a:lstStyle/>
                    <a:p>
                      <a:pPr>
                        <a:lnSpc>
                          <a:spcPct val="115000"/>
                        </a:lnSpc>
                        <a:spcAft>
                          <a:spcPts val="0"/>
                        </a:spcAft>
                      </a:pPr>
                      <a:r>
                        <a:rPr lang="tr-TR" sz="1000" dirty="0" err="1" smtClean="0">
                          <a:effectLst/>
                          <a:latin typeface="Times New Roman" pitchFamily="18" charset="0"/>
                          <a:cs typeface="Times New Roman" pitchFamily="18" charset="0"/>
                        </a:rPr>
                        <a:t>Dr.Öğr.Üyesi</a:t>
                      </a:r>
                      <a:r>
                        <a:rPr lang="tr-TR" sz="1000" dirty="0" smtClean="0">
                          <a:effectLst/>
                          <a:latin typeface="Times New Roman" pitchFamily="18" charset="0"/>
                          <a:cs typeface="Times New Roman" pitchFamily="18" charset="0"/>
                        </a:rPr>
                        <a:t> </a:t>
                      </a:r>
                      <a:r>
                        <a:rPr lang="tr-TR" sz="1000" dirty="0" smtClean="0">
                          <a:effectLst/>
                          <a:latin typeface="Times New Roman" pitchFamily="18" charset="0"/>
                          <a:cs typeface="Times New Roman" pitchFamily="18" charset="0"/>
                        </a:rPr>
                        <a:t>Mehmet </a:t>
                      </a:r>
                      <a:r>
                        <a:rPr lang="tr-TR" sz="1000" dirty="0" smtClean="0">
                          <a:effectLst/>
                          <a:latin typeface="Times New Roman" pitchFamily="18" charset="0"/>
                          <a:cs typeface="Times New Roman" pitchFamily="18" charset="0"/>
                        </a:rPr>
                        <a:t>Recep</a:t>
                      </a:r>
                      <a:endParaRPr lang="tr-TR" sz="1000" dirty="0">
                        <a:effectLst/>
                        <a:latin typeface="Times New Roman" pitchFamily="18" charset="0"/>
                        <a:ea typeface="Calibri"/>
                        <a:cs typeface="Times New Roman" pitchFamily="18" charset="0"/>
                      </a:endParaRPr>
                    </a:p>
                  </a:txBody>
                  <a:tcPr marL="55282" marR="55282" marT="0" marB="0"/>
                </a:tc>
                <a:tc>
                  <a:txBody>
                    <a:bodyPr/>
                    <a:lstStyle/>
                    <a:p>
                      <a:pPr>
                        <a:lnSpc>
                          <a:spcPct val="115000"/>
                        </a:lnSpc>
                        <a:spcAft>
                          <a:spcPts val="0"/>
                        </a:spcAft>
                      </a:pPr>
                      <a:r>
                        <a:rPr lang="tr-TR" sz="1000" dirty="0">
                          <a:effectLst/>
                          <a:latin typeface="Times New Roman" pitchFamily="18" charset="0"/>
                          <a:cs typeface="Times New Roman" pitchFamily="18" charset="0"/>
                        </a:rPr>
                        <a:t>MİNAZ</a:t>
                      </a:r>
                      <a:endParaRPr lang="tr-TR" sz="1000" dirty="0">
                        <a:effectLst/>
                        <a:latin typeface="Times New Roman" pitchFamily="18" charset="0"/>
                        <a:ea typeface="Calibri"/>
                        <a:cs typeface="Times New Roman" pitchFamily="18" charset="0"/>
                      </a:endParaRPr>
                    </a:p>
                  </a:txBody>
                  <a:tcPr marL="55282" marR="55282" marT="0" marB="0"/>
                </a:tc>
                <a:tc>
                  <a:txBody>
                    <a:bodyPr/>
                    <a:lstStyle/>
                    <a:p>
                      <a:endParaRPr lang="tr-TR" sz="1000">
                        <a:latin typeface="Times New Roman" pitchFamily="18" charset="0"/>
                        <a:cs typeface="Times New Roman" pitchFamily="18" charset="0"/>
                      </a:endParaRPr>
                    </a:p>
                  </a:txBody>
                  <a:tcPr/>
                </a:tc>
                <a:tc>
                  <a:txBody>
                    <a:bodyPr/>
                    <a:lstStyle/>
                    <a:p>
                      <a:endParaRPr lang="tr-TR" sz="1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370840">
                <a:tc>
                  <a:txBody>
                    <a:bodyPr/>
                    <a:lstStyle/>
                    <a:p>
                      <a:pPr>
                        <a:lnSpc>
                          <a:spcPct val="115000"/>
                        </a:lnSpc>
                        <a:spcAft>
                          <a:spcPts val="0"/>
                        </a:spcAft>
                      </a:pPr>
                      <a:r>
                        <a:rPr lang="tr-TR" sz="1000" dirty="0">
                          <a:effectLst/>
                          <a:latin typeface="Times New Roman" pitchFamily="18" charset="0"/>
                          <a:cs typeface="Times New Roman" pitchFamily="18" charset="0"/>
                        </a:rPr>
                        <a:t>2</a:t>
                      </a:r>
                      <a:endParaRPr lang="tr-TR" sz="1000" dirty="0">
                        <a:effectLst/>
                        <a:latin typeface="Times New Roman" pitchFamily="18" charset="0"/>
                        <a:ea typeface="Calibri"/>
                        <a:cs typeface="Times New Roman" pitchFamily="18" charset="0"/>
                      </a:endParaRPr>
                    </a:p>
                  </a:txBody>
                  <a:tcPr marL="55282" marR="55282" marT="0" marB="0"/>
                </a:tc>
                <a:tc>
                  <a:txBody>
                    <a:bodyPr/>
                    <a:lstStyle/>
                    <a:p>
                      <a:pPr>
                        <a:lnSpc>
                          <a:spcPct val="115000"/>
                        </a:lnSpc>
                        <a:spcAft>
                          <a:spcPts val="0"/>
                        </a:spcAft>
                      </a:pPr>
                      <a:r>
                        <a:rPr lang="tr-TR" sz="1000" dirty="0" err="1" smtClean="0">
                          <a:effectLst/>
                          <a:latin typeface="Times New Roman" pitchFamily="18" charset="0"/>
                          <a:cs typeface="Times New Roman" pitchFamily="18" charset="0"/>
                        </a:rPr>
                        <a:t>Öğr.Gör</a:t>
                      </a:r>
                      <a:r>
                        <a:rPr lang="tr-TR" sz="1000" dirty="0" smtClean="0">
                          <a:effectLst/>
                          <a:latin typeface="Times New Roman" pitchFamily="18" charset="0"/>
                          <a:cs typeface="Times New Roman" pitchFamily="18" charset="0"/>
                        </a:rPr>
                        <a:t>. Ersin</a:t>
                      </a:r>
                      <a:endParaRPr lang="tr-TR" sz="1000" dirty="0">
                        <a:effectLst/>
                        <a:latin typeface="Times New Roman" pitchFamily="18" charset="0"/>
                        <a:ea typeface="Calibri"/>
                        <a:cs typeface="Times New Roman" pitchFamily="18" charset="0"/>
                      </a:endParaRPr>
                    </a:p>
                  </a:txBody>
                  <a:tcPr marL="55282" marR="55282" marT="0" marB="0"/>
                </a:tc>
                <a:tc>
                  <a:txBody>
                    <a:bodyPr/>
                    <a:lstStyle/>
                    <a:p>
                      <a:pPr>
                        <a:lnSpc>
                          <a:spcPct val="115000"/>
                        </a:lnSpc>
                        <a:spcAft>
                          <a:spcPts val="0"/>
                        </a:spcAft>
                      </a:pPr>
                      <a:r>
                        <a:rPr lang="tr-TR" sz="1000" dirty="0">
                          <a:effectLst/>
                          <a:latin typeface="Times New Roman" pitchFamily="18" charset="0"/>
                          <a:cs typeface="Times New Roman" pitchFamily="18" charset="0"/>
                        </a:rPr>
                        <a:t>AYHAN</a:t>
                      </a:r>
                      <a:endParaRPr lang="tr-TR" sz="1000" dirty="0">
                        <a:effectLst/>
                        <a:latin typeface="Times New Roman" pitchFamily="18" charset="0"/>
                        <a:ea typeface="Calibri"/>
                        <a:cs typeface="Times New Roman" pitchFamily="18" charset="0"/>
                      </a:endParaRPr>
                    </a:p>
                  </a:txBody>
                  <a:tcPr marL="55282" marR="55282" marT="0" marB="0"/>
                </a:tc>
                <a:tc>
                  <a:txBody>
                    <a:bodyPr/>
                    <a:lstStyle/>
                    <a:p>
                      <a:endParaRPr lang="tr-TR" sz="1000" dirty="0">
                        <a:latin typeface="Times New Roman" pitchFamily="18" charset="0"/>
                        <a:cs typeface="Times New Roman" pitchFamily="18" charset="0"/>
                      </a:endParaRPr>
                    </a:p>
                  </a:txBody>
                  <a:tcPr/>
                </a:tc>
                <a:tc>
                  <a:txBody>
                    <a:bodyPr/>
                    <a:lstStyle/>
                    <a:p>
                      <a:r>
                        <a:rPr lang="tr-TR" sz="1000" dirty="0" smtClean="0">
                          <a:latin typeface="Times New Roman" pitchFamily="18" charset="0"/>
                          <a:cs typeface="Times New Roman" pitchFamily="18" charset="0"/>
                        </a:rPr>
                        <a:t>Devam</a:t>
                      </a:r>
                      <a:r>
                        <a:rPr lang="tr-TR" sz="1000" baseline="0" dirty="0" smtClean="0">
                          <a:latin typeface="Times New Roman" pitchFamily="18" charset="0"/>
                          <a:cs typeface="Times New Roman" pitchFamily="18" charset="0"/>
                        </a:rPr>
                        <a:t> Ediyor</a:t>
                      </a:r>
                      <a:endParaRPr lang="tr-TR" sz="1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r h="370840">
                <a:tc>
                  <a:txBody>
                    <a:bodyPr/>
                    <a:lstStyle/>
                    <a:p>
                      <a:pPr>
                        <a:lnSpc>
                          <a:spcPct val="115000"/>
                        </a:lnSpc>
                        <a:spcAft>
                          <a:spcPts val="0"/>
                        </a:spcAft>
                      </a:pPr>
                      <a:r>
                        <a:rPr lang="tr-TR" sz="1000">
                          <a:effectLst/>
                          <a:latin typeface="Times New Roman" pitchFamily="18" charset="0"/>
                          <a:cs typeface="Times New Roman" pitchFamily="18" charset="0"/>
                        </a:rPr>
                        <a:t>3</a:t>
                      </a:r>
                      <a:endParaRPr lang="tr-TR" sz="1000">
                        <a:effectLst/>
                        <a:latin typeface="Times New Roman" pitchFamily="18" charset="0"/>
                        <a:ea typeface="Calibri"/>
                        <a:cs typeface="Times New Roman" pitchFamily="18" charset="0"/>
                      </a:endParaRPr>
                    </a:p>
                  </a:txBody>
                  <a:tcPr marL="55282" marR="55282" marT="0" marB="0"/>
                </a:tc>
                <a:tc>
                  <a:txBody>
                    <a:bodyPr/>
                    <a:lstStyle/>
                    <a:p>
                      <a:pPr>
                        <a:lnSpc>
                          <a:spcPct val="115000"/>
                        </a:lnSpc>
                        <a:spcAft>
                          <a:spcPts val="0"/>
                        </a:spcAft>
                      </a:pPr>
                      <a:r>
                        <a:rPr lang="tr-TR" sz="1000" dirty="0" err="1" smtClean="0">
                          <a:effectLst/>
                          <a:latin typeface="Times New Roman" pitchFamily="18" charset="0"/>
                          <a:cs typeface="Times New Roman" pitchFamily="18" charset="0"/>
                        </a:rPr>
                        <a:t>Öğr.Gör</a:t>
                      </a:r>
                      <a:r>
                        <a:rPr lang="tr-TR" sz="1000" dirty="0" smtClean="0">
                          <a:effectLst/>
                          <a:latin typeface="Times New Roman" pitchFamily="18" charset="0"/>
                          <a:cs typeface="Times New Roman" pitchFamily="18" charset="0"/>
                        </a:rPr>
                        <a:t>. Mehmet </a:t>
                      </a:r>
                      <a:r>
                        <a:rPr lang="tr-TR" sz="1000" dirty="0">
                          <a:effectLst/>
                          <a:latin typeface="Times New Roman" pitchFamily="18" charset="0"/>
                          <a:cs typeface="Times New Roman" pitchFamily="18" charset="0"/>
                        </a:rPr>
                        <a:t>Şah</a:t>
                      </a:r>
                      <a:endParaRPr lang="tr-TR" sz="1000" dirty="0">
                        <a:effectLst/>
                        <a:latin typeface="Times New Roman" pitchFamily="18" charset="0"/>
                        <a:ea typeface="Calibri"/>
                        <a:cs typeface="Times New Roman" pitchFamily="18" charset="0"/>
                      </a:endParaRPr>
                    </a:p>
                  </a:txBody>
                  <a:tcPr marL="55282" marR="55282" marT="0" marB="0"/>
                </a:tc>
                <a:tc>
                  <a:txBody>
                    <a:bodyPr/>
                    <a:lstStyle/>
                    <a:p>
                      <a:pPr>
                        <a:lnSpc>
                          <a:spcPct val="115000"/>
                        </a:lnSpc>
                        <a:spcAft>
                          <a:spcPts val="0"/>
                        </a:spcAft>
                      </a:pPr>
                      <a:r>
                        <a:rPr lang="tr-TR" sz="1000">
                          <a:effectLst/>
                          <a:latin typeface="Times New Roman" pitchFamily="18" charset="0"/>
                          <a:cs typeface="Times New Roman" pitchFamily="18" charset="0"/>
                        </a:rPr>
                        <a:t>GÜLTEKİN</a:t>
                      </a:r>
                      <a:endParaRPr lang="tr-TR" sz="1000">
                        <a:effectLst/>
                        <a:latin typeface="Times New Roman" pitchFamily="18" charset="0"/>
                        <a:ea typeface="Calibri"/>
                        <a:cs typeface="Times New Roman" pitchFamily="18" charset="0"/>
                      </a:endParaRPr>
                    </a:p>
                  </a:txBody>
                  <a:tcPr marL="55282" marR="55282" marT="0" marB="0"/>
                </a:tc>
                <a:tc>
                  <a:txBody>
                    <a:bodyPr/>
                    <a:lstStyle/>
                    <a:p>
                      <a:r>
                        <a:rPr lang="tr-TR" sz="1000" dirty="0" smtClean="0">
                          <a:latin typeface="Times New Roman" pitchFamily="18" charset="0"/>
                          <a:cs typeface="Times New Roman" pitchFamily="18" charset="0"/>
                        </a:rPr>
                        <a:t>Mezun</a:t>
                      </a:r>
                      <a:endParaRPr lang="tr-TR" sz="1000" dirty="0">
                        <a:latin typeface="Times New Roman" pitchFamily="18" charset="0"/>
                        <a:cs typeface="Times New Roman" pitchFamily="18" charset="0"/>
                      </a:endParaRPr>
                    </a:p>
                  </a:txBody>
                  <a:tcPr/>
                </a:tc>
                <a:tc>
                  <a:txBody>
                    <a:bodyPr/>
                    <a:lstStyle/>
                    <a:p>
                      <a:endParaRPr lang="tr-TR" sz="1000">
                        <a:latin typeface="Times New Roman" pitchFamily="18" charset="0"/>
                        <a:cs typeface="Times New Roman" pitchFamily="18" charset="0"/>
                      </a:endParaRPr>
                    </a:p>
                  </a:txBody>
                  <a:tcPr/>
                </a:tc>
                <a:extLst>
                  <a:ext uri="{0D108BD9-81ED-4DB2-BD59-A6C34878D82A}">
                    <a16:rowId xmlns:a16="http://schemas.microsoft.com/office/drawing/2014/main" val="10003"/>
                  </a:ext>
                </a:extLst>
              </a:tr>
              <a:tr h="370840">
                <a:tc>
                  <a:txBody>
                    <a:bodyPr/>
                    <a:lstStyle/>
                    <a:p>
                      <a:pPr>
                        <a:lnSpc>
                          <a:spcPct val="115000"/>
                        </a:lnSpc>
                        <a:spcAft>
                          <a:spcPts val="0"/>
                        </a:spcAft>
                      </a:pPr>
                      <a:r>
                        <a:rPr lang="tr-TR" sz="1000" dirty="0" smtClean="0">
                          <a:effectLst/>
                          <a:latin typeface="Times New Roman" pitchFamily="18" charset="0"/>
                          <a:cs typeface="Times New Roman" pitchFamily="18" charset="0"/>
                        </a:rPr>
                        <a:t>4</a:t>
                      </a:r>
                      <a:endParaRPr lang="tr-TR" sz="1000" dirty="0">
                        <a:effectLst/>
                        <a:latin typeface="Times New Roman" pitchFamily="18" charset="0"/>
                        <a:ea typeface="Calibri"/>
                        <a:cs typeface="Times New Roman" pitchFamily="18" charset="0"/>
                      </a:endParaRPr>
                    </a:p>
                  </a:txBody>
                  <a:tcPr marL="55282" marR="55282" marT="0" marB="0"/>
                </a:tc>
                <a:tc>
                  <a:txBody>
                    <a:bodyPr/>
                    <a:lstStyle/>
                    <a:p>
                      <a:pPr>
                        <a:lnSpc>
                          <a:spcPct val="115000"/>
                        </a:lnSpc>
                        <a:spcAft>
                          <a:spcPts val="0"/>
                        </a:spcAft>
                      </a:pPr>
                      <a:r>
                        <a:rPr lang="tr-TR" sz="1000" dirty="0" err="1" smtClean="0">
                          <a:effectLst/>
                          <a:latin typeface="Times New Roman" pitchFamily="18" charset="0"/>
                          <a:cs typeface="Times New Roman" pitchFamily="18" charset="0"/>
                        </a:rPr>
                        <a:t>Öğr.Gör</a:t>
                      </a:r>
                      <a:r>
                        <a:rPr lang="tr-TR" sz="1000" dirty="0" smtClean="0">
                          <a:effectLst/>
                          <a:latin typeface="Times New Roman" pitchFamily="18" charset="0"/>
                          <a:cs typeface="Times New Roman" pitchFamily="18" charset="0"/>
                        </a:rPr>
                        <a:t>. Abdülgani</a:t>
                      </a:r>
                      <a:endParaRPr lang="tr-TR" sz="1000" dirty="0">
                        <a:effectLst/>
                        <a:latin typeface="Times New Roman" pitchFamily="18" charset="0"/>
                        <a:ea typeface="Calibri"/>
                        <a:cs typeface="Times New Roman" pitchFamily="18" charset="0"/>
                      </a:endParaRPr>
                    </a:p>
                  </a:txBody>
                  <a:tcPr marL="55282" marR="55282" marT="0" marB="0"/>
                </a:tc>
                <a:tc>
                  <a:txBody>
                    <a:bodyPr/>
                    <a:lstStyle/>
                    <a:p>
                      <a:pPr>
                        <a:lnSpc>
                          <a:spcPct val="115000"/>
                        </a:lnSpc>
                        <a:spcAft>
                          <a:spcPts val="0"/>
                        </a:spcAft>
                      </a:pPr>
                      <a:r>
                        <a:rPr lang="tr-TR" sz="1000" dirty="0">
                          <a:effectLst/>
                          <a:latin typeface="Times New Roman" pitchFamily="18" charset="0"/>
                          <a:cs typeface="Times New Roman" pitchFamily="18" charset="0"/>
                        </a:rPr>
                        <a:t>GÖZ</a:t>
                      </a:r>
                      <a:endParaRPr lang="tr-TR" sz="1000" dirty="0">
                        <a:effectLst/>
                        <a:latin typeface="Times New Roman" pitchFamily="18" charset="0"/>
                        <a:ea typeface="Calibri"/>
                        <a:cs typeface="Times New Roman" pitchFamily="18" charset="0"/>
                      </a:endParaRPr>
                    </a:p>
                  </a:txBody>
                  <a:tcPr marL="55282" marR="55282" marT="0" marB="0"/>
                </a:tc>
                <a:tc>
                  <a:txBody>
                    <a:bodyPr/>
                    <a:lstStyle/>
                    <a:p>
                      <a:r>
                        <a:rPr lang="tr-TR" sz="1000" dirty="0" smtClean="0">
                          <a:latin typeface="Times New Roman" pitchFamily="18" charset="0"/>
                          <a:cs typeface="Times New Roman" pitchFamily="18" charset="0"/>
                        </a:rPr>
                        <a:t>Devam</a:t>
                      </a:r>
                      <a:r>
                        <a:rPr lang="tr-TR" sz="1000" baseline="0" dirty="0" smtClean="0">
                          <a:latin typeface="Times New Roman" pitchFamily="18" charset="0"/>
                          <a:cs typeface="Times New Roman" pitchFamily="18" charset="0"/>
                        </a:rPr>
                        <a:t> Ediyor</a:t>
                      </a:r>
                      <a:endParaRPr lang="tr-TR" sz="1000" dirty="0">
                        <a:latin typeface="Times New Roman" pitchFamily="18" charset="0"/>
                        <a:cs typeface="Times New Roman" pitchFamily="18" charset="0"/>
                      </a:endParaRPr>
                    </a:p>
                  </a:txBody>
                  <a:tcPr/>
                </a:tc>
                <a:tc>
                  <a:txBody>
                    <a:bodyPr/>
                    <a:lstStyle/>
                    <a:p>
                      <a:endParaRPr lang="tr-TR" sz="1000">
                        <a:latin typeface="Times New Roman" pitchFamily="18" charset="0"/>
                        <a:cs typeface="Times New Roman" pitchFamily="18" charset="0"/>
                      </a:endParaRPr>
                    </a:p>
                  </a:txBody>
                  <a:tcPr/>
                </a:tc>
                <a:extLst>
                  <a:ext uri="{0D108BD9-81ED-4DB2-BD59-A6C34878D82A}">
                    <a16:rowId xmlns:a16="http://schemas.microsoft.com/office/drawing/2014/main" val="10004"/>
                  </a:ext>
                </a:extLst>
              </a:tr>
              <a:tr h="370840">
                <a:tc>
                  <a:txBody>
                    <a:bodyPr/>
                    <a:lstStyle/>
                    <a:p>
                      <a:pPr>
                        <a:lnSpc>
                          <a:spcPct val="115000"/>
                        </a:lnSpc>
                        <a:spcAft>
                          <a:spcPts val="0"/>
                        </a:spcAft>
                      </a:pPr>
                      <a:r>
                        <a:rPr lang="tr-TR" sz="1000" dirty="0">
                          <a:effectLst/>
                          <a:latin typeface="Times New Roman" pitchFamily="18" charset="0"/>
                          <a:ea typeface="+mn-ea"/>
                          <a:cs typeface="Times New Roman" pitchFamily="18" charset="0"/>
                        </a:rPr>
                        <a:t>5</a:t>
                      </a:r>
                      <a:endParaRPr lang="tr-TR" sz="1000" dirty="0">
                        <a:effectLst/>
                        <a:latin typeface="Times New Roman" pitchFamily="18" charset="0"/>
                        <a:ea typeface="Calibri"/>
                        <a:cs typeface="Times New Roman" pitchFamily="18" charset="0"/>
                      </a:endParaRPr>
                    </a:p>
                  </a:txBody>
                  <a:tcPr marL="55282" marR="55282" marT="0" marB="0"/>
                </a:tc>
                <a:tc>
                  <a:txBody>
                    <a:bodyPr/>
                    <a:lstStyle/>
                    <a:p>
                      <a:pPr>
                        <a:lnSpc>
                          <a:spcPct val="115000"/>
                        </a:lnSpc>
                        <a:spcAft>
                          <a:spcPts val="0"/>
                        </a:spcAft>
                      </a:pPr>
                      <a:r>
                        <a:rPr lang="tr-TR" sz="1000" dirty="0" err="1" smtClean="0">
                          <a:effectLst/>
                          <a:latin typeface="Times New Roman" pitchFamily="18" charset="0"/>
                          <a:cs typeface="Times New Roman" pitchFamily="18" charset="0"/>
                        </a:rPr>
                        <a:t>Öğr.Gör</a:t>
                      </a:r>
                      <a:r>
                        <a:rPr lang="tr-TR" sz="1000" dirty="0" smtClean="0">
                          <a:effectLst/>
                          <a:latin typeface="Times New Roman" pitchFamily="18" charset="0"/>
                          <a:cs typeface="Times New Roman" pitchFamily="18" charset="0"/>
                        </a:rPr>
                        <a:t>. Abdulkadir</a:t>
                      </a:r>
                      <a:endParaRPr lang="tr-TR" sz="1000" dirty="0">
                        <a:effectLst/>
                        <a:latin typeface="Times New Roman" pitchFamily="18" charset="0"/>
                        <a:ea typeface="Calibri"/>
                        <a:cs typeface="Times New Roman" pitchFamily="18" charset="0"/>
                      </a:endParaRPr>
                    </a:p>
                  </a:txBody>
                  <a:tcPr marL="55282" marR="55282" marT="0" marB="0"/>
                </a:tc>
                <a:tc>
                  <a:txBody>
                    <a:bodyPr/>
                    <a:lstStyle/>
                    <a:p>
                      <a:pPr>
                        <a:lnSpc>
                          <a:spcPct val="115000"/>
                        </a:lnSpc>
                        <a:spcAft>
                          <a:spcPts val="0"/>
                        </a:spcAft>
                      </a:pPr>
                      <a:r>
                        <a:rPr lang="tr-TR" sz="1000">
                          <a:effectLst/>
                          <a:latin typeface="Times New Roman" pitchFamily="18" charset="0"/>
                          <a:cs typeface="Times New Roman" pitchFamily="18" charset="0"/>
                        </a:rPr>
                        <a:t>ÖZCAN</a:t>
                      </a:r>
                      <a:endParaRPr lang="tr-TR" sz="1000">
                        <a:effectLst/>
                        <a:latin typeface="Times New Roman" pitchFamily="18" charset="0"/>
                        <a:ea typeface="Calibri"/>
                        <a:cs typeface="Times New Roman" pitchFamily="18" charset="0"/>
                      </a:endParaRPr>
                    </a:p>
                  </a:txBody>
                  <a:tcPr marL="55282" marR="55282"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000" dirty="0" smtClean="0">
                          <a:latin typeface="Times New Roman" pitchFamily="18" charset="0"/>
                          <a:cs typeface="Times New Roman" pitchFamily="18" charset="0"/>
                        </a:rPr>
                        <a:t>Devam</a:t>
                      </a:r>
                      <a:r>
                        <a:rPr lang="tr-TR" sz="1000" baseline="0" dirty="0" smtClean="0">
                          <a:latin typeface="Times New Roman" pitchFamily="18" charset="0"/>
                          <a:cs typeface="Times New Roman" pitchFamily="18" charset="0"/>
                        </a:rPr>
                        <a:t> Ediyor</a:t>
                      </a:r>
                      <a:endParaRPr lang="tr-TR" sz="1000" dirty="0" smtClean="0">
                        <a:latin typeface="Times New Roman" pitchFamily="18" charset="0"/>
                        <a:cs typeface="Times New Roman" pitchFamily="18" charset="0"/>
                      </a:endParaRPr>
                    </a:p>
                  </a:txBody>
                  <a:tcPr/>
                </a:tc>
                <a:tc>
                  <a:txBody>
                    <a:bodyPr/>
                    <a:lstStyle/>
                    <a:p>
                      <a:endParaRPr lang="tr-TR" sz="1000">
                        <a:latin typeface="Times New Roman" pitchFamily="18" charset="0"/>
                        <a:cs typeface="Times New Roman" pitchFamily="18" charset="0"/>
                      </a:endParaRPr>
                    </a:p>
                  </a:txBody>
                  <a:tcPr/>
                </a:tc>
                <a:extLst>
                  <a:ext uri="{0D108BD9-81ED-4DB2-BD59-A6C34878D82A}">
                    <a16:rowId xmlns:a16="http://schemas.microsoft.com/office/drawing/2014/main" val="10005"/>
                  </a:ext>
                </a:extLst>
              </a:tr>
              <a:tr h="370840">
                <a:tc>
                  <a:txBody>
                    <a:bodyPr/>
                    <a:lstStyle/>
                    <a:p>
                      <a:pPr>
                        <a:lnSpc>
                          <a:spcPct val="115000"/>
                        </a:lnSpc>
                        <a:spcAft>
                          <a:spcPts val="0"/>
                        </a:spcAft>
                      </a:pPr>
                      <a:r>
                        <a:rPr lang="tr-TR" sz="1000" dirty="0">
                          <a:effectLst/>
                          <a:latin typeface="Times New Roman" pitchFamily="18" charset="0"/>
                          <a:ea typeface="+mn-ea"/>
                          <a:cs typeface="Times New Roman" pitchFamily="18" charset="0"/>
                        </a:rPr>
                        <a:t>6</a:t>
                      </a:r>
                      <a:endParaRPr lang="tr-TR" sz="1000" dirty="0">
                        <a:effectLst/>
                        <a:latin typeface="Times New Roman" pitchFamily="18" charset="0"/>
                        <a:ea typeface="Calibri"/>
                        <a:cs typeface="Times New Roman" pitchFamily="18" charset="0"/>
                      </a:endParaRPr>
                    </a:p>
                  </a:txBody>
                  <a:tcPr marL="55282" marR="55282" marT="0" marB="0"/>
                </a:tc>
                <a:tc>
                  <a:txBody>
                    <a:bodyPr/>
                    <a:lstStyle/>
                    <a:p>
                      <a:pPr>
                        <a:lnSpc>
                          <a:spcPct val="115000"/>
                        </a:lnSpc>
                        <a:spcAft>
                          <a:spcPts val="0"/>
                        </a:spcAft>
                      </a:pPr>
                      <a:r>
                        <a:rPr lang="tr-TR" sz="1000" dirty="0" err="1" smtClean="0">
                          <a:effectLst/>
                          <a:latin typeface="Times New Roman" pitchFamily="18" charset="0"/>
                          <a:cs typeface="Times New Roman" pitchFamily="18" charset="0"/>
                        </a:rPr>
                        <a:t>Öğr.Gör</a:t>
                      </a:r>
                      <a:r>
                        <a:rPr lang="tr-TR" sz="1000" dirty="0" smtClean="0">
                          <a:effectLst/>
                          <a:latin typeface="Times New Roman" pitchFamily="18" charset="0"/>
                          <a:cs typeface="Times New Roman" pitchFamily="18" charset="0"/>
                        </a:rPr>
                        <a:t>. Abdullah</a:t>
                      </a:r>
                      <a:endParaRPr lang="tr-TR" sz="1000" dirty="0">
                        <a:effectLst/>
                        <a:latin typeface="Times New Roman" pitchFamily="18" charset="0"/>
                        <a:ea typeface="Calibri"/>
                        <a:cs typeface="Times New Roman" pitchFamily="18" charset="0"/>
                      </a:endParaRPr>
                    </a:p>
                  </a:txBody>
                  <a:tcPr marL="55282" marR="55282" marT="0" marB="0"/>
                </a:tc>
                <a:tc>
                  <a:txBody>
                    <a:bodyPr/>
                    <a:lstStyle/>
                    <a:p>
                      <a:pPr>
                        <a:lnSpc>
                          <a:spcPct val="115000"/>
                        </a:lnSpc>
                        <a:spcAft>
                          <a:spcPts val="0"/>
                        </a:spcAft>
                      </a:pPr>
                      <a:r>
                        <a:rPr lang="tr-TR" sz="1000">
                          <a:effectLst/>
                          <a:latin typeface="Times New Roman" pitchFamily="18" charset="0"/>
                          <a:cs typeface="Times New Roman" pitchFamily="18" charset="0"/>
                        </a:rPr>
                        <a:t>BAYCAR</a:t>
                      </a:r>
                      <a:endParaRPr lang="tr-TR" sz="1000">
                        <a:effectLst/>
                        <a:latin typeface="Times New Roman" pitchFamily="18" charset="0"/>
                        <a:ea typeface="Calibri"/>
                        <a:cs typeface="Times New Roman" pitchFamily="18" charset="0"/>
                      </a:endParaRPr>
                    </a:p>
                  </a:txBody>
                  <a:tcPr marL="55282" marR="55282" marT="0" marB="0"/>
                </a:tc>
                <a:tc>
                  <a:txBody>
                    <a:bodyPr/>
                    <a:lstStyle/>
                    <a:p>
                      <a:endParaRPr lang="tr-TR" sz="1000" dirty="0">
                        <a:latin typeface="Times New Roman" pitchFamily="18" charset="0"/>
                        <a:cs typeface="Times New Roman"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000" dirty="0" smtClean="0">
                          <a:latin typeface="Times New Roman" pitchFamily="18" charset="0"/>
                          <a:cs typeface="Times New Roman" pitchFamily="18" charset="0"/>
                        </a:rPr>
                        <a:t>Devam</a:t>
                      </a:r>
                      <a:r>
                        <a:rPr lang="tr-TR" sz="1000" baseline="0" dirty="0" smtClean="0">
                          <a:latin typeface="Times New Roman" pitchFamily="18" charset="0"/>
                          <a:cs typeface="Times New Roman" pitchFamily="18" charset="0"/>
                        </a:rPr>
                        <a:t> Ediyor</a:t>
                      </a:r>
                      <a:endParaRPr lang="tr-TR" sz="1000" dirty="0" smtClean="0">
                        <a:latin typeface="Times New Roman" pitchFamily="18" charset="0"/>
                        <a:cs typeface="Times New Roman" pitchFamily="18" charset="0"/>
                      </a:endParaRPr>
                    </a:p>
                  </a:txBody>
                  <a:tcPr/>
                </a:tc>
                <a:extLst>
                  <a:ext uri="{0D108BD9-81ED-4DB2-BD59-A6C34878D82A}">
                    <a16:rowId xmlns:a16="http://schemas.microsoft.com/office/drawing/2014/main" val="10006"/>
                  </a:ext>
                </a:extLst>
              </a:tr>
              <a:tr h="370840">
                <a:tc>
                  <a:txBody>
                    <a:bodyPr/>
                    <a:lstStyle/>
                    <a:p>
                      <a:pPr>
                        <a:lnSpc>
                          <a:spcPct val="115000"/>
                        </a:lnSpc>
                        <a:spcAft>
                          <a:spcPts val="0"/>
                        </a:spcAft>
                      </a:pPr>
                      <a:r>
                        <a:rPr lang="tr-TR" sz="1000" dirty="0">
                          <a:effectLst/>
                          <a:latin typeface="Times New Roman" pitchFamily="18" charset="0"/>
                          <a:ea typeface="+mn-ea"/>
                          <a:cs typeface="Times New Roman" pitchFamily="18" charset="0"/>
                        </a:rPr>
                        <a:t>7</a:t>
                      </a:r>
                      <a:endParaRPr lang="tr-TR" sz="1000" dirty="0">
                        <a:effectLst/>
                        <a:latin typeface="Times New Roman" pitchFamily="18" charset="0"/>
                        <a:ea typeface="Calibri"/>
                        <a:cs typeface="Times New Roman" pitchFamily="18" charset="0"/>
                      </a:endParaRPr>
                    </a:p>
                  </a:txBody>
                  <a:tcPr marL="55282" marR="55282" marT="0" marB="0"/>
                </a:tc>
                <a:tc>
                  <a:txBody>
                    <a:bodyPr/>
                    <a:lstStyle/>
                    <a:p>
                      <a:pPr>
                        <a:lnSpc>
                          <a:spcPct val="115000"/>
                        </a:lnSpc>
                        <a:spcAft>
                          <a:spcPts val="0"/>
                        </a:spcAft>
                      </a:pPr>
                      <a:r>
                        <a:rPr lang="tr-TR" sz="1000" dirty="0" err="1" smtClean="0">
                          <a:effectLst/>
                          <a:latin typeface="Times New Roman" pitchFamily="18" charset="0"/>
                          <a:cs typeface="Times New Roman" pitchFamily="18" charset="0"/>
                        </a:rPr>
                        <a:t>Öğr.Gör</a:t>
                      </a:r>
                      <a:r>
                        <a:rPr lang="tr-TR" sz="1000" dirty="0" smtClean="0">
                          <a:effectLst/>
                          <a:latin typeface="Times New Roman" pitchFamily="18" charset="0"/>
                          <a:cs typeface="Times New Roman" pitchFamily="18" charset="0"/>
                        </a:rPr>
                        <a:t>. Alper</a:t>
                      </a:r>
                      <a:endParaRPr lang="tr-TR" sz="1000" dirty="0">
                        <a:effectLst/>
                        <a:latin typeface="Times New Roman" pitchFamily="18" charset="0"/>
                        <a:ea typeface="Calibri"/>
                        <a:cs typeface="Times New Roman" pitchFamily="18" charset="0"/>
                      </a:endParaRPr>
                    </a:p>
                  </a:txBody>
                  <a:tcPr marL="55282" marR="55282" marT="0" marB="0"/>
                </a:tc>
                <a:tc>
                  <a:txBody>
                    <a:bodyPr/>
                    <a:lstStyle/>
                    <a:p>
                      <a:pPr>
                        <a:lnSpc>
                          <a:spcPct val="115000"/>
                        </a:lnSpc>
                        <a:spcAft>
                          <a:spcPts val="0"/>
                        </a:spcAft>
                      </a:pPr>
                      <a:r>
                        <a:rPr lang="tr-TR" sz="1000">
                          <a:effectLst/>
                          <a:latin typeface="Times New Roman" pitchFamily="18" charset="0"/>
                          <a:cs typeface="Times New Roman" pitchFamily="18" charset="0"/>
                        </a:rPr>
                        <a:t>YILDIRIM</a:t>
                      </a:r>
                      <a:endParaRPr lang="tr-TR" sz="1000">
                        <a:effectLst/>
                        <a:latin typeface="Times New Roman" pitchFamily="18" charset="0"/>
                        <a:ea typeface="Calibri"/>
                        <a:cs typeface="Times New Roman" pitchFamily="18" charset="0"/>
                      </a:endParaRPr>
                    </a:p>
                  </a:txBody>
                  <a:tcPr marL="55282" marR="55282"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000" dirty="0" smtClean="0">
                          <a:latin typeface="Times New Roman" pitchFamily="18" charset="0"/>
                          <a:cs typeface="Times New Roman" pitchFamily="18" charset="0"/>
                        </a:rPr>
                        <a:t>Devam</a:t>
                      </a:r>
                      <a:r>
                        <a:rPr lang="tr-TR" sz="1000" baseline="0" dirty="0" smtClean="0">
                          <a:latin typeface="Times New Roman" pitchFamily="18" charset="0"/>
                          <a:cs typeface="Times New Roman" pitchFamily="18" charset="0"/>
                        </a:rPr>
                        <a:t> Ediyor</a:t>
                      </a:r>
                      <a:endParaRPr lang="tr-TR" sz="1000" dirty="0" smtClean="0">
                        <a:latin typeface="Times New Roman" pitchFamily="18" charset="0"/>
                        <a:cs typeface="Times New Roman" pitchFamily="18" charset="0"/>
                      </a:endParaRPr>
                    </a:p>
                  </a:txBody>
                  <a:tcPr/>
                </a:tc>
                <a:tc>
                  <a:txBody>
                    <a:bodyPr/>
                    <a:lstStyle/>
                    <a:p>
                      <a:endParaRPr lang="tr-TR" sz="1000">
                        <a:latin typeface="Times New Roman" pitchFamily="18" charset="0"/>
                        <a:cs typeface="Times New Roman" pitchFamily="18" charset="0"/>
                      </a:endParaRPr>
                    </a:p>
                  </a:txBody>
                  <a:tcPr/>
                </a:tc>
                <a:extLst>
                  <a:ext uri="{0D108BD9-81ED-4DB2-BD59-A6C34878D82A}">
                    <a16:rowId xmlns:a16="http://schemas.microsoft.com/office/drawing/2014/main" val="10007"/>
                  </a:ext>
                </a:extLst>
              </a:tr>
              <a:tr h="370840">
                <a:tc>
                  <a:txBody>
                    <a:bodyPr/>
                    <a:lstStyle/>
                    <a:p>
                      <a:pPr>
                        <a:lnSpc>
                          <a:spcPct val="115000"/>
                        </a:lnSpc>
                        <a:spcAft>
                          <a:spcPts val="0"/>
                        </a:spcAft>
                      </a:pPr>
                      <a:r>
                        <a:rPr lang="tr-TR" sz="1000" dirty="0">
                          <a:effectLst/>
                          <a:latin typeface="Times New Roman" pitchFamily="18" charset="0"/>
                          <a:ea typeface="+mn-ea"/>
                          <a:cs typeface="Times New Roman" pitchFamily="18" charset="0"/>
                        </a:rPr>
                        <a:t>8</a:t>
                      </a:r>
                      <a:endParaRPr lang="tr-TR" sz="1000" dirty="0">
                        <a:effectLst/>
                        <a:latin typeface="Times New Roman" pitchFamily="18" charset="0"/>
                        <a:ea typeface="Calibri"/>
                        <a:cs typeface="Times New Roman" pitchFamily="18" charset="0"/>
                      </a:endParaRPr>
                    </a:p>
                  </a:txBody>
                  <a:tcPr marL="55282" marR="55282" marT="0" marB="0"/>
                </a:tc>
                <a:tc>
                  <a:txBody>
                    <a:bodyPr/>
                    <a:lstStyle/>
                    <a:p>
                      <a:pPr>
                        <a:lnSpc>
                          <a:spcPct val="115000"/>
                        </a:lnSpc>
                        <a:spcAft>
                          <a:spcPts val="0"/>
                        </a:spcAft>
                      </a:pPr>
                      <a:r>
                        <a:rPr lang="tr-TR" sz="1000" dirty="0" err="1" smtClean="0">
                          <a:effectLst/>
                          <a:latin typeface="Times New Roman" pitchFamily="18" charset="0"/>
                          <a:cs typeface="Times New Roman" pitchFamily="18" charset="0"/>
                        </a:rPr>
                        <a:t>Öğr.Gör</a:t>
                      </a:r>
                      <a:r>
                        <a:rPr lang="tr-TR" sz="1000" dirty="0" smtClean="0">
                          <a:effectLst/>
                          <a:latin typeface="Times New Roman" pitchFamily="18" charset="0"/>
                          <a:cs typeface="Times New Roman" pitchFamily="18" charset="0"/>
                        </a:rPr>
                        <a:t>. Cüneyt </a:t>
                      </a:r>
                      <a:endParaRPr lang="tr-TR" sz="1000" dirty="0">
                        <a:effectLst/>
                        <a:latin typeface="Times New Roman" pitchFamily="18" charset="0"/>
                        <a:ea typeface="Calibri"/>
                        <a:cs typeface="Times New Roman" pitchFamily="18" charset="0"/>
                      </a:endParaRPr>
                    </a:p>
                  </a:txBody>
                  <a:tcPr marL="55282" marR="55282" marT="0" marB="0"/>
                </a:tc>
                <a:tc>
                  <a:txBody>
                    <a:bodyPr/>
                    <a:lstStyle/>
                    <a:p>
                      <a:pPr>
                        <a:lnSpc>
                          <a:spcPct val="115000"/>
                        </a:lnSpc>
                        <a:spcAft>
                          <a:spcPts val="0"/>
                        </a:spcAft>
                      </a:pPr>
                      <a:r>
                        <a:rPr lang="tr-TR" sz="1000" dirty="0">
                          <a:effectLst/>
                          <a:latin typeface="Times New Roman" pitchFamily="18" charset="0"/>
                          <a:cs typeface="Times New Roman" pitchFamily="18" charset="0"/>
                        </a:rPr>
                        <a:t>ÖZDEMİR</a:t>
                      </a:r>
                      <a:endParaRPr lang="tr-TR" sz="1000" dirty="0">
                        <a:effectLst/>
                        <a:latin typeface="Times New Roman" pitchFamily="18" charset="0"/>
                        <a:ea typeface="Calibri"/>
                        <a:cs typeface="Times New Roman" pitchFamily="18" charset="0"/>
                      </a:endParaRPr>
                    </a:p>
                  </a:txBody>
                  <a:tcPr marL="55282" marR="55282" marT="0" marB="0"/>
                </a:tc>
                <a:tc>
                  <a:txBody>
                    <a:bodyPr/>
                    <a:lstStyle/>
                    <a:p>
                      <a:endParaRPr lang="tr-TR" sz="1000" dirty="0">
                        <a:latin typeface="Times New Roman" pitchFamily="18" charset="0"/>
                        <a:cs typeface="Times New Roman"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000" dirty="0" smtClean="0">
                          <a:latin typeface="Times New Roman" pitchFamily="18" charset="0"/>
                          <a:cs typeface="Times New Roman" pitchFamily="18" charset="0"/>
                        </a:rPr>
                        <a:t>Devam</a:t>
                      </a:r>
                      <a:r>
                        <a:rPr lang="tr-TR" sz="1000" baseline="0" dirty="0" smtClean="0">
                          <a:latin typeface="Times New Roman" pitchFamily="18" charset="0"/>
                          <a:cs typeface="Times New Roman" pitchFamily="18" charset="0"/>
                        </a:rPr>
                        <a:t> Ediyor</a:t>
                      </a:r>
                      <a:endParaRPr lang="tr-TR" sz="1000" dirty="0" smtClean="0">
                        <a:latin typeface="Times New Roman" pitchFamily="18" charset="0"/>
                        <a:cs typeface="Times New Roman" pitchFamily="18" charset="0"/>
                      </a:endParaRPr>
                    </a:p>
                  </a:txBody>
                  <a:tcPr/>
                </a:tc>
                <a:extLst>
                  <a:ext uri="{0D108BD9-81ED-4DB2-BD59-A6C34878D82A}">
                    <a16:rowId xmlns:a16="http://schemas.microsoft.com/office/drawing/2014/main" val="10008"/>
                  </a:ext>
                </a:extLst>
              </a:tr>
              <a:tr h="370840">
                <a:tc>
                  <a:txBody>
                    <a:bodyPr/>
                    <a:lstStyle/>
                    <a:p>
                      <a:pPr>
                        <a:lnSpc>
                          <a:spcPct val="115000"/>
                        </a:lnSpc>
                        <a:spcAft>
                          <a:spcPts val="0"/>
                        </a:spcAft>
                      </a:pPr>
                      <a:r>
                        <a:rPr lang="tr-TR" sz="1000" dirty="0" smtClean="0">
                          <a:effectLst/>
                          <a:latin typeface="Times New Roman" pitchFamily="18" charset="0"/>
                          <a:ea typeface="Calibri"/>
                          <a:cs typeface="Times New Roman" pitchFamily="18" charset="0"/>
                        </a:rPr>
                        <a:t>9</a:t>
                      </a:r>
                      <a:endParaRPr lang="tr-TR" sz="1000" dirty="0">
                        <a:effectLst/>
                        <a:latin typeface="Times New Roman" pitchFamily="18" charset="0"/>
                        <a:ea typeface="Calibri"/>
                        <a:cs typeface="Times New Roman" pitchFamily="18" charset="0"/>
                      </a:endParaRPr>
                    </a:p>
                  </a:txBody>
                  <a:tcPr marL="55282" marR="55282" marT="0" marB="0"/>
                </a:tc>
                <a:tc>
                  <a:txBody>
                    <a:bodyPr/>
                    <a:lstStyle/>
                    <a:p>
                      <a:pPr>
                        <a:lnSpc>
                          <a:spcPct val="115000"/>
                        </a:lnSpc>
                        <a:spcAft>
                          <a:spcPts val="0"/>
                        </a:spcAft>
                      </a:pPr>
                      <a:r>
                        <a:rPr lang="tr-TR" sz="1000" dirty="0" err="1" smtClean="0">
                          <a:effectLst/>
                          <a:latin typeface="Times New Roman" pitchFamily="18" charset="0"/>
                          <a:cs typeface="Times New Roman" pitchFamily="18" charset="0"/>
                        </a:rPr>
                        <a:t>Öğr.Gör</a:t>
                      </a:r>
                      <a:r>
                        <a:rPr lang="tr-TR" sz="1000" dirty="0" smtClean="0">
                          <a:effectLst/>
                          <a:latin typeface="Times New Roman" pitchFamily="18" charset="0"/>
                          <a:cs typeface="Times New Roman" pitchFamily="18" charset="0"/>
                        </a:rPr>
                        <a:t>. </a:t>
                      </a:r>
                      <a:r>
                        <a:rPr lang="tr-TR" sz="1000" dirty="0" err="1" smtClean="0">
                          <a:effectLst/>
                          <a:latin typeface="Times New Roman" pitchFamily="18" charset="0"/>
                          <a:ea typeface="Calibri"/>
                          <a:cs typeface="Times New Roman" pitchFamily="18" charset="0"/>
                        </a:rPr>
                        <a:t>Ebuzer</a:t>
                      </a:r>
                      <a:r>
                        <a:rPr lang="tr-TR" sz="1000" dirty="0" smtClean="0">
                          <a:effectLst/>
                          <a:latin typeface="Times New Roman" pitchFamily="18" charset="0"/>
                          <a:ea typeface="Calibri"/>
                          <a:cs typeface="Times New Roman" pitchFamily="18" charset="0"/>
                        </a:rPr>
                        <a:t> </a:t>
                      </a:r>
                      <a:endParaRPr lang="tr-TR" sz="1000" dirty="0">
                        <a:effectLst/>
                        <a:latin typeface="Times New Roman" pitchFamily="18" charset="0"/>
                        <a:ea typeface="Calibri"/>
                        <a:cs typeface="Times New Roman" pitchFamily="18" charset="0"/>
                      </a:endParaRPr>
                    </a:p>
                  </a:txBody>
                  <a:tcPr marL="55282" marR="55282" marT="0" marB="0"/>
                </a:tc>
                <a:tc>
                  <a:txBody>
                    <a:bodyPr/>
                    <a:lstStyle/>
                    <a:p>
                      <a:pPr>
                        <a:lnSpc>
                          <a:spcPct val="115000"/>
                        </a:lnSpc>
                        <a:spcAft>
                          <a:spcPts val="0"/>
                        </a:spcAft>
                      </a:pPr>
                      <a:r>
                        <a:rPr lang="tr-TR" sz="1000" dirty="0" smtClean="0">
                          <a:effectLst/>
                          <a:latin typeface="Times New Roman" pitchFamily="18" charset="0"/>
                          <a:ea typeface="Calibri"/>
                          <a:cs typeface="Times New Roman" pitchFamily="18" charset="0"/>
                        </a:rPr>
                        <a:t>CENGİZ</a:t>
                      </a:r>
                      <a:endParaRPr lang="tr-TR" sz="1000" dirty="0">
                        <a:effectLst/>
                        <a:latin typeface="Times New Roman" pitchFamily="18" charset="0"/>
                        <a:ea typeface="Calibri"/>
                        <a:cs typeface="Times New Roman" pitchFamily="18" charset="0"/>
                      </a:endParaRPr>
                    </a:p>
                  </a:txBody>
                  <a:tcPr marL="55282" marR="55282"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000" dirty="0" smtClean="0">
                          <a:latin typeface="Times New Roman" pitchFamily="18" charset="0"/>
                          <a:cs typeface="Times New Roman" pitchFamily="18" charset="0"/>
                        </a:rPr>
                        <a:t>Devam</a:t>
                      </a:r>
                      <a:r>
                        <a:rPr lang="tr-TR" sz="1000" baseline="0" dirty="0" smtClean="0">
                          <a:latin typeface="Times New Roman" pitchFamily="18" charset="0"/>
                          <a:cs typeface="Times New Roman" pitchFamily="18" charset="0"/>
                        </a:rPr>
                        <a:t> Ediyor</a:t>
                      </a:r>
                      <a:endParaRPr lang="tr-TR" sz="1000" dirty="0" smtClean="0">
                        <a:latin typeface="Times New Roman" pitchFamily="18" charset="0"/>
                        <a:cs typeface="Times New Roman"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tr-TR" sz="1000" dirty="0" smtClean="0">
                        <a:latin typeface="Times New Roman" pitchFamily="18" charset="0"/>
                        <a:cs typeface="Times New Roman" pitchFamily="18" charset="0"/>
                      </a:endParaRPr>
                    </a:p>
                  </a:txBody>
                  <a:tcP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28059178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830997"/>
          </a:xfrm>
          <a:prstGeom prst="rect">
            <a:avLst/>
          </a:prstGeom>
          <a:noFill/>
        </p:spPr>
        <p:txBody>
          <a:bodyPr wrap="square" rtlCol="0">
            <a:spAutoFit/>
          </a:bodyPr>
          <a:lstStyle/>
          <a:p>
            <a:pPr algn="ctr"/>
            <a:r>
              <a:rPr lang="tr-TR" sz="2400" b="1" dirty="0" smtClean="0"/>
              <a:t>BİRİM PERSONELİ İLE İLGİLİ BİLGİLER</a:t>
            </a:r>
          </a:p>
          <a:p>
            <a:pPr algn="ctr"/>
            <a:endParaRPr lang="tr-TR" sz="2400" b="1" dirty="0"/>
          </a:p>
        </p:txBody>
      </p:sp>
      <p:graphicFrame>
        <p:nvGraphicFramePr>
          <p:cNvPr id="7" name="Tablo 6"/>
          <p:cNvGraphicFramePr>
            <a:graphicFrameLocks noGrp="1"/>
          </p:cNvGraphicFramePr>
          <p:nvPr>
            <p:extLst>
              <p:ext uri="{D42A27DB-BD31-4B8C-83A1-F6EECF244321}">
                <p14:modId xmlns:p14="http://schemas.microsoft.com/office/powerpoint/2010/main" val="1641716290"/>
              </p:ext>
            </p:extLst>
          </p:nvPr>
        </p:nvGraphicFramePr>
        <p:xfrm>
          <a:off x="1776846" y="1129241"/>
          <a:ext cx="6481329" cy="4475480"/>
        </p:xfrm>
        <a:graphic>
          <a:graphicData uri="http://schemas.openxmlformats.org/drawingml/2006/table">
            <a:tbl>
              <a:tblPr firstRow="1" bandRow="1">
                <a:tableStyleId>{5C22544A-7EE6-4342-B048-85BDC9FD1C3A}</a:tableStyleId>
              </a:tblPr>
              <a:tblGrid>
                <a:gridCol w="634684">
                  <a:extLst>
                    <a:ext uri="{9D8B030D-6E8A-4147-A177-3AD203B41FA5}">
                      <a16:colId xmlns:a16="http://schemas.microsoft.com/office/drawing/2014/main" val="20000"/>
                    </a:ext>
                  </a:extLst>
                </a:gridCol>
                <a:gridCol w="1693810">
                  <a:extLst>
                    <a:ext uri="{9D8B030D-6E8A-4147-A177-3AD203B41FA5}">
                      <a16:colId xmlns:a16="http://schemas.microsoft.com/office/drawing/2014/main" val="20001"/>
                    </a:ext>
                  </a:extLst>
                </a:gridCol>
                <a:gridCol w="1194353">
                  <a:extLst>
                    <a:ext uri="{9D8B030D-6E8A-4147-A177-3AD203B41FA5}">
                      <a16:colId xmlns:a16="http://schemas.microsoft.com/office/drawing/2014/main" val="20002"/>
                    </a:ext>
                  </a:extLst>
                </a:gridCol>
                <a:gridCol w="1617805">
                  <a:extLst>
                    <a:ext uri="{9D8B030D-6E8A-4147-A177-3AD203B41FA5}">
                      <a16:colId xmlns:a16="http://schemas.microsoft.com/office/drawing/2014/main" val="20003"/>
                    </a:ext>
                  </a:extLst>
                </a:gridCol>
                <a:gridCol w="1340677">
                  <a:extLst>
                    <a:ext uri="{9D8B030D-6E8A-4147-A177-3AD203B41FA5}">
                      <a16:colId xmlns:a16="http://schemas.microsoft.com/office/drawing/2014/main" val="20004"/>
                    </a:ext>
                  </a:extLst>
                </a:gridCol>
              </a:tblGrid>
              <a:tr h="370840">
                <a:tc>
                  <a:txBody>
                    <a:bodyPr/>
                    <a:lstStyle/>
                    <a:p>
                      <a:pPr algn="l">
                        <a:lnSpc>
                          <a:spcPct val="115000"/>
                        </a:lnSpc>
                        <a:spcAft>
                          <a:spcPts val="0"/>
                        </a:spcAft>
                      </a:pPr>
                      <a:r>
                        <a:rPr lang="tr-TR" sz="1100" dirty="0">
                          <a:effectLst/>
                          <a:latin typeface="Times New Roman" pitchFamily="18" charset="0"/>
                          <a:cs typeface="Times New Roman" pitchFamily="18" charset="0"/>
                        </a:rPr>
                        <a:t>SIRA</a:t>
                      </a:r>
                      <a:endParaRPr lang="tr-TR" sz="1100" dirty="0">
                        <a:effectLst/>
                        <a:latin typeface="Times New Roman" pitchFamily="18" charset="0"/>
                        <a:ea typeface="Calibri"/>
                        <a:cs typeface="Times New Roman" pitchFamily="18" charset="0"/>
                      </a:endParaRPr>
                    </a:p>
                  </a:txBody>
                  <a:tcPr marL="55282" marR="55282" marT="0" marB="0"/>
                </a:tc>
                <a:tc>
                  <a:txBody>
                    <a:bodyPr/>
                    <a:lstStyle/>
                    <a:p>
                      <a:pPr algn="l">
                        <a:lnSpc>
                          <a:spcPct val="115000"/>
                        </a:lnSpc>
                        <a:spcAft>
                          <a:spcPts val="0"/>
                        </a:spcAft>
                      </a:pPr>
                      <a:r>
                        <a:rPr lang="tr-TR" sz="1100" dirty="0">
                          <a:effectLst/>
                          <a:latin typeface="Times New Roman" pitchFamily="18" charset="0"/>
                          <a:cs typeface="Times New Roman" pitchFamily="18" charset="0"/>
                        </a:rPr>
                        <a:t>ADI </a:t>
                      </a:r>
                      <a:endParaRPr lang="tr-TR" sz="1100" dirty="0">
                        <a:effectLst/>
                        <a:latin typeface="Times New Roman" pitchFamily="18" charset="0"/>
                        <a:ea typeface="Calibri"/>
                        <a:cs typeface="Times New Roman" pitchFamily="18" charset="0"/>
                      </a:endParaRPr>
                    </a:p>
                  </a:txBody>
                  <a:tcPr marL="55282" marR="55282" marT="0" marB="0"/>
                </a:tc>
                <a:tc>
                  <a:txBody>
                    <a:bodyPr/>
                    <a:lstStyle/>
                    <a:p>
                      <a:pPr algn="l">
                        <a:lnSpc>
                          <a:spcPct val="115000"/>
                        </a:lnSpc>
                        <a:spcAft>
                          <a:spcPts val="0"/>
                        </a:spcAft>
                      </a:pPr>
                      <a:r>
                        <a:rPr lang="tr-TR" sz="1100" dirty="0">
                          <a:effectLst/>
                          <a:latin typeface="Times New Roman" pitchFamily="18" charset="0"/>
                          <a:cs typeface="Times New Roman" pitchFamily="18" charset="0"/>
                        </a:rPr>
                        <a:t>SOYADI </a:t>
                      </a:r>
                      <a:endParaRPr lang="tr-TR" sz="1100" dirty="0">
                        <a:effectLst/>
                        <a:latin typeface="Times New Roman" pitchFamily="18" charset="0"/>
                        <a:ea typeface="Calibri"/>
                        <a:cs typeface="Times New Roman" pitchFamily="18" charset="0"/>
                      </a:endParaRPr>
                    </a:p>
                  </a:txBody>
                  <a:tcPr marL="55282" marR="55282" marT="0" marB="0"/>
                </a:tc>
                <a:tc>
                  <a:txBody>
                    <a:bodyPr/>
                    <a:lstStyle/>
                    <a:p>
                      <a:pPr algn="l"/>
                      <a:r>
                        <a:rPr lang="tr-TR" sz="1100" dirty="0" smtClean="0">
                          <a:latin typeface="Times New Roman" pitchFamily="18" charset="0"/>
                          <a:cs typeface="Times New Roman" pitchFamily="18" charset="0"/>
                        </a:rPr>
                        <a:t>YÜKSEK</a:t>
                      </a:r>
                      <a:r>
                        <a:rPr lang="tr-TR" sz="1100" baseline="0" dirty="0" smtClean="0">
                          <a:latin typeface="Times New Roman" pitchFamily="18" charset="0"/>
                          <a:cs typeface="Times New Roman" pitchFamily="18" charset="0"/>
                        </a:rPr>
                        <a:t> LİSANS</a:t>
                      </a:r>
                      <a:endParaRPr lang="tr-TR" sz="1100" dirty="0">
                        <a:latin typeface="Times New Roman" pitchFamily="18" charset="0"/>
                        <a:cs typeface="Times New Roman" pitchFamily="18" charset="0"/>
                      </a:endParaRPr>
                    </a:p>
                  </a:txBody>
                  <a:tcPr/>
                </a:tc>
                <a:tc>
                  <a:txBody>
                    <a:bodyPr/>
                    <a:lstStyle/>
                    <a:p>
                      <a:pPr algn="l"/>
                      <a:r>
                        <a:rPr lang="tr-TR" sz="1100" dirty="0" smtClean="0">
                          <a:latin typeface="Times New Roman" pitchFamily="18" charset="0"/>
                          <a:cs typeface="Times New Roman" pitchFamily="18" charset="0"/>
                        </a:rPr>
                        <a:t>DOKTORA</a:t>
                      </a:r>
                      <a:endParaRPr lang="tr-TR" sz="1100" dirty="0">
                        <a:latin typeface="Times New Roman" pitchFamily="18" charset="0"/>
                        <a:cs typeface="Times New Roman" pitchFamily="18" charset="0"/>
                      </a:endParaRPr>
                    </a:p>
                  </a:txBody>
                  <a:tcPr/>
                </a:tc>
                <a:extLst>
                  <a:ext uri="{0D108BD9-81ED-4DB2-BD59-A6C34878D82A}">
                    <a16:rowId xmlns:a16="http://schemas.microsoft.com/office/drawing/2014/main" val="10000"/>
                  </a:ext>
                </a:extLst>
              </a:tr>
              <a:tr h="370840">
                <a:tc>
                  <a:txBody>
                    <a:bodyPr/>
                    <a:lstStyle/>
                    <a:p>
                      <a:pPr>
                        <a:lnSpc>
                          <a:spcPct val="115000"/>
                        </a:lnSpc>
                        <a:spcAft>
                          <a:spcPts val="0"/>
                        </a:spcAft>
                      </a:pPr>
                      <a:r>
                        <a:rPr lang="tr-TR" sz="1000" dirty="0" smtClean="0">
                          <a:effectLst/>
                          <a:latin typeface="Times New Roman" pitchFamily="18" charset="0"/>
                          <a:cs typeface="Times New Roman" pitchFamily="18" charset="0"/>
                        </a:rPr>
                        <a:t>10</a:t>
                      </a:r>
                      <a:endParaRPr lang="tr-TR" sz="1000" dirty="0">
                        <a:effectLst/>
                        <a:latin typeface="Times New Roman" pitchFamily="18" charset="0"/>
                        <a:ea typeface="Calibri"/>
                        <a:cs typeface="Times New Roman" pitchFamily="18" charset="0"/>
                      </a:endParaRPr>
                    </a:p>
                  </a:txBody>
                  <a:tcPr marL="55282" marR="55282" marT="0" marB="0"/>
                </a:tc>
                <a:tc>
                  <a:txBody>
                    <a:bodyPr/>
                    <a:lstStyle/>
                    <a:p>
                      <a:pPr>
                        <a:lnSpc>
                          <a:spcPct val="115000"/>
                        </a:lnSpc>
                        <a:spcAft>
                          <a:spcPts val="0"/>
                        </a:spcAft>
                      </a:pPr>
                      <a:r>
                        <a:rPr lang="tr-TR" sz="1000" dirty="0" err="1" smtClean="0">
                          <a:effectLst/>
                          <a:latin typeface="Times New Roman" pitchFamily="18" charset="0"/>
                          <a:cs typeface="Times New Roman" pitchFamily="18" charset="0"/>
                        </a:rPr>
                        <a:t>Öğr.Gör</a:t>
                      </a:r>
                      <a:r>
                        <a:rPr lang="tr-TR" sz="1000" dirty="0" smtClean="0">
                          <a:effectLst/>
                          <a:latin typeface="Times New Roman" pitchFamily="18" charset="0"/>
                          <a:cs typeface="Times New Roman" pitchFamily="18" charset="0"/>
                        </a:rPr>
                        <a:t>. Haydar</a:t>
                      </a:r>
                      <a:endParaRPr lang="tr-TR" sz="1000" dirty="0">
                        <a:effectLst/>
                        <a:latin typeface="Times New Roman" pitchFamily="18" charset="0"/>
                        <a:ea typeface="Calibri"/>
                        <a:cs typeface="Times New Roman" pitchFamily="18" charset="0"/>
                      </a:endParaRPr>
                    </a:p>
                  </a:txBody>
                  <a:tcPr marL="55282" marR="55282" marT="0" marB="0"/>
                </a:tc>
                <a:tc>
                  <a:txBody>
                    <a:bodyPr/>
                    <a:lstStyle/>
                    <a:p>
                      <a:pPr>
                        <a:lnSpc>
                          <a:spcPct val="115000"/>
                        </a:lnSpc>
                        <a:spcAft>
                          <a:spcPts val="0"/>
                        </a:spcAft>
                      </a:pPr>
                      <a:r>
                        <a:rPr lang="tr-TR" sz="1000">
                          <a:effectLst/>
                          <a:latin typeface="Times New Roman" pitchFamily="18" charset="0"/>
                          <a:cs typeface="Times New Roman" pitchFamily="18" charset="0"/>
                        </a:rPr>
                        <a:t>DEMİRAY</a:t>
                      </a:r>
                      <a:endParaRPr lang="tr-TR" sz="1000">
                        <a:effectLst/>
                        <a:latin typeface="Times New Roman" pitchFamily="18" charset="0"/>
                        <a:ea typeface="Calibri"/>
                        <a:cs typeface="Times New Roman" pitchFamily="18" charset="0"/>
                      </a:endParaRPr>
                    </a:p>
                  </a:txBody>
                  <a:tcPr marL="55282" marR="55282" marT="0" marB="0"/>
                </a:tc>
                <a:tc>
                  <a:txBody>
                    <a:bodyPr/>
                    <a:lstStyle/>
                    <a:p>
                      <a:pPr algn="l"/>
                      <a:r>
                        <a:rPr lang="tr-TR" sz="1000" dirty="0" smtClean="0">
                          <a:latin typeface="Times New Roman" pitchFamily="18" charset="0"/>
                          <a:cs typeface="Times New Roman" pitchFamily="18" charset="0"/>
                        </a:rPr>
                        <a:t>Devam Ediyor</a:t>
                      </a:r>
                      <a:endParaRPr lang="tr-TR" sz="1000" dirty="0">
                        <a:latin typeface="Times New Roman" pitchFamily="18" charset="0"/>
                        <a:cs typeface="Times New Roman" pitchFamily="18" charset="0"/>
                      </a:endParaRPr>
                    </a:p>
                  </a:txBody>
                  <a:tcPr/>
                </a:tc>
                <a:tc>
                  <a:txBody>
                    <a:bodyPr/>
                    <a:lstStyle/>
                    <a:p>
                      <a:pPr algn="l"/>
                      <a:endParaRPr lang="tr-TR" sz="1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370840">
                <a:tc>
                  <a:txBody>
                    <a:bodyPr/>
                    <a:lstStyle/>
                    <a:p>
                      <a:pPr>
                        <a:lnSpc>
                          <a:spcPct val="115000"/>
                        </a:lnSpc>
                        <a:spcAft>
                          <a:spcPts val="0"/>
                        </a:spcAft>
                      </a:pPr>
                      <a:r>
                        <a:rPr lang="tr-TR" sz="1000" dirty="0" smtClean="0">
                          <a:effectLst/>
                          <a:latin typeface="Times New Roman" pitchFamily="18" charset="0"/>
                          <a:cs typeface="Times New Roman" pitchFamily="18" charset="0"/>
                        </a:rPr>
                        <a:t>11</a:t>
                      </a:r>
                      <a:endParaRPr lang="tr-TR" sz="1000" dirty="0">
                        <a:effectLst/>
                        <a:latin typeface="Times New Roman" pitchFamily="18" charset="0"/>
                        <a:ea typeface="Calibri"/>
                        <a:cs typeface="Times New Roman" pitchFamily="18" charset="0"/>
                      </a:endParaRPr>
                    </a:p>
                  </a:txBody>
                  <a:tcPr marL="55282" marR="55282" marT="0" marB="0"/>
                </a:tc>
                <a:tc>
                  <a:txBody>
                    <a:bodyPr/>
                    <a:lstStyle/>
                    <a:p>
                      <a:pPr>
                        <a:lnSpc>
                          <a:spcPct val="115000"/>
                        </a:lnSpc>
                        <a:spcAft>
                          <a:spcPts val="0"/>
                        </a:spcAft>
                      </a:pPr>
                      <a:r>
                        <a:rPr lang="tr-TR" sz="1000" dirty="0" err="1" smtClean="0">
                          <a:effectLst/>
                          <a:latin typeface="Times New Roman" pitchFamily="18" charset="0"/>
                          <a:cs typeface="Times New Roman" pitchFamily="18" charset="0"/>
                        </a:rPr>
                        <a:t>Öğr.Gör</a:t>
                      </a:r>
                      <a:r>
                        <a:rPr lang="tr-TR" sz="1000" dirty="0" smtClean="0">
                          <a:effectLst/>
                          <a:latin typeface="Times New Roman" pitchFamily="18" charset="0"/>
                          <a:cs typeface="Times New Roman" pitchFamily="18" charset="0"/>
                        </a:rPr>
                        <a:t>. Mahmut</a:t>
                      </a:r>
                      <a:endParaRPr lang="tr-TR" sz="1000" dirty="0">
                        <a:effectLst/>
                        <a:latin typeface="Times New Roman" pitchFamily="18" charset="0"/>
                        <a:ea typeface="Calibri"/>
                        <a:cs typeface="Times New Roman" pitchFamily="18" charset="0"/>
                      </a:endParaRPr>
                    </a:p>
                  </a:txBody>
                  <a:tcPr marL="55282" marR="55282" marT="0" marB="0"/>
                </a:tc>
                <a:tc>
                  <a:txBody>
                    <a:bodyPr/>
                    <a:lstStyle/>
                    <a:p>
                      <a:pPr>
                        <a:lnSpc>
                          <a:spcPct val="115000"/>
                        </a:lnSpc>
                        <a:spcAft>
                          <a:spcPts val="0"/>
                        </a:spcAft>
                      </a:pPr>
                      <a:r>
                        <a:rPr lang="tr-TR" sz="1000">
                          <a:effectLst/>
                          <a:latin typeface="Times New Roman" pitchFamily="18" charset="0"/>
                          <a:cs typeface="Times New Roman" pitchFamily="18" charset="0"/>
                        </a:rPr>
                        <a:t>UYAR</a:t>
                      </a:r>
                      <a:endParaRPr lang="tr-TR" sz="1000">
                        <a:effectLst/>
                        <a:latin typeface="Times New Roman" pitchFamily="18" charset="0"/>
                        <a:ea typeface="Calibri"/>
                        <a:cs typeface="Times New Roman" pitchFamily="18" charset="0"/>
                      </a:endParaRPr>
                    </a:p>
                  </a:txBody>
                  <a:tcPr marL="55282" marR="55282" marT="0" marB="0"/>
                </a:tc>
                <a:tc>
                  <a:txBody>
                    <a:bodyPr/>
                    <a:lstStyle/>
                    <a:p>
                      <a:pPr algn="l"/>
                      <a:endParaRPr lang="tr-TR" sz="1000" dirty="0">
                        <a:latin typeface="Times New Roman" pitchFamily="18" charset="0"/>
                        <a:cs typeface="Times New Roman" pitchFamily="18" charset="0"/>
                      </a:endParaRPr>
                    </a:p>
                  </a:txBody>
                  <a:tcPr/>
                </a:tc>
                <a:tc>
                  <a:txBody>
                    <a:bodyPr/>
                    <a:lstStyle/>
                    <a:p>
                      <a:pPr algn="l"/>
                      <a:r>
                        <a:rPr lang="tr-TR" sz="1000" dirty="0" smtClean="0">
                          <a:latin typeface="Times New Roman" pitchFamily="18" charset="0"/>
                          <a:cs typeface="Times New Roman" pitchFamily="18" charset="0"/>
                        </a:rPr>
                        <a:t>Devam</a:t>
                      </a:r>
                      <a:r>
                        <a:rPr lang="tr-TR" sz="1000" baseline="0" dirty="0" smtClean="0">
                          <a:latin typeface="Times New Roman" pitchFamily="18" charset="0"/>
                          <a:cs typeface="Times New Roman" pitchFamily="18" charset="0"/>
                        </a:rPr>
                        <a:t> Ediyor</a:t>
                      </a:r>
                      <a:endParaRPr lang="tr-TR" sz="1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r h="370840">
                <a:tc>
                  <a:txBody>
                    <a:bodyPr/>
                    <a:lstStyle/>
                    <a:p>
                      <a:pPr>
                        <a:lnSpc>
                          <a:spcPct val="115000"/>
                        </a:lnSpc>
                        <a:spcAft>
                          <a:spcPts val="0"/>
                        </a:spcAft>
                      </a:pPr>
                      <a:r>
                        <a:rPr lang="tr-TR" sz="1000" dirty="0" smtClean="0">
                          <a:effectLst/>
                          <a:latin typeface="Times New Roman" pitchFamily="18" charset="0"/>
                          <a:cs typeface="Times New Roman" pitchFamily="18" charset="0"/>
                        </a:rPr>
                        <a:t>12</a:t>
                      </a:r>
                      <a:endParaRPr lang="tr-TR" sz="1000" dirty="0">
                        <a:effectLst/>
                        <a:latin typeface="Times New Roman" pitchFamily="18" charset="0"/>
                        <a:ea typeface="Calibri"/>
                        <a:cs typeface="Times New Roman" pitchFamily="18" charset="0"/>
                      </a:endParaRPr>
                    </a:p>
                  </a:txBody>
                  <a:tcPr marL="55282" marR="55282" marT="0" marB="0"/>
                </a:tc>
                <a:tc>
                  <a:txBody>
                    <a:bodyPr/>
                    <a:lstStyle/>
                    <a:p>
                      <a:pPr>
                        <a:lnSpc>
                          <a:spcPct val="115000"/>
                        </a:lnSpc>
                        <a:spcAft>
                          <a:spcPts val="0"/>
                        </a:spcAft>
                      </a:pPr>
                      <a:r>
                        <a:rPr lang="tr-TR" sz="1000" dirty="0" err="1" smtClean="0">
                          <a:effectLst/>
                          <a:latin typeface="Times New Roman" pitchFamily="18" charset="0"/>
                          <a:cs typeface="Times New Roman" pitchFamily="18" charset="0"/>
                        </a:rPr>
                        <a:t>Öğr.Gör</a:t>
                      </a:r>
                      <a:r>
                        <a:rPr lang="tr-TR" sz="1000" dirty="0" smtClean="0">
                          <a:effectLst/>
                          <a:latin typeface="Times New Roman" pitchFamily="18" charset="0"/>
                          <a:cs typeface="Times New Roman" pitchFamily="18" charset="0"/>
                        </a:rPr>
                        <a:t>. Muhittin </a:t>
                      </a:r>
                      <a:r>
                        <a:rPr lang="tr-TR" sz="1000" dirty="0">
                          <a:effectLst/>
                          <a:latin typeface="Times New Roman" pitchFamily="18" charset="0"/>
                          <a:cs typeface="Times New Roman" pitchFamily="18" charset="0"/>
                        </a:rPr>
                        <a:t>Selami</a:t>
                      </a:r>
                      <a:endParaRPr lang="tr-TR" sz="1000" dirty="0">
                        <a:effectLst/>
                        <a:latin typeface="Times New Roman" pitchFamily="18" charset="0"/>
                        <a:ea typeface="Calibri"/>
                        <a:cs typeface="Times New Roman" pitchFamily="18" charset="0"/>
                      </a:endParaRPr>
                    </a:p>
                  </a:txBody>
                  <a:tcPr marL="55282" marR="55282" marT="0" marB="0"/>
                </a:tc>
                <a:tc>
                  <a:txBody>
                    <a:bodyPr/>
                    <a:lstStyle/>
                    <a:p>
                      <a:pPr>
                        <a:lnSpc>
                          <a:spcPct val="115000"/>
                        </a:lnSpc>
                        <a:spcAft>
                          <a:spcPts val="0"/>
                        </a:spcAft>
                      </a:pPr>
                      <a:r>
                        <a:rPr lang="tr-TR" sz="1000">
                          <a:effectLst/>
                          <a:latin typeface="Times New Roman" pitchFamily="18" charset="0"/>
                          <a:cs typeface="Times New Roman" pitchFamily="18" charset="0"/>
                        </a:rPr>
                        <a:t>ERMAN</a:t>
                      </a:r>
                      <a:endParaRPr lang="tr-TR" sz="1000">
                        <a:effectLst/>
                        <a:latin typeface="Times New Roman" pitchFamily="18" charset="0"/>
                        <a:ea typeface="Calibri"/>
                        <a:cs typeface="Times New Roman" pitchFamily="18" charset="0"/>
                      </a:endParaRPr>
                    </a:p>
                  </a:txBody>
                  <a:tcPr marL="55282" marR="55282" marT="0" marB="0"/>
                </a:tc>
                <a:tc>
                  <a:txBody>
                    <a:bodyPr/>
                    <a:lstStyle/>
                    <a:p>
                      <a:pPr algn="l"/>
                      <a:r>
                        <a:rPr lang="tr-TR" sz="1000" dirty="0" smtClean="0">
                          <a:latin typeface="Times New Roman" pitchFamily="18" charset="0"/>
                          <a:cs typeface="Times New Roman" pitchFamily="18" charset="0"/>
                        </a:rPr>
                        <a:t>Mezun</a:t>
                      </a:r>
                      <a:endParaRPr lang="tr-TR" sz="1000" dirty="0">
                        <a:latin typeface="Times New Roman" pitchFamily="18" charset="0"/>
                        <a:cs typeface="Times New Roman" pitchFamily="18" charset="0"/>
                      </a:endParaRPr>
                    </a:p>
                  </a:txBody>
                  <a:tcPr/>
                </a:tc>
                <a:tc>
                  <a:txBody>
                    <a:bodyPr/>
                    <a:lstStyle/>
                    <a:p>
                      <a:pPr algn="l"/>
                      <a:endParaRPr lang="tr-TR" sz="1000">
                        <a:latin typeface="Times New Roman" pitchFamily="18" charset="0"/>
                        <a:cs typeface="Times New Roman" pitchFamily="18" charset="0"/>
                      </a:endParaRPr>
                    </a:p>
                  </a:txBody>
                  <a:tcPr/>
                </a:tc>
                <a:extLst>
                  <a:ext uri="{0D108BD9-81ED-4DB2-BD59-A6C34878D82A}">
                    <a16:rowId xmlns:a16="http://schemas.microsoft.com/office/drawing/2014/main" val="10003"/>
                  </a:ext>
                </a:extLst>
              </a:tr>
              <a:tr h="370840">
                <a:tc>
                  <a:txBody>
                    <a:bodyPr/>
                    <a:lstStyle/>
                    <a:p>
                      <a:pPr>
                        <a:lnSpc>
                          <a:spcPct val="115000"/>
                        </a:lnSpc>
                        <a:spcAft>
                          <a:spcPts val="0"/>
                        </a:spcAft>
                      </a:pPr>
                      <a:r>
                        <a:rPr lang="tr-TR" sz="1000" dirty="0" smtClean="0">
                          <a:effectLst/>
                          <a:latin typeface="Times New Roman" pitchFamily="18" charset="0"/>
                          <a:cs typeface="Times New Roman" pitchFamily="18" charset="0"/>
                        </a:rPr>
                        <a:t>13</a:t>
                      </a:r>
                      <a:endParaRPr lang="tr-TR" sz="1000" dirty="0">
                        <a:effectLst/>
                        <a:latin typeface="Times New Roman" pitchFamily="18" charset="0"/>
                        <a:ea typeface="Calibri"/>
                        <a:cs typeface="Times New Roman" pitchFamily="18" charset="0"/>
                      </a:endParaRPr>
                    </a:p>
                  </a:txBody>
                  <a:tcPr marL="55282" marR="55282" marT="0" marB="0"/>
                </a:tc>
                <a:tc>
                  <a:txBody>
                    <a:bodyPr/>
                    <a:lstStyle/>
                    <a:p>
                      <a:pPr>
                        <a:lnSpc>
                          <a:spcPct val="115000"/>
                        </a:lnSpc>
                        <a:spcAft>
                          <a:spcPts val="0"/>
                        </a:spcAft>
                      </a:pPr>
                      <a:r>
                        <a:rPr lang="tr-TR" sz="1000" dirty="0" err="1" smtClean="0">
                          <a:effectLst/>
                          <a:latin typeface="Times New Roman" pitchFamily="18" charset="0"/>
                          <a:cs typeface="Times New Roman" pitchFamily="18" charset="0"/>
                        </a:rPr>
                        <a:t>Öğr.Gör</a:t>
                      </a:r>
                      <a:r>
                        <a:rPr lang="tr-TR" sz="1000" dirty="0" smtClean="0">
                          <a:effectLst/>
                          <a:latin typeface="Times New Roman" pitchFamily="18" charset="0"/>
                          <a:cs typeface="Times New Roman" pitchFamily="18" charset="0"/>
                        </a:rPr>
                        <a:t>. Osman</a:t>
                      </a:r>
                      <a:endParaRPr lang="tr-TR" sz="1000" dirty="0">
                        <a:effectLst/>
                        <a:latin typeface="Times New Roman" pitchFamily="18" charset="0"/>
                        <a:ea typeface="Calibri"/>
                        <a:cs typeface="Times New Roman" pitchFamily="18" charset="0"/>
                      </a:endParaRPr>
                    </a:p>
                  </a:txBody>
                  <a:tcPr marL="55282" marR="55282" marT="0" marB="0"/>
                </a:tc>
                <a:tc>
                  <a:txBody>
                    <a:bodyPr/>
                    <a:lstStyle/>
                    <a:p>
                      <a:pPr>
                        <a:lnSpc>
                          <a:spcPct val="115000"/>
                        </a:lnSpc>
                        <a:spcAft>
                          <a:spcPts val="0"/>
                        </a:spcAft>
                      </a:pPr>
                      <a:r>
                        <a:rPr lang="tr-TR" sz="1000" dirty="0">
                          <a:effectLst/>
                          <a:latin typeface="Times New Roman" pitchFamily="18" charset="0"/>
                          <a:cs typeface="Times New Roman" pitchFamily="18" charset="0"/>
                        </a:rPr>
                        <a:t>KUNCAN</a:t>
                      </a:r>
                      <a:endParaRPr lang="tr-TR" sz="1000" dirty="0">
                        <a:effectLst/>
                        <a:latin typeface="Times New Roman" pitchFamily="18" charset="0"/>
                        <a:ea typeface="Calibri"/>
                        <a:cs typeface="Times New Roman" pitchFamily="18" charset="0"/>
                      </a:endParaRPr>
                    </a:p>
                  </a:txBody>
                  <a:tcPr marL="55282" marR="55282"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000" dirty="0" smtClean="0">
                          <a:latin typeface="Times New Roman" pitchFamily="18" charset="0"/>
                          <a:cs typeface="Times New Roman" pitchFamily="18" charset="0"/>
                        </a:rPr>
                        <a:t>Mezun</a:t>
                      </a:r>
                    </a:p>
                  </a:txBody>
                  <a:tcPr/>
                </a:tc>
                <a:tc>
                  <a:txBody>
                    <a:bodyPr/>
                    <a:lstStyle/>
                    <a:p>
                      <a:pPr algn="l"/>
                      <a:endParaRPr lang="tr-TR" sz="1000" dirty="0">
                        <a:latin typeface="Times New Roman" pitchFamily="18" charset="0"/>
                        <a:cs typeface="Times New Roman" pitchFamily="18" charset="0"/>
                      </a:endParaRPr>
                    </a:p>
                  </a:txBody>
                  <a:tcPr/>
                </a:tc>
                <a:extLst>
                  <a:ext uri="{0D108BD9-81ED-4DB2-BD59-A6C34878D82A}">
                    <a16:rowId xmlns:a16="http://schemas.microsoft.com/office/drawing/2014/main" val="10004"/>
                  </a:ext>
                </a:extLst>
              </a:tr>
              <a:tr h="370840">
                <a:tc>
                  <a:txBody>
                    <a:bodyPr/>
                    <a:lstStyle/>
                    <a:p>
                      <a:pPr>
                        <a:lnSpc>
                          <a:spcPct val="115000"/>
                        </a:lnSpc>
                        <a:spcAft>
                          <a:spcPts val="0"/>
                        </a:spcAft>
                      </a:pPr>
                      <a:r>
                        <a:rPr lang="tr-TR" sz="1000" dirty="0" smtClean="0">
                          <a:effectLst/>
                          <a:latin typeface="Times New Roman" pitchFamily="18" charset="0"/>
                          <a:cs typeface="Times New Roman" pitchFamily="18" charset="0"/>
                        </a:rPr>
                        <a:t>14</a:t>
                      </a:r>
                      <a:endParaRPr lang="tr-TR" sz="1000" dirty="0">
                        <a:effectLst/>
                        <a:latin typeface="Times New Roman" pitchFamily="18" charset="0"/>
                        <a:ea typeface="Calibri"/>
                        <a:cs typeface="Times New Roman" pitchFamily="18" charset="0"/>
                      </a:endParaRPr>
                    </a:p>
                  </a:txBody>
                  <a:tcPr marL="55282" marR="55282" marT="0" marB="0"/>
                </a:tc>
                <a:tc>
                  <a:txBody>
                    <a:bodyPr/>
                    <a:lstStyle/>
                    <a:p>
                      <a:pPr>
                        <a:lnSpc>
                          <a:spcPct val="115000"/>
                        </a:lnSpc>
                        <a:spcAft>
                          <a:spcPts val="0"/>
                        </a:spcAft>
                      </a:pPr>
                      <a:r>
                        <a:rPr lang="tr-TR" sz="1000" dirty="0" err="1" smtClean="0">
                          <a:effectLst/>
                          <a:latin typeface="Times New Roman" pitchFamily="18" charset="0"/>
                          <a:cs typeface="Times New Roman" pitchFamily="18" charset="0"/>
                        </a:rPr>
                        <a:t>Öğr.Gör</a:t>
                      </a:r>
                      <a:r>
                        <a:rPr lang="tr-TR" sz="1000" dirty="0" smtClean="0">
                          <a:effectLst/>
                          <a:latin typeface="Times New Roman" pitchFamily="18" charset="0"/>
                          <a:cs typeface="Times New Roman" pitchFamily="18" charset="0"/>
                        </a:rPr>
                        <a:t>. Şule </a:t>
                      </a:r>
                      <a:r>
                        <a:rPr lang="tr-TR" sz="1000" dirty="0">
                          <a:effectLst/>
                          <a:latin typeface="Times New Roman" pitchFamily="18" charset="0"/>
                          <a:cs typeface="Times New Roman" pitchFamily="18" charset="0"/>
                        </a:rPr>
                        <a:t>Azime</a:t>
                      </a:r>
                      <a:endParaRPr lang="tr-TR" sz="1000" dirty="0">
                        <a:effectLst/>
                        <a:latin typeface="Times New Roman" pitchFamily="18" charset="0"/>
                        <a:ea typeface="Calibri"/>
                        <a:cs typeface="Times New Roman" pitchFamily="18" charset="0"/>
                      </a:endParaRPr>
                    </a:p>
                  </a:txBody>
                  <a:tcPr marL="55282" marR="55282" marT="0" marB="0"/>
                </a:tc>
                <a:tc>
                  <a:txBody>
                    <a:bodyPr/>
                    <a:lstStyle/>
                    <a:p>
                      <a:pPr>
                        <a:lnSpc>
                          <a:spcPct val="115000"/>
                        </a:lnSpc>
                        <a:spcAft>
                          <a:spcPts val="0"/>
                        </a:spcAft>
                      </a:pPr>
                      <a:r>
                        <a:rPr lang="tr-TR" sz="1000" dirty="0">
                          <a:effectLst/>
                          <a:latin typeface="Times New Roman" pitchFamily="18" charset="0"/>
                          <a:cs typeface="Times New Roman" pitchFamily="18" charset="0"/>
                        </a:rPr>
                        <a:t>YENİÇERİ</a:t>
                      </a:r>
                      <a:endParaRPr lang="tr-TR" sz="1000" dirty="0">
                        <a:effectLst/>
                        <a:latin typeface="Times New Roman" pitchFamily="18" charset="0"/>
                        <a:ea typeface="Calibri"/>
                        <a:cs typeface="Times New Roman" pitchFamily="18" charset="0"/>
                      </a:endParaRPr>
                    </a:p>
                  </a:txBody>
                  <a:tcPr marL="55282" marR="55282" marT="0" marB="0"/>
                </a:tc>
                <a:tc>
                  <a:txBody>
                    <a:bodyPr/>
                    <a:lstStyle/>
                    <a:p>
                      <a:pPr algn="l"/>
                      <a:endParaRPr lang="tr-TR" sz="1000">
                        <a:latin typeface="Times New Roman" pitchFamily="18" charset="0"/>
                        <a:cs typeface="Times New Roman"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000" dirty="0" smtClean="0">
                          <a:latin typeface="Times New Roman" pitchFamily="18" charset="0"/>
                          <a:cs typeface="Times New Roman" pitchFamily="18" charset="0"/>
                        </a:rPr>
                        <a:t>Devam</a:t>
                      </a:r>
                      <a:r>
                        <a:rPr lang="tr-TR" sz="1000" baseline="0" dirty="0" smtClean="0">
                          <a:latin typeface="Times New Roman" pitchFamily="18" charset="0"/>
                          <a:cs typeface="Times New Roman" pitchFamily="18" charset="0"/>
                        </a:rPr>
                        <a:t> Ediyor</a:t>
                      </a:r>
                      <a:endParaRPr lang="tr-TR" sz="1000" dirty="0" smtClean="0">
                        <a:latin typeface="Times New Roman" pitchFamily="18" charset="0"/>
                        <a:cs typeface="Times New Roman" pitchFamily="18" charset="0"/>
                      </a:endParaRPr>
                    </a:p>
                  </a:txBody>
                  <a:tcPr/>
                </a:tc>
                <a:extLst>
                  <a:ext uri="{0D108BD9-81ED-4DB2-BD59-A6C34878D82A}">
                    <a16:rowId xmlns:a16="http://schemas.microsoft.com/office/drawing/2014/main" val="10005"/>
                  </a:ext>
                </a:extLst>
              </a:tr>
              <a:tr h="370840">
                <a:tc>
                  <a:txBody>
                    <a:bodyPr/>
                    <a:lstStyle/>
                    <a:p>
                      <a:pPr>
                        <a:lnSpc>
                          <a:spcPct val="115000"/>
                        </a:lnSpc>
                        <a:spcAft>
                          <a:spcPts val="0"/>
                        </a:spcAft>
                      </a:pPr>
                      <a:r>
                        <a:rPr lang="tr-TR" sz="1000" dirty="0" smtClean="0">
                          <a:effectLst/>
                          <a:latin typeface="Times New Roman" pitchFamily="18" charset="0"/>
                          <a:cs typeface="Times New Roman" pitchFamily="18" charset="0"/>
                        </a:rPr>
                        <a:t>15</a:t>
                      </a:r>
                      <a:endParaRPr lang="tr-TR" sz="1000" dirty="0">
                        <a:effectLst/>
                        <a:latin typeface="Times New Roman" pitchFamily="18" charset="0"/>
                        <a:ea typeface="Calibri"/>
                        <a:cs typeface="Times New Roman" pitchFamily="18" charset="0"/>
                      </a:endParaRPr>
                    </a:p>
                  </a:txBody>
                  <a:tcPr marL="55282" marR="55282" marT="0" marB="0"/>
                </a:tc>
                <a:tc>
                  <a:txBody>
                    <a:bodyPr/>
                    <a:lstStyle/>
                    <a:p>
                      <a:pPr>
                        <a:lnSpc>
                          <a:spcPct val="115000"/>
                        </a:lnSpc>
                        <a:spcAft>
                          <a:spcPts val="0"/>
                        </a:spcAft>
                      </a:pPr>
                      <a:r>
                        <a:rPr lang="tr-TR" sz="1000" dirty="0" err="1" smtClean="0">
                          <a:effectLst/>
                          <a:latin typeface="Times New Roman" pitchFamily="18" charset="0"/>
                          <a:cs typeface="Times New Roman" pitchFamily="18" charset="0"/>
                        </a:rPr>
                        <a:t>Dr.Öğr.Üyesi</a:t>
                      </a:r>
                      <a:r>
                        <a:rPr lang="tr-TR" sz="1000" baseline="0" dirty="0" smtClean="0">
                          <a:effectLst/>
                          <a:latin typeface="Times New Roman" pitchFamily="18" charset="0"/>
                          <a:cs typeface="Times New Roman" pitchFamily="18" charset="0"/>
                        </a:rPr>
                        <a:t> </a:t>
                      </a:r>
                      <a:r>
                        <a:rPr lang="tr-TR" sz="1000" dirty="0" smtClean="0">
                          <a:effectLst/>
                          <a:latin typeface="Times New Roman" pitchFamily="18" charset="0"/>
                          <a:cs typeface="Times New Roman" pitchFamily="18" charset="0"/>
                        </a:rPr>
                        <a:t>Uyan</a:t>
                      </a:r>
                      <a:endParaRPr lang="tr-TR" sz="1000" dirty="0">
                        <a:effectLst/>
                        <a:latin typeface="Times New Roman" pitchFamily="18" charset="0"/>
                        <a:ea typeface="Calibri"/>
                        <a:cs typeface="Times New Roman" pitchFamily="18" charset="0"/>
                      </a:endParaRPr>
                    </a:p>
                  </a:txBody>
                  <a:tcPr marL="55282" marR="55282" marT="0" marB="0"/>
                </a:tc>
                <a:tc>
                  <a:txBody>
                    <a:bodyPr/>
                    <a:lstStyle/>
                    <a:p>
                      <a:pPr>
                        <a:lnSpc>
                          <a:spcPct val="115000"/>
                        </a:lnSpc>
                        <a:spcAft>
                          <a:spcPts val="0"/>
                        </a:spcAft>
                      </a:pPr>
                      <a:r>
                        <a:rPr lang="tr-TR" sz="1000" dirty="0">
                          <a:effectLst/>
                          <a:latin typeface="Times New Roman" pitchFamily="18" charset="0"/>
                          <a:cs typeface="Times New Roman" pitchFamily="18" charset="0"/>
                        </a:rPr>
                        <a:t>YÜKSEL</a:t>
                      </a:r>
                      <a:endParaRPr lang="tr-TR" sz="1000" dirty="0">
                        <a:effectLst/>
                        <a:latin typeface="Times New Roman" pitchFamily="18" charset="0"/>
                        <a:ea typeface="Calibri"/>
                        <a:cs typeface="Times New Roman" pitchFamily="18" charset="0"/>
                      </a:endParaRPr>
                    </a:p>
                  </a:txBody>
                  <a:tcPr marL="55282" marR="55282" marT="0" marB="0"/>
                </a:tc>
                <a:tc>
                  <a:txBody>
                    <a:bodyPr/>
                    <a:lstStyle/>
                    <a:p>
                      <a:pPr algn="l"/>
                      <a:endParaRPr lang="tr-TR" sz="1000">
                        <a:latin typeface="Times New Roman" pitchFamily="18" charset="0"/>
                        <a:cs typeface="Times New Roman"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tr-TR" sz="1000" dirty="0" smtClean="0">
                        <a:latin typeface="Times New Roman" pitchFamily="18" charset="0"/>
                        <a:cs typeface="Times New Roman" pitchFamily="18" charset="0"/>
                      </a:endParaRPr>
                    </a:p>
                  </a:txBody>
                  <a:tcPr/>
                </a:tc>
                <a:extLst>
                  <a:ext uri="{0D108BD9-81ED-4DB2-BD59-A6C34878D82A}">
                    <a16:rowId xmlns:a16="http://schemas.microsoft.com/office/drawing/2014/main" val="10006"/>
                  </a:ext>
                </a:extLst>
              </a:tr>
              <a:tr h="370840">
                <a:tc>
                  <a:txBody>
                    <a:bodyPr/>
                    <a:lstStyle/>
                    <a:p>
                      <a:pPr>
                        <a:lnSpc>
                          <a:spcPct val="115000"/>
                        </a:lnSpc>
                        <a:spcAft>
                          <a:spcPts val="0"/>
                        </a:spcAft>
                      </a:pPr>
                      <a:r>
                        <a:rPr lang="tr-TR" sz="1000" dirty="0" smtClean="0">
                          <a:effectLst/>
                          <a:latin typeface="Times New Roman" pitchFamily="18" charset="0"/>
                          <a:cs typeface="Times New Roman" pitchFamily="18" charset="0"/>
                        </a:rPr>
                        <a:t>16</a:t>
                      </a:r>
                      <a:endParaRPr lang="tr-TR" sz="1000" dirty="0">
                        <a:effectLst/>
                        <a:latin typeface="Times New Roman" pitchFamily="18" charset="0"/>
                        <a:ea typeface="Calibri"/>
                        <a:cs typeface="Times New Roman" pitchFamily="18" charset="0"/>
                      </a:endParaRPr>
                    </a:p>
                  </a:txBody>
                  <a:tcPr marL="55282" marR="55282" marT="0" marB="0"/>
                </a:tc>
                <a:tc>
                  <a:txBody>
                    <a:bodyPr/>
                    <a:lstStyle/>
                    <a:p>
                      <a:pPr>
                        <a:lnSpc>
                          <a:spcPct val="115000"/>
                        </a:lnSpc>
                        <a:spcAft>
                          <a:spcPts val="0"/>
                        </a:spcAft>
                      </a:pPr>
                      <a:r>
                        <a:rPr lang="tr-TR" sz="1000" dirty="0" err="1" smtClean="0">
                          <a:effectLst/>
                          <a:latin typeface="Times New Roman" pitchFamily="18" charset="0"/>
                          <a:cs typeface="Times New Roman" pitchFamily="18" charset="0"/>
                        </a:rPr>
                        <a:t>Öğr.Gör</a:t>
                      </a:r>
                      <a:r>
                        <a:rPr lang="tr-TR" sz="1000" dirty="0" smtClean="0">
                          <a:effectLst/>
                          <a:latin typeface="Times New Roman" pitchFamily="18" charset="0"/>
                          <a:cs typeface="Times New Roman" pitchFamily="18" charset="0"/>
                        </a:rPr>
                        <a:t>. Yaşar </a:t>
                      </a:r>
                      <a:endParaRPr lang="tr-TR" sz="1000" dirty="0">
                        <a:effectLst/>
                        <a:latin typeface="Times New Roman" pitchFamily="18" charset="0"/>
                        <a:ea typeface="Calibri"/>
                        <a:cs typeface="Times New Roman" pitchFamily="18" charset="0"/>
                      </a:endParaRPr>
                    </a:p>
                  </a:txBody>
                  <a:tcPr marL="55282" marR="55282" marT="0" marB="0"/>
                </a:tc>
                <a:tc>
                  <a:txBody>
                    <a:bodyPr/>
                    <a:lstStyle/>
                    <a:p>
                      <a:pPr>
                        <a:lnSpc>
                          <a:spcPct val="115000"/>
                        </a:lnSpc>
                        <a:spcAft>
                          <a:spcPts val="0"/>
                        </a:spcAft>
                      </a:pPr>
                      <a:r>
                        <a:rPr lang="tr-TR" sz="1000" dirty="0">
                          <a:effectLst/>
                          <a:latin typeface="Times New Roman" pitchFamily="18" charset="0"/>
                          <a:cs typeface="Times New Roman" pitchFamily="18" charset="0"/>
                        </a:rPr>
                        <a:t>KAYAN</a:t>
                      </a:r>
                      <a:endParaRPr lang="tr-TR" sz="1000" dirty="0">
                        <a:effectLst/>
                        <a:latin typeface="Times New Roman" pitchFamily="18" charset="0"/>
                        <a:ea typeface="Calibri"/>
                        <a:cs typeface="Times New Roman" pitchFamily="18" charset="0"/>
                      </a:endParaRPr>
                    </a:p>
                  </a:txBody>
                  <a:tcPr marL="55282" marR="55282"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000" dirty="0" smtClean="0">
                          <a:latin typeface="Times New Roman" pitchFamily="18" charset="0"/>
                          <a:cs typeface="Times New Roman" pitchFamily="18" charset="0"/>
                        </a:rPr>
                        <a:t>Devam</a:t>
                      </a:r>
                      <a:r>
                        <a:rPr lang="tr-TR" sz="1000" baseline="0" dirty="0" smtClean="0">
                          <a:latin typeface="Times New Roman" pitchFamily="18" charset="0"/>
                          <a:cs typeface="Times New Roman" pitchFamily="18" charset="0"/>
                        </a:rPr>
                        <a:t> Ediyor</a:t>
                      </a:r>
                      <a:endParaRPr lang="tr-TR" sz="1000" dirty="0" smtClean="0">
                        <a:latin typeface="Times New Roman" pitchFamily="18" charset="0"/>
                        <a:cs typeface="Times New Roman" pitchFamily="18" charset="0"/>
                      </a:endParaRPr>
                    </a:p>
                  </a:txBody>
                  <a:tcPr/>
                </a:tc>
                <a:tc>
                  <a:txBody>
                    <a:bodyPr/>
                    <a:lstStyle/>
                    <a:p>
                      <a:pPr algn="l"/>
                      <a:endParaRPr lang="tr-TR" sz="1000">
                        <a:latin typeface="Times New Roman" pitchFamily="18" charset="0"/>
                        <a:cs typeface="Times New Roman" pitchFamily="18" charset="0"/>
                      </a:endParaRPr>
                    </a:p>
                  </a:txBody>
                  <a:tcPr/>
                </a:tc>
                <a:extLst>
                  <a:ext uri="{0D108BD9-81ED-4DB2-BD59-A6C34878D82A}">
                    <a16:rowId xmlns:a16="http://schemas.microsoft.com/office/drawing/2014/main" val="10007"/>
                  </a:ext>
                </a:extLst>
              </a:tr>
              <a:tr h="370840">
                <a:tc>
                  <a:txBody>
                    <a:bodyPr/>
                    <a:lstStyle/>
                    <a:p>
                      <a:pPr>
                        <a:lnSpc>
                          <a:spcPct val="115000"/>
                        </a:lnSpc>
                        <a:spcAft>
                          <a:spcPts val="0"/>
                        </a:spcAft>
                      </a:pPr>
                      <a:r>
                        <a:rPr lang="tr-TR" sz="1000" dirty="0" smtClean="0">
                          <a:effectLst/>
                          <a:latin typeface="Times New Roman" pitchFamily="18" charset="0"/>
                          <a:cs typeface="Times New Roman" pitchFamily="18" charset="0"/>
                        </a:rPr>
                        <a:t>17</a:t>
                      </a:r>
                      <a:endParaRPr lang="tr-TR" sz="1000" dirty="0">
                        <a:effectLst/>
                        <a:latin typeface="Times New Roman" pitchFamily="18" charset="0"/>
                        <a:ea typeface="Calibri"/>
                        <a:cs typeface="Times New Roman" pitchFamily="18" charset="0"/>
                      </a:endParaRPr>
                    </a:p>
                  </a:txBody>
                  <a:tcPr marL="55282" marR="55282" marT="0" marB="0"/>
                </a:tc>
                <a:tc>
                  <a:txBody>
                    <a:bodyPr/>
                    <a:lstStyle/>
                    <a:p>
                      <a:pPr>
                        <a:lnSpc>
                          <a:spcPct val="115000"/>
                        </a:lnSpc>
                        <a:spcAft>
                          <a:spcPts val="0"/>
                        </a:spcAft>
                      </a:pPr>
                      <a:r>
                        <a:rPr lang="tr-TR" sz="1000" dirty="0" err="1" smtClean="0">
                          <a:effectLst/>
                          <a:latin typeface="Times New Roman" pitchFamily="18" charset="0"/>
                          <a:cs typeface="Times New Roman" pitchFamily="18" charset="0"/>
                        </a:rPr>
                        <a:t>Öğr.Gör</a:t>
                      </a:r>
                      <a:r>
                        <a:rPr lang="tr-TR" sz="1000" dirty="0" smtClean="0">
                          <a:effectLst/>
                          <a:latin typeface="Times New Roman" pitchFamily="18" charset="0"/>
                          <a:cs typeface="Times New Roman" pitchFamily="18" charset="0"/>
                        </a:rPr>
                        <a:t>. Yunus</a:t>
                      </a:r>
                      <a:endParaRPr lang="tr-TR" sz="1000" dirty="0">
                        <a:effectLst/>
                        <a:latin typeface="Times New Roman" pitchFamily="18" charset="0"/>
                        <a:ea typeface="Calibri"/>
                        <a:cs typeface="Times New Roman" pitchFamily="18" charset="0"/>
                      </a:endParaRPr>
                    </a:p>
                  </a:txBody>
                  <a:tcPr marL="55282" marR="55282" marT="0" marB="0"/>
                </a:tc>
                <a:tc>
                  <a:txBody>
                    <a:bodyPr/>
                    <a:lstStyle/>
                    <a:p>
                      <a:pPr>
                        <a:lnSpc>
                          <a:spcPct val="115000"/>
                        </a:lnSpc>
                        <a:spcAft>
                          <a:spcPts val="0"/>
                        </a:spcAft>
                      </a:pPr>
                      <a:r>
                        <a:rPr lang="tr-TR" sz="1000" dirty="0">
                          <a:effectLst/>
                          <a:latin typeface="Times New Roman" pitchFamily="18" charset="0"/>
                          <a:cs typeface="Times New Roman" pitchFamily="18" charset="0"/>
                        </a:rPr>
                        <a:t>ALP</a:t>
                      </a:r>
                      <a:endParaRPr lang="tr-TR" sz="1000" dirty="0">
                        <a:effectLst/>
                        <a:latin typeface="Times New Roman" pitchFamily="18" charset="0"/>
                        <a:ea typeface="Calibri"/>
                        <a:cs typeface="Times New Roman" pitchFamily="18" charset="0"/>
                      </a:endParaRPr>
                    </a:p>
                  </a:txBody>
                  <a:tcPr marL="55282" marR="55282"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000" dirty="0" smtClean="0">
                          <a:latin typeface="Times New Roman" pitchFamily="18" charset="0"/>
                          <a:cs typeface="Times New Roman" pitchFamily="18" charset="0"/>
                        </a:rPr>
                        <a:t>Devam</a:t>
                      </a:r>
                      <a:r>
                        <a:rPr lang="tr-TR" sz="1000" baseline="0" dirty="0" smtClean="0">
                          <a:latin typeface="Times New Roman" pitchFamily="18" charset="0"/>
                          <a:cs typeface="Times New Roman" pitchFamily="18" charset="0"/>
                        </a:rPr>
                        <a:t> Ediyor</a:t>
                      </a:r>
                      <a:endParaRPr lang="tr-TR" sz="1000" dirty="0" smtClean="0">
                        <a:latin typeface="Times New Roman" pitchFamily="18" charset="0"/>
                        <a:cs typeface="Times New Roman" pitchFamily="18" charset="0"/>
                      </a:endParaRPr>
                    </a:p>
                  </a:txBody>
                  <a:tcPr/>
                </a:tc>
                <a:tc>
                  <a:txBody>
                    <a:bodyPr/>
                    <a:lstStyle/>
                    <a:p>
                      <a:pPr algn="l"/>
                      <a:endParaRPr lang="tr-TR" sz="1000">
                        <a:latin typeface="Times New Roman" pitchFamily="18" charset="0"/>
                        <a:cs typeface="Times New Roman" pitchFamily="18" charset="0"/>
                      </a:endParaRPr>
                    </a:p>
                  </a:txBody>
                  <a:tcPr/>
                </a:tc>
                <a:extLst>
                  <a:ext uri="{0D108BD9-81ED-4DB2-BD59-A6C34878D82A}">
                    <a16:rowId xmlns:a16="http://schemas.microsoft.com/office/drawing/2014/main" val="10008"/>
                  </a:ext>
                </a:extLst>
              </a:tr>
              <a:tr h="370840">
                <a:tc>
                  <a:txBody>
                    <a:bodyPr/>
                    <a:lstStyle/>
                    <a:p>
                      <a:pPr>
                        <a:lnSpc>
                          <a:spcPct val="115000"/>
                        </a:lnSpc>
                        <a:spcAft>
                          <a:spcPts val="0"/>
                        </a:spcAft>
                      </a:pPr>
                      <a:r>
                        <a:rPr lang="tr-TR" sz="1000" dirty="0" smtClean="0">
                          <a:effectLst/>
                          <a:latin typeface="Times New Roman" pitchFamily="18" charset="0"/>
                          <a:ea typeface="Calibri"/>
                          <a:cs typeface="Times New Roman" pitchFamily="18" charset="0"/>
                        </a:rPr>
                        <a:t>18</a:t>
                      </a:r>
                      <a:endParaRPr lang="tr-TR" sz="1000" dirty="0">
                        <a:effectLst/>
                        <a:latin typeface="Times New Roman" pitchFamily="18" charset="0"/>
                        <a:ea typeface="Calibri"/>
                        <a:cs typeface="Times New Roman" pitchFamily="18" charset="0"/>
                      </a:endParaRPr>
                    </a:p>
                  </a:txBody>
                  <a:tcPr marL="55282" marR="55282" marT="0" marB="0"/>
                </a:tc>
                <a:tc>
                  <a:txBody>
                    <a:bodyPr/>
                    <a:lstStyle/>
                    <a:p>
                      <a:pPr>
                        <a:lnSpc>
                          <a:spcPct val="115000"/>
                        </a:lnSpc>
                        <a:spcAft>
                          <a:spcPts val="0"/>
                        </a:spcAft>
                      </a:pPr>
                      <a:r>
                        <a:rPr lang="tr-TR" sz="1000" dirty="0" err="1" smtClean="0">
                          <a:effectLst/>
                          <a:latin typeface="Times New Roman" pitchFamily="18" charset="0"/>
                          <a:cs typeface="Times New Roman" pitchFamily="18" charset="0"/>
                        </a:rPr>
                        <a:t>Öğr.Gör</a:t>
                      </a:r>
                      <a:r>
                        <a:rPr lang="tr-TR" sz="1000" dirty="0" smtClean="0">
                          <a:effectLst/>
                          <a:latin typeface="Times New Roman" pitchFamily="18" charset="0"/>
                          <a:cs typeface="Times New Roman" pitchFamily="18" charset="0"/>
                        </a:rPr>
                        <a:t>. </a:t>
                      </a:r>
                      <a:r>
                        <a:rPr lang="tr-TR" sz="1000" dirty="0" smtClean="0">
                          <a:effectLst/>
                          <a:latin typeface="Times New Roman" pitchFamily="18" charset="0"/>
                          <a:ea typeface="Calibri"/>
                          <a:cs typeface="Times New Roman" pitchFamily="18" charset="0"/>
                        </a:rPr>
                        <a:t>Hüsamettin</a:t>
                      </a:r>
                      <a:endParaRPr lang="tr-TR" sz="1000" dirty="0">
                        <a:effectLst/>
                        <a:latin typeface="Times New Roman" pitchFamily="18" charset="0"/>
                        <a:ea typeface="Calibri"/>
                        <a:cs typeface="Times New Roman" pitchFamily="18" charset="0"/>
                      </a:endParaRPr>
                    </a:p>
                  </a:txBody>
                  <a:tcPr marL="55282" marR="55282" marT="0" marB="0"/>
                </a:tc>
                <a:tc>
                  <a:txBody>
                    <a:bodyPr/>
                    <a:lstStyle/>
                    <a:p>
                      <a:pPr>
                        <a:lnSpc>
                          <a:spcPct val="115000"/>
                        </a:lnSpc>
                        <a:spcAft>
                          <a:spcPts val="0"/>
                        </a:spcAft>
                      </a:pPr>
                      <a:r>
                        <a:rPr lang="tr-TR" sz="1000" dirty="0" smtClean="0">
                          <a:effectLst/>
                          <a:latin typeface="Times New Roman" pitchFamily="18" charset="0"/>
                          <a:ea typeface="Calibri"/>
                          <a:cs typeface="Times New Roman" pitchFamily="18" charset="0"/>
                        </a:rPr>
                        <a:t>NAS ( YENİ ATANDI)</a:t>
                      </a:r>
                      <a:endParaRPr lang="tr-TR" sz="1000" dirty="0">
                        <a:effectLst/>
                        <a:latin typeface="Times New Roman" pitchFamily="18" charset="0"/>
                        <a:ea typeface="Calibri"/>
                        <a:cs typeface="Times New Roman" pitchFamily="18" charset="0"/>
                      </a:endParaRPr>
                    </a:p>
                  </a:txBody>
                  <a:tcPr marL="55282" marR="55282"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000" dirty="0" smtClean="0">
                          <a:latin typeface="Times New Roman" pitchFamily="18" charset="0"/>
                          <a:cs typeface="Times New Roman" pitchFamily="18" charset="0"/>
                        </a:rPr>
                        <a:t>Mezun</a:t>
                      </a:r>
                    </a:p>
                  </a:txBody>
                  <a:tcPr/>
                </a:tc>
                <a:tc>
                  <a:txBody>
                    <a:bodyPr/>
                    <a:lstStyle/>
                    <a:p>
                      <a:pPr algn="l"/>
                      <a:endParaRPr lang="tr-TR" sz="1000" dirty="0">
                        <a:latin typeface="Times New Roman" pitchFamily="18" charset="0"/>
                        <a:cs typeface="Times New Roman" pitchFamily="18" charset="0"/>
                      </a:endParaRPr>
                    </a:p>
                  </a:txBody>
                  <a:tcPr/>
                </a:tc>
                <a:extLst>
                  <a:ext uri="{0D108BD9-81ED-4DB2-BD59-A6C34878D82A}">
                    <a16:rowId xmlns:a16="http://schemas.microsoft.com/office/drawing/2014/main" val="10009"/>
                  </a:ext>
                </a:extLst>
              </a:tr>
              <a:tr h="370840">
                <a:tc>
                  <a:txBody>
                    <a:bodyPr/>
                    <a:lstStyle/>
                    <a:p>
                      <a:pPr>
                        <a:lnSpc>
                          <a:spcPct val="115000"/>
                        </a:lnSpc>
                        <a:spcAft>
                          <a:spcPts val="0"/>
                        </a:spcAft>
                      </a:pPr>
                      <a:r>
                        <a:rPr lang="tr-TR" sz="1000" dirty="0" smtClean="0">
                          <a:effectLst/>
                          <a:latin typeface="Times New Roman" pitchFamily="18" charset="0"/>
                          <a:ea typeface="Calibri"/>
                          <a:cs typeface="Times New Roman" pitchFamily="18" charset="0"/>
                        </a:rPr>
                        <a:t>19</a:t>
                      </a:r>
                      <a:endParaRPr lang="tr-TR" sz="1000" dirty="0">
                        <a:effectLst/>
                        <a:latin typeface="Times New Roman" pitchFamily="18" charset="0"/>
                        <a:ea typeface="Calibri"/>
                        <a:cs typeface="Times New Roman" pitchFamily="18" charset="0"/>
                      </a:endParaRPr>
                    </a:p>
                  </a:txBody>
                  <a:tcPr marL="55282" marR="55282" marT="0" marB="0"/>
                </a:tc>
                <a:tc>
                  <a:txBody>
                    <a:bodyPr/>
                    <a:lstStyle/>
                    <a:p>
                      <a:pPr>
                        <a:lnSpc>
                          <a:spcPct val="115000"/>
                        </a:lnSpc>
                        <a:spcAft>
                          <a:spcPts val="0"/>
                        </a:spcAft>
                      </a:pPr>
                      <a:r>
                        <a:rPr lang="tr-TR" sz="1000" dirty="0" err="1" smtClean="0">
                          <a:effectLst/>
                          <a:latin typeface="Times New Roman" pitchFamily="18" charset="0"/>
                          <a:cs typeface="Times New Roman" pitchFamily="18" charset="0"/>
                        </a:rPr>
                        <a:t>Öğr.Gör</a:t>
                      </a:r>
                      <a:r>
                        <a:rPr lang="tr-TR" sz="1000" dirty="0" smtClean="0">
                          <a:effectLst/>
                          <a:latin typeface="Times New Roman" pitchFamily="18" charset="0"/>
                          <a:cs typeface="Times New Roman" pitchFamily="18" charset="0"/>
                        </a:rPr>
                        <a:t>. </a:t>
                      </a:r>
                      <a:r>
                        <a:rPr lang="tr-TR" sz="1000" dirty="0" smtClean="0">
                          <a:effectLst/>
                          <a:latin typeface="Times New Roman" pitchFamily="18" charset="0"/>
                          <a:ea typeface="Calibri"/>
                          <a:cs typeface="Times New Roman" pitchFamily="18" charset="0"/>
                        </a:rPr>
                        <a:t>Mehmet</a:t>
                      </a:r>
                      <a:r>
                        <a:rPr lang="tr-TR" sz="1000" baseline="0" dirty="0" smtClean="0">
                          <a:effectLst/>
                          <a:latin typeface="Times New Roman" pitchFamily="18" charset="0"/>
                          <a:ea typeface="Calibri"/>
                          <a:cs typeface="Times New Roman" pitchFamily="18" charset="0"/>
                        </a:rPr>
                        <a:t> Rıdvan</a:t>
                      </a:r>
                      <a:endParaRPr lang="tr-TR" sz="1000" dirty="0">
                        <a:effectLst/>
                        <a:latin typeface="Times New Roman" pitchFamily="18" charset="0"/>
                        <a:ea typeface="Calibri"/>
                        <a:cs typeface="Times New Roman" pitchFamily="18" charset="0"/>
                      </a:endParaRPr>
                    </a:p>
                  </a:txBody>
                  <a:tcPr marL="55282" marR="55282" marT="0" marB="0"/>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tr-TR" sz="1000" baseline="0" dirty="0" smtClean="0">
                          <a:effectLst/>
                          <a:latin typeface="Times New Roman" pitchFamily="18" charset="0"/>
                          <a:ea typeface="Calibri"/>
                          <a:cs typeface="Times New Roman" pitchFamily="18" charset="0"/>
                        </a:rPr>
                        <a:t>ALTUNKUM(YENİATANDI)</a:t>
                      </a:r>
                      <a:endParaRPr lang="tr-TR" sz="1000" dirty="0" smtClean="0">
                        <a:effectLst/>
                        <a:latin typeface="Times New Roman" pitchFamily="18" charset="0"/>
                        <a:ea typeface="Calibri"/>
                        <a:cs typeface="Times New Roman" pitchFamily="18" charset="0"/>
                      </a:endParaRPr>
                    </a:p>
                  </a:txBody>
                  <a:tcPr marL="55282" marR="55282"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000" dirty="0" smtClean="0">
                          <a:latin typeface="Times New Roman" pitchFamily="18" charset="0"/>
                          <a:cs typeface="Times New Roman" pitchFamily="18" charset="0"/>
                        </a:rPr>
                        <a:t>Mezun</a:t>
                      </a:r>
                    </a:p>
                    <a:p>
                      <a:pPr marL="0" marR="0" indent="0" algn="l" defTabSz="914400" rtl="0" eaLnBrk="1" fontAlgn="auto" latinLnBrk="0" hangingPunct="1">
                        <a:lnSpc>
                          <a:spcPct val="100000"/>
                        </a:lnSpc>
                        <a:spcBef>
                          <a:spcPts val="0"/>
                        </a:spcBef>
                        <a:spcAft>
                          <a:spcPts val="0"/>
                        </a:spcAft>
                        <a:buClrTx/>
                        <a:buSzTx/>
                        <a:buFontTx/>
                        <a:buNone/>
                        <a:tabLst/>
                        <a:defRPr/>
                      </a:pPr>
                      <a:endParaRPr lang="tr-TR" sz="1000" dirty="0" smtClean="0">
                        <a:latin typeface="Times New Roman" pitchFamily="18" charset="0"/>
                        <a:cs typeface="Times New Roman" pitchFamily="18" charset="0"/>
                      </a:endParaRPr>
                    </a:p>
                  </a:txBody>
                  <a:tcPr/>
                </a:tc>
                <a:tc>
                  <a:txBody>
                    <a:bodyPr/>
                    <a:lstStyle/>
                    <a:p>
                      <a:pPr algn="l"/>
                      <a:endParaRPr lang="tr-TR" sz="1000" dirty="0">
                        <a:latin typeface="Times New Roman" pitchFamily="18" charset="0"/>
                        <a:cs typeface="Times New Roman" pitchFamily="18" charset="0"/>
                      </a:endParaRPr>
                    </a:p>
                  </a:txBody>
                  <a:tcPr/>
                </a:tc>
                <a:extLst>
                  <a:ext uri="{0D108BD9-81ED-4DB2-BD59-A6C34878D82A}">
                    <a16:rowId xmlns:a16="http://schemas.microsoft.com/office/drawing/2014/main" val="10010"/>
                  </a:ext>
                </a:extLst>
              </a:tr>
              <a:tr h="370840">
                <a:tc>
                  <a:txBody>
                    <a:bodyPr/>
                    <a:lstStyle/>
                    <a:p>
                      <a:pPr>
                        <a:lnSpc>
                          <a:spcPct val="115000"/>
                        </a:lnSpc>
                        <a:spcAft>
                          <a:spcPts val="0"/>
                        </a:spcAft>
                      </a:pPr>
                      <a:r>
                        <a:rPr lang="tr-TR" sz="1000" dirty="0" smtClean="0">
                          <a:effectLst/>
                          <a:latin typeface="Times New Roman" pitchFamily="18" charset="0"/>
                          <a:ea typeface="Calibri"/>
                          <a:cs typeface="Times New Roman" pitchFamily="18" charset="0"/>
                        </a:rPr>
                        <a:t>20</a:t>
                      </a:r>
                      <a:endParaRPr lang="tr-TR" sz="1000" dirty="0">
                        <a:effectLst/>
                        <a:latin typeface="Times New Roman" pitchFamily="18" charset="0"/>
                        <a:ea typeface="Calibri"/>
                        <a:cs typeface="Times New Roman" pitchFamily="18" charset="0"/>
                      </a:endParaRPr>
                    </a:p>
                  </a:txBody>
                  <a:tcPr marL="55282" marR="55282" marT="0" marB="0"/>
                </a:tc>
                <a:tc>
                  <a:txBody>
                    <a:bodyPr/>
                    <a:lstStyle/>
                    <a:p>
                      <a:pPr>
                        <a:lnSpc>
                          <a:spcPct val="115000"/>
                        </a:lnSpc>
                        <a:spcAft>
                          <a:spcPts val="0"/>
                        </a:spcAft>
                      </a:pPr>
                      <a:r>
                        <a:rPr lang="tr-TR" sz="1000" dirty="0" err="1" smtClean="0">
                          <a:effectLst/>
                          <a:latin typeface="Times New Roman" pitchFamily="18" charset="0"/>
                          <a:cs typeface="Times New Roman" pitchFamily="18" charset="0"/>
                        </a:rPr>
                        <a:t>Öğr.Gör</a:t>
                      </a:r>
                      <a:r>
                        <a:rPr lang="tr-TR" sz="1000" dirty="0" smtClean="0">
                          <a:effectLst/>
                          <a:latin typeface="Times New Roman" pitchFamily="18" charset="0"/>
                          <a:cs typeface="Times New Roman" pitchFamily="18" charset="0"/>
                        </a:rPr>
                        <a:t>. </a:t>
                      </a:r>
                      <a:r>
                        <a:rPr lang="tr-TR" sz="1000" dirty="0" smtClean="0">
                          <a:effectLst/>
                          <a:latin typeface="Times New Roman" pitchFamily="18" charset="0"/>
                          <a:ea typeface="Calibri"/>
                          <a:cs typeface="Times New Roman" pitchFamily="18" charset="0"/>
                        </a:rPr>
                        <a:t>Serpil</a:t>
                      </a:r>
                      <a:r>
                        <a:rPr lang="tr-TR" sz="1000" baseline="0" dirty="0" smtClean="0">
                          <a:effectLst/>
                          <a:latin typeface="Times New Roman" pitchFamily="18" charset="0"/>
                          <a:ea typeface="Calibri"/>
                          <a:cs typeface="Times New Roman" pitchFamily="18" charset="0"/>
                        </a:rPr>
                        <a:t> PEKDOĞAN</a:t>
                      </a:r>
                      <a:endParaRPr lang="tr-TR" sz="1000" dirty="0">
                        <a:effectLst/>
                        <a:latin typeface="Times New Roman" pitchFamily="18" charset="0"/>
                        <a:ea typeface="Calibri"/>
                        <a:cs typeface="Times New Roman" pitchFamily="18" charset="0"/>
                      </a:endParaRPr>
                    </a:p>
                  </a:txBody>
                  <a:tcPr marL="55282" marR="55282" marT="0" marB="0"/>
                </a:tc>
                <a:tc>
                  <a:txBody>
                    <a:bodyPr/>
                    <a:lstStyle/>
                    <a:p>
                      <a:pPr>
                        <a:lnSpc>
                          <a:spcPct val="115000"/>
                        </a:lnSpc>
                        <a:spcAft>
                          <a:spcPts val="0"/>
                        </a:spcAft>
                      </a:pPr>
                      <a:r>
                        <a:rPr lang="tr-TR" sz="1000" dirty="0" smtClean="0">
                          <a:effectLst/>
                          <a:latin typeface="Times New Roman" pitchFamily="18" charset="0"/>
                          <a:ea typeface="Calibri"/>
                          <a:cs typeface="Times New Roman" pitchFamily="18" charset="0"/>
                        </a:rPr>
                        <a:t>GÖZTOK(YENİ</a:t>
                      </a:r>
                      <a:r>
                        <a:rPr lang="tr-TR" sz="1000" baseline="0" dirty="0" smtClean="0">
                          <a:effectLst/>
                          <a:latin typeface="Times New Roman" pitchFamily="18" charset="0"/>
                          <a:ea typeface="Calibri"/>
                          <a:cs typeface="Times New Roman" pitchFamily="18" charset="0"/>
                        </a:rPr>
                        <a:t> ATANDI)</a:t>
                      </a:r>
                      <a:endParaRPr lang="tr-TR" sz="1000" dirty="0">
                        <a:effectLst/>
                        <a:latin typeface="Times New Roman" pitchFamily="18" charset="0"/>
                        <a:ea typeface="Calibri"/>
                        <a:cs typeface="Times New Roman" pitchFamily="18" charset="0"/>
                      </a:endParaRPr>
                    </a:p>
                  </a:txBody>
                  <a:tcPr marL="55282" marR="55282"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tr-TR" sz="1000" dirty="0" smtClean="0">
                        <a:latin typeface="Times New Roman" pitchFamily="18" charset="0"/>
                        <a:cs typeface="Times New Roman"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000" dirty="0" smtClean="0">
                          <a:latin typeface="Times New Roman" pitchFamily="18" charset="0"/>
                          <a:cs typeface="Times New Roman" pitchFamily="18" charset="0"/>
                        </a:rPr>
                        <a:t>Devam</a:t>
                      </a:r>
                      <a:r>
                        <a:rPr lang="tr-TR" sz="1000" baseline="0" dirty="0" smtClean="0">
                          <a:latin typeface="Times New Roman" pitchFamily="18" charset="0"/>
                          <a:cs typeface="Times New Roman" pitchFamily="18" charset="0"/>
                        </a:rPr>
                        <a:t> Ediyor</a:t>
                      </a:r>
                      <a:endParaRPr lang="tr-TR" sz="1000" dirty="0" smtClean="0">
                        <a:latin typeface="Times New Roman" pitchFamily="18" charset="0"/>
                        <a:cs typeface="Times New Roman" pitchFamily="18" charset="0"/>
                      </a:endParaRPr>
                    </a:p>
                  </a:txBody>
                  <a:tcPr/>
                </a:tc>
                <a:extLst>
                  <a:ext uri="{0D108BD9-81ED-4DB2-BD59-A6C34878D82A}">
                    <a16:rowId xmlns:a16="http://schemas.microsoft.com/office/drawing/2014/main" val="10011"/>
                  </a:ext>
                </a:extLst>
              </a:tr>
            </a:tbl>
          </a:graphicData>
        </a:graphic>
      </p:graphicFrame>
    </p:spTree>
    <p:extLst>
      <p:ext uri="{BB962C8B-B14F-4D97-AF65-F5344CB8AC3E}">
        <p14:creationId xmlns:p14="http://schemas.microsoft.com/office/powerpoint/2010/main" val="45443700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1200329"/>
          </a:xfrm>
          <a:prstGeom prst="rect">
            <a:avLst/>
          </a:prstGeom>
          <a:noFill/>
        </p:spPr>
        <p:txBody>
          <a:bodyPr wrap="square" rtlCol="0">
            <a:spAutoFit/>
          </a:bodyPr>
          <a:lstStyle/>
          <a:p>
            <a:pPr algn="ctr"/>
            <a:r>
              <a:rPr lang="tr-TR" sz="2400" b="1" dirty="0">
                <a:latin typeface="Times New Roman" pitchFamily="18" charset="0"/>
                <a:cs typeface="Times New Roman" pitchFamily="18" charset="0"/>
              </a:rPr>
              <a:t>Siirt Üniversitesi Teknik Bilimler Meslek Yüksekokulu Satın Alma </a:t>
            </a:r>
            <a:r>
              <a:rPr lang="tr-TR" sz="2400" b="1" dirty="0" smtClean="0">
                <a:latin typeface="Times New Roman" pitchFamily="18" charset="0"/>
                <a:cs typeface="Times New Roman" pitchFamily="18" charset="0"/>
              </a:rPr>
              <a:t>Faaliyetleri</a:t>
            </a:r>
          </a:p>
          <a:p>
            <a:pPr algn="ctr"/>
            <a:endParaRPr lang="tr-TR" sz="2400" b="1" dirty="0"/>
          </a:p>
        </p:txBody>
      </p:sp>
      <p:sp>
        <p:nvSpPr>
          <p:cNvPr id="3" name="Dikdörtgen 2"/>
          <p:cNvSpPr/>
          <p:nvPr/>
        </p:nvSpPr>
        <p:spPr>
          <a:xfrm>
            <a:off x="1295401" y="2934385"/>
            <a:ext cx="8229600" cy="461665"/>
          </a:xfrm>
          <a:prstGeom prst="rect">
            <a:avLst/>
          </a:prstGeom>
        </p:spPr>
        <p:txBody>
          <a:bodyPr wrap="square">
            <a:spAutoFit/>
          </a:bodyPr>
          <a:lstStyle/>
          <a:p>
            <a:r>
              <a:rPr lang="tr-TR" sz="2400" b="1" dirty="0" smtClean="0">
                <a:latin typeface="Times New Roman" pitchFamily="18" charset="0"/>
                <a:cs typeface="Times New Roman" pitchFamily="18" charset="0"/>
              </a:rPr>
              <a:t>Birimlerin </a:t>
            </a:r>
            <a:r>
              <a:rPr lang="tr-TR" sz="2400" b="1" dirty="0">
                <a:latin typeface="Times New Roman" pitchFamily="18" charset="0"/>
                <a:cs typeface="Times New Roman" pitchFamily="18" charset="0"/>
              </a:rPr>
              <a:t>Hizmet Maliyetinin </a:t>
            </a:r>
            <a:r>
              <a:rPr lang="tr-TR" sz="2400" b="1" dirty="0" smtClean="0">
                <a:latin typeface="Times New Roman" pitchFamily="18" charset="0"/>
                <a:cs typeface="Times New Roman" pitchFamily="18" charset="0"/>
              </a:rPr>
              <a:t>Tespitine </a:t>
            </a:r>
            <a:r>
              <a:rPr lang="tr-TR" sz="2400" b="1" dirty="0">
                <a:latin typeface="Times New Roman" pitchFamily="18" charset="0"/>
                <a:cs typeface="Times New Roman" pitchFamily="18" charset="0"/>
              </a:rPr>
              <a:t>İlişkin Bilgi Formu</a:t>
            </a:r>
          </a:p>
        </p:txBody>
      </p:sp>
      <p:graphicFrame>
        <p:nvGraphicFramePr>
          <p:cNvPr id="5" name="Tablo 4"/>
          <p:cNvGraphicFramePr>
            <a:graphicFrameLocks noGrp="1"/>
          </p:cNvGraphicFramePr>
          <p:nvPr>
            <p:extLst>
              <p:ext uri="{D42A27DB-BD31-4B8C-83A1-F6EECF244321}">
                <p14:modId xmlns:p14="http://schemas.microsoft.com/office/powerpoint/2010/main" val="1880619437"/>
              </p:ext>
            </p:extLst>
          </p:nvPr>
        </p:nvGraphicFramePr>
        <p:xfrm>
          <a:off x="2592388" y="3396050"/>
          <a:ext cx="5448300" cy="2390775"/>
        </p:xfrm>
        <a:graphic>
          <a:graphicData uri="http://schemas.openxmlformats.org/drawingml/2006/table">
            <a:tbl>
              <a:tblPr>
                <a:tableStyleId>{5C22544A-7EE6-4342-B048-85BDC9FD1C3A}</a:tableStyleId>
              </a:tblPr>
              <a:tblGrid>
                <a:gridCol w="810097">
                  <a:extLst>
                    <a:ext uri="{9D8B030D-6E8A-4147-A177-3AD203B41FA5}">
                      <a16:colId xmlns:a16="http://schemas.microsoft.com/office/drawing/2014/main" val="20000"/>
                    </a:ext>
                  </a:extLst>
                </a:gridCol>
                <a:gridCol w="190611">
                  <a:extLst>
                    <a:ext uri="{9D8B030D-6E8A-4147-A177-3AD203B41FA5}">
                      <a16:colId xmlns:a16="http://schemas.microsoft.com/office/drawing/2014/main" val="20001"/>
                    </a:ext>
                  </a:extLst>
                </a:gridCol>
                <a:gridCol w="3469122">
                  <a:extLst>
                    <a:ext uri="{9D8B030D-6E8A-4147-A177-3AD203B41FA5}">
                      <a16:colId xmlns:a16="http://schemas.microsoft.com/office/drawing/2014/main" val="20002"/>
                    </a:ext>
                  </a:extLst>
                </a:gridCol>
                <a:gridCol w="978470">
                  <a:extLst>
                    <a:ext uri="{9D8B030D-6E8A-4147-A177-3AD203B41FA5}">
                      <a16:colId xmlns:a16="http://schemas.microsoft.com/office/drawing/2014/main" val="20003"/>
                    </a:ext>
                  </a:extLst>
                </a:gridCol>
              </a:tblGrid>
              <a:tr h="333375">
                <a:tc gridSpan="3">
                  <a:txBody>
                    <a:bodyPr/>
                    <a:lstStyle/>
                    <a:p>
                      <a:pPr algn="ctr" fontAlgn="ctr"/>
                      <a:r>
                        <a:rPr lang="tr-TR" sz="1000" u="none" strike="noStrike" dirty="0">
                          <a:effectLst/>
                        </a:rPr>
                        <a:t> </a:t>
                      </a:r>
                      <a:endParaRPr lang="tr-TR" sz="1000" b="1" i="0" u="none" strike="noStrike" dirty="0">
                        <a:effectLst/>
                        <a:latin typeface="Tahoma"/>
                      </a:endParaRPr>
                    </a:p>
                  </a:txBody>
                  <a:tcPr marL="9525" marR="9525" marT="9525" marB="0" anchor="ctr"/>
                </a:tc>
                <a:tc hMerge="1">
                  <a:txBody>
                    <a:bodyPr/>
                    <a:lstStyle/>
                    <a:p>
                      <a:endParaRPr lang="tr-TR"/>
                    </a:p>
                  </a:txBody>
                  <a:tcPr/>
                </a:tc>
                <a:tc hMerge="1">
                  <a:txBody>
                    <a:bodyPr/>
                    <a:lstStyle/>
                    <a:p>
                      <a:endParaRPr lang="tr-TR"/>
                    </a:p>
                  </a:txBody>
                  <a:tcPr/>
                </a:tc>
                <a:tc>
                  <a:txBody>
                    <a:bodyPr/>
                    <a:lstStyle/>
                    <a:p>
                      <a:pPr algn="ctr" fontAlgn="ctr"/>
                      <a:r>
                        <a:rPr lang="tr-TR" sz="1200" u="none" strike="noStrike" dirty="0" smtClean="0">
                          <a:effectLst/>
                        </a:rPr>
                        <a:t>2019</a:t>
                      </a:r>
                      <a:endParaRPr lang="tr-TR" sz="1200" b="0" i="0" u="none" strike="noStrike" dirty="0">
                        <a:effectLst/>
                        <a:latin typeface="Tahoma"/>
                      </a:endParaRPr>
                    </a:p>
                  </a:txBody>
                  <a:tcPr marL="9525" marR="9525" marT="9525" marB="0" anchor="ctr"/>
                </a:tc>
                <a:extLst>
                  <a:ext uri="{0D108BD9-81ED-4DB2-BD59-A6C34878D82A}">
                    <a16:rowId xmlns:a16="http://schemas.microsoft.com/office/drawing/2014/main" val="10000"/>
                  </a:ext>
                </a:extLst>
              </a:tr>
              <a:tr h="171450">
                <a:tc gridSpan="3">
                  <a:txBody>
                    <a:bodyPr/>
                    <a:lstStyle/>
                    <a:p>
                      <a:pPr algn="l" fontAlgn="ctr"/>
                      <a:r>
                        <a:rPr lang="tr-TR" sz="1000" u="none" strike="noStrike">
                          <a:effectLst/>
                        </a:rPr>
                        <a:t>  I. PERSONEL</a:t>
                      </a:r>
                      <a:endParaRPr lang="tr-TR" sz="1000" b="1" i="0" u="none" strike="noStrike">
                        <a:effectLst/>
                        <a:latin typeface="Tahoma"/>
                      </a:endParaRPr>
                    </a:p>
                  </a:txBody>
                  <a:tcPr marL="9525" marR="9525" marT="9525" marB="0" anchor="ctr"/>
                </a:tc>
                <a:tc hMerge="1">
                  <a:txBody>
                    <a:bodyPr/>
                    <a:lstStyle/>
                    <a:p>
                      <a:endParaRPr lang="tr-TR"/>
                    </a:p>
                  </a:txBody>
                  <a:tcPr/>
                </a:tc>
                <a:tc hMerge="1">
                  <a:txBody>
                    <a:bodyPr/>
                    <a:lstStyle/>
                    <a:p>
                      <a:endParaRPr lang="tr-TR"/>
                    </a:p>
                  </a:txBody>
                  <a:tcPr/>
                </a:tc>
                <a:tc>
                  <a:txBody>
                    <a:bodyPr/>
                    <a:lstStyle/>
                    <a:p>
                      <a:pPr algn="ctr" fontAlgn="ctr"/>
                      <a:r>
                        <a:rPr lang="tr-TR" sz="1000" u="none" strike="noStrike" dirty="0">
                          <a:effectLst/>
                        </a:rPr>
                        <a:t> </a:t>
                      </a:r>
                      <a:endParaRPr lang="tr-TR" sz="1000" b="0" i="0" u="none" strike="noStrike" dirty="0">
                        <a:effectLst/>
                        <a:latin typeface="Tahoma"/>
                      </a:endParaRPr>
                    </a:p>
                  </a:txBody>
                  <a:tcPr marL="9525" marR="9525" marT="9525" marB="0" anchor="ctr"/>
                </a:tc>
                <a:extLst>
                  <a:ext uri="{0D108BD9-81ED-4DB2-BD59-A6C34878D82A}">
                    <a16:rowId xmlns:a16="http://schemas.microsoft.com/office/drawing/2014/main" val="10001"/>
                  </a:ext>
                </a:extLst>
              </a:tr>
              <a:tr h="171450">
                <a:tc gridSpan="3">
                  <a:txBody>
                    <a:bodyPr/>
                    <a:lstStyle/>
                    <a:p>
                      <a:pPr algn="l" fontAlgn="ctr"/>
                      <a:r>
                        <a:rPr lang="tr-TR" sz="1000" u="none" strike="noStrike">
                          <a:effectLst/>
                        </a:rPr>
                        <a:t>     1. Kadrolu personel sayısı</a:t>
                      </a:r>
                      <a:endParaRPr lang="tr-TR" sz="1000" b="0" i="0" u="none" strike="noStrike">
                        <a:effectLst/>
                        <a:latin typeface="Tahoma"/>
                      </a:endParaRPr>
                    </a:p>
                  </a:txBody>
                  <a:tcPr marL="9525" marR="9525" marT="9525" marB="0" anchor="ctr"/>
                </a:tc>
                <a:tc hMerge="1">
                  <a:txBody>
                    <a:bodyPr/>
                    <a:lstStyle/>
                    <a:p>
                      <a:endParaRPr lang="tr-TR"/>
                    </a:p>
                  </a:txBody>
                  <a:tcPr/>
                </a:tc>
                <a:tc hMerge="1">
                  <a:txBody>
                    <a:bodyPr/>
                    <a:lstStyle/>
                    <a:p>
                      <a:endParaRPr lang="tr-TR"/>
                    </a:p>
                  </a:txBody>
                  <a:tcPr/>
                </a:tc>
                <a:tc>
                  <a:txBody>
                    <a:bodyPr/>
                    <a:lstStyle/>
                    <a:p>
                      <a:pPr algn="ctr" fontAlgn="ctr"/>
                      <a:r>
                        <a:rPr lang="tr-TR" sz="1000" b="0" i="0" u="none" strike="noStrike" dirty="0" smtClean="0">
                          <a:effectLst/>
                          <a:latin typeface="+mn-lt"/>
                        </a:rPr>
                        <a:t>27</a:t>
                      </a:r>
                      <a:endParaRPr lang="tr-TR" sz="1000" b="1" i="0" u="none" strike="noStrike" dirty="0">
                        <a:effectLst/>
                        <a:latin typeface="Tahoma"/>
                      </a:endParaRPr>
                    </a:p>
                  </a:txBody>
                  <a:tcPr marL="9525" marR="9525" marT="9525" marB="0" anchor="ctr"/>
                </a:tc>
                <a:extLst>
                  <a:ext uri="{0D108BD9-81ED-4DB2-BD59-A6C34878D82A}">
                    <a16:rowId xmlns:a16="http://schemas.microsoft.com/office/drawing/2014/main" val="10002"/>
                  </a:ext>
                </a:extLst>
              </a:tr>
              <a:tr h="171450">
                <a:tc>
                  <a:txBody>
                    <a:bodyPr/>
                    <a:lstStyle/>
                    <a:p>
                      <a:pPr algn="l" fontAlgn="ctr"/>
                      <a:r>
                        <a:rPr lang="tr-TR" sz="1000" u="none" strike="noStrike">
                          <a:effectLst/>
                        </a:rPr>
                        <a:t>Akademik</a:t>
                      </a:r>
                      <a:endParaRPr lang="tr-TR" sz="1000" b="0" i="0" u="none" strike="noStrike">
                        <a:effectLst/>
                        <a:latin typeface="Tahoma"/>
                      </a:endParaRPr>
                    </a:p>
                  </a:txBody>
                  <a:tcPr marL="9525" marR="9525" marT="9525" marB="0" anchor="ctr"/>
                </a:tc>
                <a:tc>
                  <a:txBody>
                    <a:bodyPr/>
                    <a:lstStyle/>
                    <a:p>
                      <a:pPr algn="l" fontAlgn="ctr"/>
                      <a:r>
                        <a:rPr lang="tr-TR" sz="1000" u="none" strike="noStrike">
                          <a:effectLst/>
                        </a:rPr>
                        <a:t> </a:t>
                      </a:r>
                      <a:endParaRPr lang="tr-TR" sz="1000" b="0" i="0" u="none" strike="noStrike">
                        <a:effectLst/>
                        <a:latin typeface="Tahoma"/>
                      </a:endParaRPr>
                    </a:p>
                  </a:txBody>
                  <a:tcPr marL="9525" marR="9525" marT="9525" marB="0" anchor="ctr"/>
                </a:tc>
                <a:tc>
                  <a:txBody>
                    <a:bodyPr/>
                    <a:lstStyle/>
                    <a:p>
                      <a:pPr algn="l" fontAlgn="ctr"/>
                      <a:r>
                        <a:rPr lang="tr-TR" sz="1000" u="none" strike="noStrike">
                          <a:effectLst/>
                        </a:rPr>
                        <a:t> </a:t>
                      </a:r>
                      <a:endParaRPr lang="tr-TR" sz="1000" b="0" i="0" u="none" strike="noStrike">
                        <a:effectLst/>
                        <a:latin typeface="Tahoma"/>
                      </a:endParaRPr>
                    </a:p>
                  </a:txBody>
                  <a:tcPr marL="9525" marR="9525" marT="9525" marB="0" anchor="ctr"/>
                </a:tc>
                <a:tc>
                  <a:txBody>
                    <a:bodyPr/>
                    <a:lstStyle/>
                    <a:p>
                      <a:pPr algn="ctr" fontAlgn="ctr"/>
                      <a:r>
                        <a:rPr lang="tr-TR" sz="1000" u="none" strike="noStrike" dirty="0" smtClean="0">
                          <a:effectLst/>
                        </a:rPr>
                        <a:t>19</a:t>
                      </a:r>
                      <a:endParaRPr lang="tr-TR" sz="1000" b="0" i="0" u="none" strike="noStrike" dirty="0">
                        <a:effectLst/>
                        <a:latin typeface="Tahoma"/>
                      </a:endParaRPr>
                    </a:p>
                  </a:txBody>
                  <a:tcPr marL="9525" marR="9525" marT="9525" marB="0" anchor="ctr"/>
                </a:tc>
                <a:extLst>
                  <a:ext uri="{0D108BD9-81ED-4DB2-BD59-A6C34878D82A}">
                    <a16:rowId xmlns:a16="http://schemas.microsoft.com/office/drawing/2014/main" val="10003"/>
                  </a:ext>
                </a:extLst>
              </a:tr>
              <a:tr h="171450">
                <a:tc>
                  <a:txBody>
                    <a:bodyPr/>
                    <a:lstStyle/>
                    <a:p>
                      <a:pPr algn="l" fontAlgn="b"/>
                      <a:r>
                        <a:rPr lang="tr-TR" sz="1000" u="none" strike="noStrike">
                          <a:effectLst/>
                        </a:rPr>
                        <a:t>İdari</a:t>
                      </a:r>
                      <a:endParaRPr lang="tr-TR" sz="1000" b="0" i="0" u="none" strike="noStrike">
                        <a:effectLst/>
                        <a:latin typeface="Tahoma"/>
                      </a:endParaRPr>
                    </a:p>
                  </a:txBody>
                  <a:tcPr marL="9525" marR="9525" marT="9525" marB="0" anchor="b"/>
                </a:tc>
                <a:tc>
                  <a:txBody>
                    <a:bodyPr/>
                    <a:lstStyle/>
                    <a:p>
                      <a:pPr algn="l" fontAlgn="b"/>
                      <a:r>
                        <a:rPr lang="tr-TR" sz="1000" u="none" strike="noStrike">
                          <a:effectLst/>
                        </a:rPr>
                        <a:t> </a:t>
                      </a:r>
                      <a:endParaRPr lang="tr-TR" sz="1000" b="0" i="0" u="none" strike="noStrike">
                        <a:effectLst/>
                        <a:latin typeface="Tahoma"/>
                      </a:endParaRPr>
                    </a:p>
                  </a:txBody>
                  <a:tcPr marL="9525" marR="9525" marT="9525" marB="0" anchor="b"/>
                </a:tc>
                <a:tc>
                  <a:txBody>
                    <a:bodyPr/>
                    <a:lstStyle/>
                    <a:p>
                      <a:pPr algn="l" fontAlgn="b"/>
                      <a:r>
                        <a:rPr lang="tr-TR" sz="1000" u="none" strike="noStrike">
                          <a:effectLst/>
                        </a:rPr>
                        <a:t> </a:t>
                      </a:r>
                      <a:endParaRPr lang="tr-TR" sz="1000" b="0" i="0" u="none" strike="noStrike">
                        <a:effectLst/>
                        <a:latin typeface="Tahoma"/>
                      </a:endParaRPr>
                    </a:p>
                  </a:txBody>
                  <a:tcPr marL="9525" marR="9525" marT="9525" marB="0" anchor="b"/>
                </a:tc>
                <a:tc>
                  <a:txBody>
                    <a:bodyPr/>
                    <a:lstStyle/>
                    <a:p>
                      <a:pPr algn="ctr" fontAlgn="ctr"/>
                      <a:r>
                        <a:rPr lang="tr-TR" sz="1000" b="0" i="0" u="none" strike="noStrike" dirty="0">
                          <a:effectLst/>
                          <a:latin typeface="+mn-lt"/>
                        </a:rPr>
                        <a:t>8</a:t>
                      </a:r>
                      <a:endParaRPr lang="tr-TR" sz="1000" b="0" i="0" u="none" strike="noStrike" dirty="0">
                        <a:effectLst/>
                        <a:latin typeface="Tahoma"/>
                      </a:endParaRPr>
                    </a:p>
                  </a:txBody>
                  <a:tcPr marL="9525" marR="9525" marT="9525" marB="0" anchor="ctr"/>
                </a:tc>
                <a:extLst>
                  <a:ext uri="{0D108BD9-81ED-4DB2-BD59-A6C34878D82A}">
                    <a16:rowId xmlns:a16="http://schemas.microsoft.com/office/drawing/2014/main" val="10004"/>
                  </a:ext>
                </a:extLst>
              </a:tr>
              <a:tr h="171450">
                <a:tc gridSpan="3">
                  <a:txBody>
                    <a:bodyPr/>
                    <a:lstStyle/>
                    <a:p>
                      <a:pPr algn="l" fontAlgn="ctr"/>
                      <a:r>
                        <a:rPr lang="tr-TR" sz="1000" u="none" strike="noStrike" dirty="0">
                          <a:effectLst/>
                        </a:rPr>
                        <a:t>     2. Sözleşmeli personel sayısı   ( Yabancı uyruklu personel dahil)</a:t>
                      </a:r>
                      <a:endParaRPr lang="tr-TR" sz="1000" b="0" i="0" u="none" strike="noStrike" dirty="0">
                        <a:effectLst/>
                        <a:latin typeface="Tahoma"/>
                      </a:endParaRPr>
                    </a:p>
                  </a:txBody>
                  <a:tcPr marL="9525" marR="9525" marT="9525" marB="0" anchor="ctr"/>
                </a:tc>
                <a:tc hMerge="1">
                  <a:txBody>
                    <a:bodyPr/>
                    <a:lstStyle/>
                    <a:p>
                      <a:endParaRPr lang="tr-TR"/>
                    </a:p>
                  </a:txBody>
                  <a:tcPr/>
                </a:tc>
                <a:tc hMerge="1">
                  <a:txBody>
                    <a:bodyPr/>
                    <a:lstStyle/>
                    <a:p>
                      <a:endParaRPr lang="tr-TR"/>
                    </a:p>
                  </a:txBody>
                  <a:tcPr/>
                </a:tc>
                <a:tc>
                  <a:txBody>
                    <a:bodyPr/>
                    <a:lstStyle/>
                    <a:p>
                      <a:pPr algn="ctr" fontAlgn="ctr"/>
                      <a:r>
                        <a:rPr lang="tr-TR" sz="1000" u="none" strike="noStrike">
                          <a:effectLst/>
                        </a:rPr>
                        <a:t>0</a:t>
                      </a:r>
                      <a:endParaRPr lang="tr-TR" sz="1000" b="0" i="0" u="none" strike="noStrike">
                        <a:effectLst/>
                        <a:latin typeface="Tahoma"/>
                      </a:endParaRPr>
                    </a:p>
                  </a:txBody>
                  <a:tcPr marL="9525" marR="9525" marT="9525" marB="0" anchor="ctr"/>
                </a:tc>
                <a:extLst>
                  <a:ext uri="{0D108BD9-81ED-4DB2-BD59-A6C34878D82A}">
                    <a16:rowId xmlns:a16="http://schemas.microsoft.com/office/drawing/2014/main" val="10005"/>
                  </a:ext>
                </a:extLst>
              </a:tr>
              <a:tr h="171450">
                <a:tc gridSpan="3">
                  <a:txBody>
                    <a:bodyPr/>
                    <a:lstStyle/>
                    <a:p>
                      <a:pPr algn="l" fontAlgn="ctr"/>
                      <a:r>
                        <a:rPr lang="tr-TR" sz="1000" u="none" strike="noStrike" dirty="0" smtClean="0">
                          <a:effectLst/>
                        </a:rPr>
                        <a:t>2019 </a:t>
                      </a:r>
                      <a:r>
                        <a:rPr lang="tr-TR" sz="1000" u="none" strike="noStrike" dirty="0">
                          <a:effectLst/>
                        </a:rPr>
                        <a:t>Yılında Alınacak Öğretim Elemanı Sayısı</a:t>
                      </a:r>
                      <a:endParaRPr lang="tr-TR" sz="1000" b="0" i="0" u="none" strike="noStrike" dirty="0">
                        <a:effectLst/>
                        <a:latin typeface="Tahoma"/>
                      </a:endParaRPr>
                    </a:p>
                  </a:txBody>
                  <a:tcPr marL="9525" marR="9525" marT="9525" marB="0" anchor="ctr"/>
                </a:tc>
                <a:tc hMerge="1">
                  <a:txBody>
                    <a:bodyPr/>
                    <a:lstStyle/>
                    <a:p>
                      <a:endParaRPr lang="tr-TR"/>
                    </a:p>
                  </a:txBody>
                  <a:tcPr/>
                </a:tc>
                <a:tc hMerge="1">
                  <a:txBody>
                    <a:bodyPr/>
                    <a:lstStyle/>
                    <a:p>
                      <a:endParaRPr lang="tr-TR"/>
                    </a:p>
                  </a:txBody>
                  <a:tcPr/>
                </a:tc>
                <a:tc>
                  <a:txBody>
                    <a:bodyPr/>
                    <a:lstStyle/>
                    <a:p>
                      <a:pPr algn="ctr" fontAlgn="ctr"/>
                      <a:r>
                        <a:rPr lang="tr-TR" sz="1000" b="0" i="0" u="none" strike="noStrike" dirty="0" smtClean="0">
                          <a:effectLst/>
                          <a:latin typeface="+mn-lt"/>
                        </a:rPr>
                        <a:t>6</a:t>
                      </a:r>
                      <a:endParaRPr lang="tr-TR" sz="1000" b="0" i="0" u="none" strike="noStrike" dirty="0">
                        <a:effectLst/>
                        <a:latin typeface="Tahoma"/>
                      </a:endParaRPr>
                    </a:p>
                  </a:txBody>
                  <a:tcPr marL="9525" marR="9525" marT="9525" marB="0" anchor="ctr"/>
                </a:tc>
                <a:extLst>
                  <a:ext uri="{0D108BD9-81ED-4DB2-BD59-A6C34878D82A}">
                    <a16:rowId xmlns:a16="http://schemas.microsoft.com/office/drawing/2014/main" val="10006"/>
                  </a:ext>
                </a:extLst>
              </a:tr>
              <a:tr h="171450">
                <a:tc gridSpan="3">
                  <a:txBody>
                    <a:bodyPr/>
                    <a:lstStyle/>
                    <a:p>
                      <a:pPr algn="l" fontAlgn="ctr"/>
                      <a:r>
                        <a:rPr lang="tr-TR" sz="1000" u="none" strike="noStrike">
                          <a:effectLst/>
                        </a:rPr>
                        <a:t> II. YOLLUKLAR</a:t>
                      </a:r>
                      <a:endParaRPr lang="tr-TR" sz="1000" b="1" i="0" u="none" strike="noStrike">
                        <a:effectLst/>
                        <a:latin typeface="Tahoma"/>
                      </a:endParaRPr>
                    </a:p>
                  </a:txBody>
                  <a:tcPr marL="9525" marR="9525" marT="9525" marB="0" anchor="ctr"/>
                </a:tc>
                <a:tc hMerge="1">
                  <a:txBody>
                    <a:bodyPr/>
                    <a:lstStyle/>
                    <a:p>
                      <a:endParaRPr lang="tr-TR"/>
                    </a:p>
                  </a:txBody>
                  <a:tcPr/>
                </a:tc>
                <a:tc hMerge="1">
                  <a:txBody>
                    <a:bodyPr/>
                    <a:lstStyle/>
                    <a:p>
                      <a:endParaRPr lang="tr-TR"/>
                    </a:p>
                  </a:txBody>
                  <a:tcPr/>
                </a:tc>
                <a:tc>
                  <a:txBody>
                    <a:bodyPr/>
                    <a:lstStyle/>
                    <a:p>
                      <a:pPr algn="l" fontAlgn="b"/>
                      <a:r>
                        <a:rPr lang="tr-TR" sz="1000" u="none" strike="noStrike">
                          <a:effectLst/>
                        </a:rPr>
                        <a:t> </a:t>
                      </a:r>
                      <a:endParaRPr lang="tr-TR" sz="1000" b="0" i="0" u="none" strike="noStrike">
                        <a:effectLst/>
                        <a:latin typeface="Tahoma"/>
                      </a:endParaRPr>
                    </a:p>
                  </a:txBody>
                  <a:tcPr marL="9525" marR="9525" marT="9525" marB="0" anchor="b"/>
                </a:tc>
                <a:extLst>
                  <a:ext uri="{0D108BD9-81ED-4DB2-BD59-A6C34878D82A}">
                    <a16:rowId xmlns:a16="http://schemas.microsoft.com/office/drawing/2014/main" val="10007"/>
                  </a:ext>
                </a:extLst>
              </a:tr>
              <a:tr h="171450">
                <a:tc gridSpan="3">
                  <a:txBody>
                    <a:bodyPr/>
                    <a:lstStyle/>
                    <a:p>
                      <a:pPr algn="l" fontAlgn="ctr"/>
                      <a:r>
                        <a:rPr lang="tr-TR" sz="1000" u="none" strike="noStrike" dirty="0">
                          <a:solidFill>
                            <a:srgbClr val="FF0000"/>
                          </a:solidFill>
                          <a:effectLst/>
                        </a:rPr>
                        <a:t>     1. Yurtiçi geçici görevlendirme sayısı</a:t>
                      </a:r>
                      <a:endParaRPr lang="tr-TR" sz="1000" b="0" i="0" u="none" strike="noStrike" dirty="0">
                        <a:solidFill>
                          <a:srgbClr val="FF0000"/>
                        </a:solidFill>
                        <a:effectLst/>
                        <a:latin typeface="Tahoma"/>
                      </a:endParaRPr>
                    </a:p>
                  </a:txBody>
                  <a:tcPr marL="9525" marR="9525" marT="9525" marB="0" anchor="ctr"/>
                </a:tc>
                <a:tc hMerge="1">
                  <a:txBody>
                    <a:bodyPr/>
                    <a:lstStyle/>
                    <a:p>
                      <a:endParaRPr lang="tr-TR"/>
                    </a:p>
                  </a:txBody>
                  <a:tcPr/>
                </a:tc>
                <a:tc hMerge="1">
                  <a:txBody>
                    <a:bodyPr/>
                    <a:lstStyle/>
                    <a:p>
                      <a:endParaRPr lang="tr-TR"/>
                    </a:p>
                  </a:txBody>
                  <a:tcPr/>
                </a:tc>
                <a:tc>
                  <a:txBody>
                    <a:bodyPr/>
                    <a:lstStyle/>
                    <a:p>
                      <a:pPr algn="ctr" fontAlgn="ctr"/>
                      <a:r>
                        <a:rPr lang="tr-TR" sz="1000" b="0" i="0" u="none" strike="noStrike" dirty="0">
                          <a:solidFill>
                            <a:srgbClr val="FF0000"/>
                          </a:solidFill>
                          <a:effectLst/>
                          <a:latin typeface="+mn-lt"/>
                        </a:rPr>
                        <a:t>1</a:t>
                      </a:r>
                      <a:endParaRPr lang="tr-TR" sz="1000" b="1" i="0" u="none" strike="noStrike" dirty="0">
                        <a:solidFill>
                          <a:srgbClr val="FF0000"/>
                        </a:solidFill>
                        <a:effectLst/>
                        <a:latin typeface="Tahoma"/>
                      </a:endParaRPr>
                    </a:p>
                  </a:txBody>
                  <a:tcPr marL="9525" marR="9525" marT="9525" marB="0" anchor="ctr"/>
                </a:tc>
                <a:extLst>
                  <a:ext uri="{0D108BD9-81ED-4DB2-BD59-A6C34878D82A}">
                    <a16:rowId xmlns:a16="http://schemas.microsoft.com/office/drawing/2014/main" val="10008"/>
                  </a:ext>
                </a:extLst>
              </a:tr>
              <a:tr h="171450">
                <a:tc gridSpan="3">
                  <a:txBody>
                    <a:bodyPr/>
                    <a:lstStyle/>
                    <a:p>
                      <a:pPr algn="l" fontAlgn="ctr"/>
                      <a:r>
                        <a:rPr lang="tr-TR" sz="1000" u="none" strike="noStrike" dirty="0">
                          <a:solidFill>
                            <a:srgbClr val="FF0000"/>
                          </a:solidFill>
                          <a:effectLst/>
                        </a:rPr>
                        <a:t>     2. Yurtiçi geçici görev süresi (gün)</a:t>
                      </a:r>
                      <a:endParaRPr lang="tr-TR" sz="1000" b="0" i="0" u="none" strike="noStrike" dirty="0">
                        <a:solidFill>
                          <a:srgbClr val="FF0000"/>
                        </a:solidFill>
                        <a:effectLst/>
                        <a:latin typeface="Tahoma"/>
                      </a:endParaRPr>
                    </a:p>
                  </a:txBody>
                  <a:tcPr marL="9525" marR="9525" marT="9525" marB="0" anchor="ctr"/>
                </a:tc>
                <a:tc hMerge="1">
                  <a:txBody>
                    <a:bodyPr/>
                    <a:lstStyle/>
                    <a:p>
                      <a:endParaRPr lang="tr-TR"/>
                    </a:p>
                  </a:txBody>
                  <a:tcPr/>
                </a:tc>
                <a:tc hMerge="1">
                  <a:txBody>
                    <a:bodyPr/>
                    <a:lstStyle/>
                    <a:p>
                      <a:endParaRPr lang="tr-TR"/>
                    </a:p>
                  </a:txBody>
                  <a:tcPr/>
                </a:tc>
                <a:tc>
                  <a:txBody>
                    <a:bodyPr/>
                    <a:lstStyle/>
                    <a:p>
                      <a:pPr algn="ctr" fontAlgn="ctr"/>
                      <a:r>
                        <a:rPr lang="tr-TR" sz="1000" u="none" strike="noStrike" dirty="0" smtClean="0">
                          <a:solidFill>
                            <a:srgbClr val="FF0000"/>
                          </a:solidFill>
                          <a:effectLst/>
                        </a:rPr>
                        <a:t>4 </a:t>
                      </a:r>
                      <a:r>
                        <a:rPr lang="tr-TR" sz="1000" u="none" strike="noStrike" dirty="0">
                          <a:solidFill>
                            <a:srgbClr val="FF0000"/>
                          </a:solidFill>
                          <a:effectLst/>
                        </a:rPr>
                        <a:t>Gün</a:t>
                      </a:r>
                      <a:endParaRPr lang="tr-TR" sz="1000" b="0" i="0" u="none" strike="noStrike" dirty="0">
                        <a:solidFill>
                          <a:srgbClr val="FF0000"/>
                        </a:solidFill>
                        <a:effectLst/>
                        <a:latin typeface="Tahoma"/>
                      </a:endParaRPr>
                    </a:p>
                  </a:txBody>
                  <a:tcPr marL="9525" marR="9525" marT="9525" marB="0" anchor="ctr"/>
                </a:tc>
                <a:extLst>
                  <a:ext uri="{0D108BD9-81ED-4DB2-BD59-A6C34878D82A}">
                    <a16:rowId xmlns:a16="http://schemas.microsoft.com/office/drawing/2014/main" val="10009"/>
                  </a:ext>
                </a:extLst>
              </a:tr>
              <a:tr h="171450">
                <a:tc gridSpan="3">
                  <a:txBody>
                    <a:bodyPr/>
                    <a:lstStyle/>
                    <a:p>
                      <a:pPr algn="l" fontAlgn="ctr"/>
                      <a:r>
                        <a:rPr lang="tr-TR" sz="1000" u="none" strike="noStrike">
                          <a:solidFill>
                            <a:srgbClr val="FF0000"/>
                          </a:solidFill>
                          <a:effectLst/>
                        </a:rPr>
                        <a:t>     3. Yurtiçi sürekli görev yolluğu alan personel sayısı</a:t>
                      </a:r>
                      <a:endParaRPr lang="tr-TR" sz="1000" b="0" i="0" u="none" strike="noStrike">
                        <a:solidFill>
                          <a:srgbClr val="FF0000"/>
                        </a:solidFill>
                        <a:effectLst/>
                        <a:latin typeface="Tahoma"/>
                      </a:endParaRPr>
                    </a:p>
                  </a:txBody>
                  <a:tcPr marL="9525" marR="9525" marT="9525" marB="0" anchor="ctr"/>
                </a:tc>
                <a:tc hMerge="1">
                  <a:txBody>
                    <a:bodyPr/>
                    <a:lstStyle/>
                    <a:p>
                      <a:endParaRPr lang="tr-TR"/>
                    </a:p>
                  </a:txBody>
                  <a:tcPr/>
                </a:tc>
                <a:tc hMerge="1">
                  <a:txBody>
                    <a:bodyPr/>
                    <a:lstStyle/>
                    <a:p>
                      <a:endParaRPr lang="tr-TR"/>
                    </a:p>
                  </a:txBody>
                  <a:tcPr/>
                </a:tc>
                <a:tc>
                  <a:txBody>
                    <a:bodyPr/>
                    <a:lstStyle/>
                    <a:p>
                      <a:pPr algn="ctr" fontAlgn="ctr"/>
                      <a:r>
                        <a:rPr lang="tr-TR" sz="1000" u="none" strike="noStrike" dirty="0">
                          <a:solidFill>
                            <a:srgbClr val="FF0000"/>
                          </a:solidFill>
                          <a:effectLst/>
                        </a:rPr>
                        <a:t>0</a:t>
                      </a:r>
                      <a:endParaRPr lang="tr-TR" sz="1000" b="0" i="0" u="none" strike="noStrike" dirty="0">
                        <a:solidFill>
                          <a:srgbClr val="FF0000"/>
                        </a:solidFill>
                        <a:effectLst/>
                        <a:latin typeface="Tahoma"/>
                      </a:endParaRPr>
                    </a:p>
                  </a:txBody>
                  <a:tcPr marL="9525" marR="9525" marT="9525" marB="0" anchor="ctr"/>
                </a:tc>
                <a:extLst>
                  <a:ext uri="{0D108BD9-81ED-4DB2-BD59-A6C34878D82A}">
                    <a16:rowId xmlns:a16="http://schemas.microsoft.com/office/drawing/2014/main" val="10010"/>
                  </a:ext>
                </a:extLst>
              </a:tr>
              <a:tr h="171450">
                <a:tc gridSpan="3">
                  <a:txBody>
                    <a:bodyPr/>
                    <a:lstStyle/>
                    <a:p>
                      <a:pPr algn="l" fontAlgn="ctr"/>
                      <a:r>
                        <a:rPr lang="tr-TR" sz="1000" u="none" strike="noStrike">
                          <a:solidFill>
                            <a:srgbClr val="FF0000"/>
                          </a:solidFill>
                          <a:effectLst/>
                        </a:rPr>
                        <a:t>     4. Yurtdışı geçici görevlendirme sayısı</a:t>
                      </a:r>
                      <a:endParaRPr lang="tr-TR" sz="1000" b="0" i="0" u="none" strike="noStrike">
                        <a:solidFill>
                          <a:srgbClr val="FF0000"/>
                        </a:solidFill>
                        <a:effectLst/>
                        <a:latin typeface="Tahoma"/>
                      </a:endParaRPr>
                    </a:p>
                  </a:txBody>
                  <a:tcPr marL="9525" marR="9525" marT="9525" marB="0" anchor="ctr"/>
                </a:tc>
                <a:tc hMerge="1">
                  <a:txBody>
                    <a:bodyPr/>
                    <a:lstStyle/>
                    <a:p>
                      <a:endParaRPr lang="tr-TR"/>
                    </a:p>
                  </a:txBody>
                  <a:tcPr/>
                </a:tc>
                <a:tc hMerge="1">
                  <a:txBody>
                    <a:bodyPr/>
                    <a:lstStyle/>
                    <a:p>
                      <a:endParaRPr lang="tr-TR"/>
                    </a:p>
                  </a:txBody>
                  <a:tcPr/>
                </a:tc>
                <a:tc>
                  <a:txBody>
                    <a:bodyPr/>
                    <a:lstStyle/>
                    <a:p>
                      <a:pPr algn="ctr" fontAlgn="ctr"/>
                      <a:r>
                        <a:rPr lang="tr-TR" sz="1000" b="0" i="0" u="none" strike="noStrike" dirty="0">
                          <a:solidFill>
                            <a:srgbClr val="FF0000"/>
                          </a:solidFill>
                          <a:effectLst/>
                          <a:latin typeface="+mn-lt"/>
                        </a:rPr>
                        <a:t>0</a:t>
                      </a:r>
                      <a:endParaRPr lang="tr-TR" sz="1000" b="1" i="0" u="none" strike="noStrike" dirty="0">
                        <a:solidFill>
                          <a:srgbClr val="FF0000"/>
                        </a:solidFill>
                        <a:effectLst/>
                        <a:latin typeface="Tahoma"/>
                      </a:endParaRPr>
                    </a:p>
                  </a:txBody>
                  <a:tcPr marL="9525" marR="9525" marT="9525" marB="0" anchor="ctr"/>
                </a:tc>
                <a:extLst>
                  <a:ext uri="{0D108BD9-81ED-4DB2-BD59-A6C34878D82A}">
                    <a16:rowId xmlns:a16="http://schemas.microsoft.com/office/drawing/2014/main" val="10011"/>
                  </a:ext>
                </a:extLst>
              </a:tr>
              <a:tr h="171450">
                <a:tc gridSpan="3">
                  <a:txBody>
                    <a:bodyPr/>
                    <a:lstStyle/>
                    <a:p>
                      <a:pPr algn="l" fontAlgn="ctr"/>
                      <a:r>
                        <a:rPr lang="tr-TR" sz="1000" u="none" strike="noStrike">
                          <a:solidFill>
                            <a:srgbClr val="FF0000"/>
                          </a:solidFill>
                          <a:effectLst/>
                        </a:rPr>
                        <a:t>     5. Yurtdışı geçici görev süresi (gün)</a:t>
                      </a:r>
                      <a:endParaRPr lang="tr-TR" sz="1000" b="0" i="0" u="none" strike="noStrike">
                        <a:solidFill>
                          <a:srgbClr val="FF0000"/>
                        </a:solidFill>
                        <a:effectLst/>
                        <a:latin typeface="Tahoma"/>
                      </a:endParaRPr>
                    </a:p>
                  </a:txBody>
                  <a:tcPr marL="9525" marR="9525" marT="9525" marB="0" anchor="ctr"/>
                </a:tc>
                <a:tc hMerge="1">
                  <a:txBody>
                    <a:bodyPr/>
                    <a:lstStyle/>
                    <a:p>
                      <a:endParaRPr lang="tr-TR"/>
                    </a:p>
                  </a:txBody>
                  <a:tcPr/>
                </a:tc>
                <a:tc hMerge="1">
                  <a:txBody>
                    <a:bodyPr/>
                    <a:lstStyle/>
                    <a:p>
                      <a:endParaRPr lang="tr-TR"/>
                    </a:p>
                  </a:txBody>
                  <a:tcPr/>
                </a:tc>
                <a:tc>
                  <a:txBody>
                    <a:bodyPr/>
                    <a:lstStyle/>
                    <a:p>
                      <a:pPr algn="ctr" fontAlgn="ctr"/>
                      <a:r>
                        <a:rPr lang="tr-TR" sz="1000" b="0" i="0" u="none" strike="noStrike" dirty="0" smtClean="0">
                          <a:solidFill>
                            <a:srgbClr val="FF0000"/>
                          </a:solidFill>
                          <a:effectLst/>
                          <a:latin typeface="+mn-lt"/>
                        </a:rPr>
                        <a:t>0</a:t>
                      </a:r>
                      <a:endParaRPr lang="tr-TR" sz="1000" b="0" i="0" u="none" strike="noStrike" dirty="0">
                        <a:solidFill>
                          <a:srgbClr val="FF0000"/>
                        </a:solidFill>
                        <a:effectLst/>
                        <a:latin typeface="Tahoma"/>
                      </a:endParaRPr>
                    </a:p>
                  </a:txBody>
                  <a:tcPr marL="9525" marR="9525" marT="9525" marB="0" anchor="ctr"/>
                </a:tc>
                <a:extLst>
                  <a:ext uri="{0D108BD9-81ED-4DB2-BD59-A6C34878D82A}">
                    <a16:rowId xmlns:a16="http://schemas.microsoft.com/office/drawing/2014/main" val="10012"/>
                  </a:ext>
                </a:extLst>
              </a:tr>
            </a:tbl>
          </a:graphicData>
        </a:graphic>
      </p:graphicFrame>
      <p:pic>
        <p:nvPicPr>
          <p:cNvPr id="1026" name="Picture 2" descr="C:\Users\Bilgi\Desktop\salih.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5401" y="1410384"/>
            <a:ext cx="7970838" cy="1524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463806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YÜKSEKOKULU ENVANTER SAYISI</a:t>
            </a:r>
            <a:endParaRPr lang="tr-TR" sz="2400" b="1" dirty="0"/>
          </a:p>
        </p:txBody>
      </p:sp>
      <p:graphicFrame>
        <p:nvGraphicFramePr>
          <p:cNvPr id="3" name="Tablo 2"/>
          <p:cNvGraphicFramePr>
            <a:graphicFrameLocks noGrp="1"/>
          </p:cNvGraphicFramePr>
          <p:nvPr>
            <p:extLst>
              <p:ext uri="{D42A27DB-BD31-4B8C-83A1-F6EECF244321}">
                <p14:modId xmlns:p14="http://schemas.microsoft.com/office/powerpoint/2010/main" val="390741641"/>
              </p:ext>
            </p:extLst>
          </p:nvPr>
        </p:nvGraphicFramePr>
        <p:xfrm>
          <a:off x="1505372" y="1339999"/>
          <a:ext cx="6137652" cy="2759309"/>
        </p:xfrm>
        <a:graphic>
          <a:graphicData uri="http://schemas.openxmlformats.org/drawingml/2006/table">
            <a:tbl>
              <a:tblPr firstRow="1" firstCol="1" bandRow="1">
                <a:tableStyleId>{5C22544A-7EE6-4342-B048-85BDC9FD1C3A}</a:tableStyleId>
              </a:tblPr>
              <a:tblGrid>
                <a:gridCol w="2527817">
                  <a:extLst>
                    <a:ext uri="{9D8B030D-6E8A-4147-A177-3AD203B41FA5}">
                      <a16:colId xmlns:a16="http://schemas.microsoft.com/office/drawing/2014/main" val="20000"/>
                    </a:ext>
                  </a:extLst>
                </a:gridCol>
                <a:gridCol w="850157">
                  <a:extLst>
                    <a:ext uri="{9D8B030D-6E8A-4147-A177-3AD203B41FA5}">
                      <a16:colId xmlns:a16="http://schemas.microsoft.com/office/drawing/2014/main" val="20001"/>
                    </a:ext>
                  </a:extLst>
                </a:gridCol>
                <a:gridCol w="1699647">
                  <a:extLst>
                    <a:ext uri="{9D8B030D-6E8A-4147-A177-3AD203B41FA5}">
                      <a16:colId xmlns:a16="http://schemas.microsoft.com/office/drawing/2014/main" val="20002"/>
                    </a:ext>
                  </a:extLst>
                </a:gridCol>
                <a:gridCol w="1060031">
                  <a:extLst>
                    <a:ext uri="{9D8B030D-6E8A-4147-A177-3AD203B41FA5}">
                      <a16:colId xmlns:a16="http://schemas.microsoft.com/office/drawing/2014/main" val="20003"/>
                    </a:ext>
                  </a:extLst>
                </a:gridCol>
              </a:tblGrid>
              <a:tr h="705815">
                <a:tc>
                  <a:txBody>
                    <a:bodyPr/>
                    <a:lstStyle/>
                    <a:p>
                      <a:pPr>
                        <a:lnSpc>
                          <a:spcPct val="115000"/>
                        </a:lnSpc>
                        <a:spcAft>
                          <a:spcPts val="0"/>
                        </a:spcAft>
                      </a:pPr>
                      <a:r>
                        <a:rPr lang="tr-TR" sz="1100" dirty="0">
                          <a:effectLst/>
                        </a:rPr>
                        <a:t>CİNSİ</a:t>
                      </a:r>
                      <a:endParaRPr lang="tr-TR" sz="1100" dirty="0">
                        <a:effectLst/>
                        <a:latin typeface="Calibri"/>
                        <a:ea typeface="Calibri"/>
                        <a:cs typeface="Times New Roman"/>
                      </a:endParaRPr>
                    </a:p>
                  </a:txBody>
                  <a:tcPr marL="68580" marR="68580" marT="0" marB="0"/>
                </a:tc>
                <a:tc>
                  <a:txBody>
                    <a:bodyPr/>
                    <a:lstStyle/>
                    <a:p>
                      <a:pPr>
                        <a:lnSpc>
                          <a:spcPct val="115000"/>
                        </a:lnSpc>
                        <a:spcAft>
                          <a:spcPts val="0"/>
                        </a:spcAft>
                      </a:pPr>
                      <a:r>
                        <a:rPr lang="tr-TR" sz="1100">
                          <a:effectLst/>
                        </a:rPr>
                        <a:t>İdari amaçlı</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tr-TR" sz="1100">
                          <a:effectLst/>
                        </a:rPr>
                        <a:t>Eğitim amaçlı (Adet)</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tr-TR" sz="1100">
                          <a:effectLst/>
                        </a:rPr>
                        <a:t>Toplam</a:t>
                      </a:r>
                      <a:endParaRPr lang="tr-TR" sz="1100">
                        <a:effectLst/>
                        <a:latin typeface="Calibri"/>
                        <a:ea typeface="Calibri"/>
                        <a:cs typeface="Times New Roman"/>
                      </a:endParaRPr>
                    </a:p>
                  </a:txBody>
                  <a:tcPr marL="68580" marR="68580" marT="0" marB="0"/>
                </a:tc>
                <a:extLst>
                  <a:ext uri="{0D108BD9-81ED-4DB2-BD59-A6C34878D82A}">
                    <a16:rowId xmlns:a16="http://schemas.microsoft.com/office/drawing/2014/main" val="10000"/>
                  </a:ext>
                </a:extLst>
              </a:tr>
              <a:tr h="342249">
                <a:tc>
                  <a:txBody>
                    <a:bodyPr/>
                    <a:lstStyle/>
                    <a:p>
                      <a:pPr>
                        <a:lnSpc>
                          <a:spcPct val="115000"/>
                        </a:lnSpc>
                        <a:spcAft>
                          <a:spcPts val="0"/>
                        </a:spcAft>
                      </a:pPr>
                      <a:r>
                        <a:rPr lang="tr-TR" sz="1100">
                          <a:effectLst/>
                        </a:rPr>
                        <a:t>Taşınabilir Sayısı</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tr-TR" sz="1100">
                          <a:effectLst/>
                        </a:rPr>
                        <a:t>11</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tr-TR" sz="1100">
                          <a:effectLst/>
                        </a:rPr>
                        <a:t>-</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tr-TR" sz="1100">
                          <a:effectLst/>
                        </a:rPr>
                        <a:t>11</a:t>
                      </a:r>
                      <a:endParaRPr lang="tr-TR" sz="1100">
                        <a:effectLst/>
                        <a:latin typeface="Calibri"/>
                        <a:ea typeface="Calibri"/>
                        <a:cs typeface="Times New Roman"/>
                      </a:endParaRPr>
                    </a:p>
                  </a:txBody>
                  <a:tcPr marL="68580" marR="68580" marT="0" marB="0"/>
                </a:tc>
                <a:extLst>
                  <a:ext uri="{0D108BD9-81ED-4DB2-BD59-A6C34878D82A}">
                    <a16:rowId xmlns:a16="http://schemas.microsoft.com/office/drawing/2014/main" val="10001"/>
                  </a:ext>
                </a:extLst>
              </a:tr>
              <a:tr h="342249">
                <a:tc>
                  <a:txBody>
                    <a:bodyPr/>
                    <a:lstStyle/>
                    <a:p>
                      <a:pPr>
                        <a:lnSpc>
                          <a:spcPct val="115000"/>
                        </a:lnSpc>
                        <a:spcAft>
                          <a:spcPts val="0"/>
                        </a:spcAft>
                      </a:pPr>
                      <a:r>
                        <a:rPr lang="tr-TR" sz="1100">
                          <a:effectLst/>
                        </a:rPr>
                        <a:t>Masaüstü Bilgisayar </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tr-TR" sz="1100" dirty="0">
                          <a:effectLst/>
                        </a:rPr>
                        <a:t>20</a:t>
                      </a:r>
                      <a:endParaRPr lang="tr-TR" sz="1100" dirty="0">
                        <a:effectLst/>
                        <a:latin typeface="Calibri"/>
                        <a:ea typeface="Calibri"/>
                        <a:cs typeface="Times New Roman"/>
                      </a:endParaRPr>
                    </a:p>
                  </a:txBody>
                  <a:tcPr marL="68580" marR="68580" marT="0" marB="0"/>
                </a:tc>
                <a:tc>
                  <a:txBody>
                    <a:bodyPr/>
                    <a:lstStyle/>
                    <a:p>
                      <a:pPr>
                        <a:lnSpc>
                          <a:spcPct val="115000"/>
                        </a:lnSpc>
                        <a:spcAft>
                          <a:spcPts val="0"/>
                        </a:spcAft>
                      </a:pPr>
                      <a:r>
                        <a:rPr lang="tr-TR" sz="1100">
                          <a:effectLst/>
                        </a:rPr>
                        <a:t>-</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tr-TR" sz="1100">
                          <a:effectLst/>
                        </a:rPr>
                        <a:t>20</a:t>
                      </a:r>
                      <a:endParaRPr lang="tr-TR" sz="1100">
                        <a:effectLst/>
                        <a:latin typeface="Calibri"/>
                        <a:ea typeface="Calibri"/>
                        <a:cs typeface="Times New Roman"/>
                      </a:endParaRPr>
                    </a:p>
                  </a:txBody>
                  <a:tcPr marL="68580" marR="68580" marT="0" marB="0"/>
                </a:tc>
                <a:extLst>
                  <a:ext uri="{0D108BD9-81ED-4DB2-BD59-A6C34878D82A}">
                    <a16:rowId xmlns:a16="http://schemas.microsoft.com/office/drawing/2014/main" val="10002"/>
                  </a:ext>
                </a:extLst>
              </a:tr>
              <a:tr h="342249">
                <a:tc>
                  <a:txBody>
                    <a:bodyPr/>
                    <a:lstStyle/>
                    <a:p>
                      <a:pPr>
                        <a:lnSpc>
                          <a:spcPct val="115000"/>
                        </a:lnSpc>
                        <a:spcAft>
                          <a:spcPts val="0"/>
                        </a:spcAft>
                      </a:pPr>
                      <a:r>
                        <a:rPr lang="tr-TR" sz="1100">
                          <a:effectLst/>
                        </a:rPr>
                        <a:t>Bilgisayar Labaratuvar sayısı </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tr-TR" sz="1100">
                          <a:effectLst/>
                        </a:rPr>
                        <a:t>2</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tr-TR" sz="1100">
                          <a:effectLst/>
                        </a:rPr>
                        <a:t>-</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tr-TR" sz="1100">
                          <a:effectLst/>
                        </a:rPr>
                        <a:t>2</a:t>
                      </a:r>
                      <a:endParaRPr lang="tr-TR" sz="1100">
                        <a:effectLst/>
                        <a:latin typeface="Calibri"/>
                        <a:ea typeface="Calibri"/>
                        <a:cs typeface="Times New Roman"/>
                      </a:endParaRPr>
                    </a:p>
                  </a:txBody>
                  <a:tcPr marL="68580" marR="68580" marT="0" marB="0"/>
                </a:tc>
                <a:extLst>
                  <a:ext uri="{0D108BD9-81ED-4DB2-BD59-A6C34878D82A}">
                    <a16:rowId xmlns:a16="http://schemas.microsoft.com/office/drawing/2014/main" val="10003"/>
                  </a:ext>
                </a:extLst>
              </a:tr>
              <a:tr h="342249">
                <a:tc>
                  <a:txBody>
                    <a:bodyPr/>
                    <a:lstStyle/>
                    <a:p>
                      <a:pPr>
                        <a:lnSpc>
                          <a:spcPct val="115000"/>
                        </a:lnSpc>
                        <a:spcAft>
                          <a:spcPts val="0"/>
                        </a:spcAft>
                      </a:pPr>
                      <a:r>
                        <a:rPr lang="tr-TR" sz="1100">
                          <a:effectLst/>
                        </a:rPr>
                        <a:t>Labatuvarda bulunan bilgisayar sayısı</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tr-TR" sz="1100" dirty="0">
                          <a:effectLst/>
                        </a:rPr>
                        <a:t> </a:t>
                      </a:r>
                      <a:endParaRPr lang="tr-TR" sz="1100" dirty="0">
                        <a:effectLst/>
                        <a:latin typeface="Calibri"/>
                        <a:ea typeface="Calibri"/>
                        <a:cs typeface="Times New Roman"/>
                      </a:endParaRPr>
                    </a:p>
                  </a:txBody>
                  <a:tcPr marL="68580" marR="68580" marT="0" marB="0"/>
                </a:tc>
                <a:tc>
                  <a:txBody>
                    <a:bodyPr/>
                    <a:lstStyle/>
                    <a:p>
                      <a:pPr>
                        <a:lnSpc>
                          <a:spcPct val="115000"/>
                        </a:lnSpc>
                        <a:spcAft>
                          <a:spcPts val="0"/>
                        </a:spcAft>
                      </a:pPr>
                      <a:r>
                        <a:rPr lang="tr-TR" sz="1100" dirty="0">
                          <a:effectLst/>
                        </a:rPr>
                        <a:t>73</a:t>
                      </a:r>
                      <a:endParaRPr lang="tr-TR" sz="1100" dirty="0">
                        <a:effectLst/>
                        <a:latin typeface="Calibri"/>
                        <a:ea typeface="Calibri"/>
                        <a:cs typeface="Times New Roman"/>
                      </a:endParaRPr>
                    </a:p>
                  </a:txBody>
                  <a:tcPr marL="68580" marR="68580" marT="0" marB="0"/>
                </a:tc>
                <a:tc>
                  <a:txBody>
                    <a:bodyPr/>
                    <a:lstStyle/>
                    <a:p>
                      <a:pPr>
                        <a:lnSpc>
                          <a:spcPct val="115000"/>
                        </a:lnSpc>
                        <a:spcAft>
                          <a:spcPts val="0"/>
                        </a:spcAft>
                      </a:pPr>
                      <a:r>
                        <a:rPr lang="tr-TR" sz="1100" dirty="0">
                          <a:effectLst/>
                        </a:rPr>
                        <a:t>73</a:t>
                      </a:r>
                      <a:endParaRPr lang="tr-TR" sz="1100" dirty="0">
                        <a:effectLst/>
                        <a:latin typeface="Calibri"/>
                        <a:ea typeface="Calibri"/>
                        <a:cs typeface="Times New Roman"/>
                      </a:endParaRPr>
                    </a:p>
                  </a:txBody>
                  <a:tcPr marL="68580" marR="68580" marT="0" marB="0"/>
                </a:tc>
                <a:extLst>
                  <a:ext uri="{0D108BD9-81ED-4DB2-BD59-A6C34878D82A}">
                    <a16:rowId xmlns:a16="http://schemas.microsoft.com/office/drawing/2014/main" val="10004"/>
                  </a:ext>
                </a:extLst>
              </a:tr>
              <a:tr h="342249">
                <a:tc>
                  <a:txBody>
                    <a:bodyPr/>
                    <a:lstStyle/>
                    <a:p>
                      <a:pPr>
                        <a:lnSpc>
                          <a:spcPct val="115000"/>
                        </a:lnSpc>
                        <a:spcAft>
                          <a:spcPts val="0"/>
                        </a:spcAft>
                      </a:pPr>
                      <a:r>
                        <a:rPr lang="tr-TR" sz="1100">
                          <a:effectLst/>
                        </a:rPr>
                        <a:t>Derslik Sayısı</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tr-TR" sz="1100" dirty="0" smtClean="0">
                          <a:effectLst/>
                        </a:rPr>
                        <a:t>12</a:t>
                      </a:r>
                      <a:endParaRPr lang="tr-TR" sz="1100" dirty="0">
                        <a:effectLst/>
                        <a:latin typeface="Calibri"/>
                        <a:ea typeface="Calibri"/>
                        <a:cs typeface="Times New Roman"/>
                      </a:endParaRPr>
                    </a:p>
                  </a:txBody>
                  <a:tcPr marL="68580" marR="68580" marT="0" marB="0"/>
                </a:tc>
                <a:tc>
                  <a:txBody>
                    <a:bodyPr/>
                    <a:lstStyle/>
                    <a:p>
                      <a:pPr>
                        <a:lnSpc>
                          <a:spcPct val="115000"/>
                        </a:lnSpc>
                        <a:spcAft>
                          <a:spcPts val="0"/>
                        </a:spcAft>
                      </a:pPr>
                      <a:r>
                        <a:rPr lang="tr-TR" sz="1100" dirty="0">
                          <a:effectLst/>
                        </a:rPr>
                        <a:t>-</a:t>
                      </a:r>
                      <a:endParaRPr lang="tr-TR" sz="1100" dirty="0">
                        <a:effectLst/>
                        <a:latin typeface="Calibri"/>
                        <a:ea typeface="Calibri"/>
                        <a:cs typeface="Times New Roman"/>
                      </a:endParaRPr>
                    </a:p>
                  </a:txBody>
                  <a:tcPr marL="68580" marR="68580" marT="0" marB="0"/>
                </a:tc>
                <a:tc>
                  <a:txBody>
                    <a:bodyPr/>
                    <a:lstStyle/>
                    <a:p>
                      <a:pPr>
                        <a:lnSpc>
                          <a:spcPct val="115000"/>
                        </a:lnSpc>
                        <a:spcAft>
                          <a:spcPts val="0"/>
                        </a:spcAft>
                      </a:pPr>
                      <a:r>
                        <a:rPr lang="tr-TR" sz="1100" dirty="0" smtClean="0">
                          <a:effectLst/>
                        </a:rPr>
                        <a:t>12</a:t>
                      </a:r>
                      <a:endParaRPr lang="tr-TR" sz="1100" dirty="0">
                        <a:effectLst/>
                        <a:latin typeface="Calibri"/>
                        <a:ea typeface="Calibri"/>
                        <a:cs typeface="Times New Roman"/>
                      </a:endParaRPr>
                    </a:p>
                  </a:txBody>
                  <a:tcPr marL="68580" marR="68580" marT="0" marB="0"/>
                </a:tc>
                <a:extLst>
                  <a:ext uri="{0D108BD9-81ED-4DB2-BD59-A6C34878D82A}">
                    <a16:rowId xmlns:a16="http://schemas.microsoft.com/office/drawing/2014/main" val="10005"/>
                  </a:ext>
                </a:extLst>
              </a:tr>
              <a:tr h="342249">
                <a:tc>
                  <a:txBody>
                    <a:bodyPr/>
                    <a:lstStyle/>
                    <a:p>
                      <a:pPr>
                        <a:lnSpc>
                          <a:spcPct val="115000"/>
                        </a:lnSpc>
                        <a:spcAft>
                          <a:spcPts val="0"/>
                        </a:spcAft>
                      </a:pPr>
                      <a:r>
                        <a:rPr lang="tr-TR" sz="1100">
                          <a:effectLst/>
                        </a:rPr>
                        <a:t>Öğrenci yemekhanesi</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tr-TR" sz="1100" dirty="0">
                          <a:effectLst/>
                        </a:rPr>
                        <a:t>1</a:t>
                      </a:r>
                      <a:endParaRPr lang="tr-TR" sz="1100" dirty="0">
                        <a:effectLst/>
                        <a:latin typeface="Calibri"/>
                        <a:ea typeface="Calibri"/>
                        <a:cs typeface="Times New Roman"/>
                      </a:endParaRPr>
                    </a:p>
                  </a:txBody>
                  <a:tcPr marL="68580" marR="68580" marT="0" marB="0"/>
                </a:tc>
                <a:tc>
                  <a:txBody>
                    <a:bodyPr/>
                    <a:lstStyle/>
                    <a:p>
                      <a:pPr>
                        <a:lnSpc>
                          <a:spcPct val="115000"/>
                        </a:lnSpc>
                        <a:spcAft>
                          <a:spcPts val="0"/>
                        </a:spcAft>
                      </a:pPr>
                      <a:r>
                        <a:rPr lang="tr-TR" sz="1100">
                          <a:effectLst/>
                        </a:rPr>
                        <a:t>-</a:t>
                      </a:r>
                      <a:endParaRPr lang="tr-TR" sz="1100">
                        <a:effectLst/>
                        <a:latin typeface="Calibri"/>
                        <a:ea typeface="Calibri"/>
                        <a:cs typeface="Times New Roman"/>
                      </a:endParaRPr>
                    </a:p>
                  </a:txBody>
                  <a:tcPr marL="68580" marR="68580" marT="0" marB="0"/>
                </a:tc>
                <a:tc>
                  <a:txBody>
                    <a:bodyPr/>
                    <a:lstStyle/>
                    <a:p>
                      <a:pPr>
                        <a:lnSpc>
                          <a:spcPct val="115000"/>
                        </a:lnSpc>
                        <a:spcAft>
                          <a:spcPts val="0"/>
                        </a:spcAft>
                      </a:pPr>
                      <a:r>
                        <a:rPr lang="tr-TR" sz="1100" dirty="0">
                          <a:effectLst/>
                        </a:rPr>
                        <a:t>1</a:t>
                      </a:r>
                      <a:endParaRPr lang="tr-TR" sz="1100" dirty="0">
                        <a:effectLst/>
                        <a:latin typeface="Calibri"/>
                        <a:ea typeface="Calibri"/>
                        <a:cs typeface="Times New Roman"/>
                      </a:endParaRPr>
                    </a:p>
                  </a:txBody>
                  <a:tcPr marL="68580" marR="68580" marT="0" marB="0"/>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42407999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MALİ YAPIMIZ</a:t>
            </a:r>
            <a:endParaRPr lang="tr-TR" sz="2400" b="1" dirty="0"/>
          </a:p>
        </p:txBody>
      </p:sp>
      <p:sp>
        <p:nvSpPr>
          <p:cNvPr id="3" name="Dikdörtgen 2"/>
          <p:cNvSpPr/>
          <p:nvPr/>
        </p:nvSpPr>
        <p:spPr>
          <a:xfrm>
            <a:off x="1776846" y="1383864"/>
            <a:ext cx="6096000" cy="2862322"/>
          </a:xfrm>
          <a:prstGeom prst="rect">
            <a:avLst/>
          </a:prstGeom>
        </p:spPr>
        <p:txBody>
          <a:bodyPr>
            <a:spAutoFit/>
          </a:bodyPr>
          <a:lstStyle/>
          <a:p>
            <a:pPr algn="just">
              <a:buNone/>
            </a:pPr>
            <a:r>
              <a:rPr lang="tr-TR" dirty="0"/>
              <a:t>Mali Yapımız incelendiğinde özellikle ikinci öğretim bütçe planlamasında harç  geliri ve personel giderleri arasında denge sağlanabilecek kapasitede olmadığından sınırlı bir bütçeye sahip olduğumuz görülmektedir. 		</a:t>
            </a:r>
            <a:endParaRPr lang="tr-TR" dirty="0" smtClean="0"/>
          </a:p>
          <a:p>
            <a:pPr algn="just">
              <a:buNone/>
            </a:pPr>
            <a:endParaRPr lang="tr-TR" dirty="0"/>
          </a:p>
          <a:p>
            <a:pPr algn="just">
              <a:buNone/>
            </a:pPr>
            <a:r>
              <a:rPr lang="tr-TR" dirty="0" smtClean="0"/>
              <a:t>Bütçe </a:t>
            </a:r>
            <a:r>
              <a:rPr lang="tr-TR" dirty="0"/>
              <a:t>dengemizi, mümkün mertebede en iyi şekilde devam ettirebilmek için her yarıyıl başlangıcında yaklaşık gelir-maliyet hesaplamasını yaparak katsayı belirlemeye  devam edilecektir. Aynı zamanda harcama planlaması titiz bir şekilde ele alınmaktadır.</a:t>
            </a:r>
          </a:p>
        </p:txBody>
      </p:sp>
    </p:spTree>
    <p:extLst>
      <p:ext uri="{BB962C8B-B14F-4D97-AF65-F5344CB8AC3E}">
        <p14:creationId xmlns:p14="http://schemas.microsoft.com/office/powerpoint/2010/main" val="424618430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893647"/>
          </a:xfrm>
          <a:prstGeom prst="rect">
            <a:avLst/>
          </a:prstGeom>
          <a:noFill/>
        </p:spPr>
        <p:txBody>
          <a:bodyPr wrap="square" rtlCol="0">
            <a:spAutoFit/>
          </a:bodyPr>
          <a:lstStyle/>
          <a:p>
            <a:r>
              <a:rPr lang="tr-TR" sz="2400" b="1" dirty="0" smtClean="0"/>
              <a:t>ZAYIF YÖNLERİMİZ</a:t>
            </a:r>
          </a:p>
          <a:p>
            <a:pPr lvl="0"/>
            <a:r>
              <a:rPr lang="tr-TR" sz="2400" dirty="0" smtClean="0"/>
              <a:t>* Binamızın </a:t>
            </a:r>
            <a:r>
              <a:rPr lang="tr-TR" sz="2400" dirty="0"/>
              <a:t>oldukça eski olması özellikle binamızın bodrum katında bulunan Laboratuvarların fiziki şartlarında oldukça büyük bir dezavantaj yaratma binanın gelecek dönemlerde değişme ihtimali göz önüne alınmakta ve gideri yüksek harcamalardan bütçemizin de sınırlı olması sebebi ile kaçınılmaktadır.</a:t>
            </a:r>
          </a:p>
          <a:p>
            <a:pPr lvl="0"/>
            <a:r>
              <a:rPr lang="tr-TR" sz="2400" dirty="0" smtClean="0"/>
              <a:t>* Bütçemizin </a:t>
            </a:r>
            <a:r>
              <a:rPr lang="tr-TR" sz="2400" dirty="0"/>
              <a:t>sınırlı olması sebebi ile ve ikinci öğretim bölümü öğrencilerin sayısının oldukça az olması sebebi ile var olan ihtiyaçlarımızı öncelik sırasına koymak zorunda kalmaktayız.</a:t>
            </a:r>
          </a:p>
          <a:p>
            <a:endParaRPr lang="tr-TR" sz="2400" b="1" dirty="0"/>
          </a:p>
        </p:txBody>
      </p:sp>
    </p:spTree>
    <p:extLst>
      <p:ext uri="{BB962C8B-B14F-4D97-AF65-F5344CB8AC3E}">
        <p14:creationId xmlns:p14="http://schemas.microsoft.com/office/powerpoint/2010/main" val="101366769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3416320"/>
          </a:xfrm>
          <a:prstGeom prst="rect">
            <a:avLst/>
          </a:prstGeom>
          <a:noFill/>
        </p:spPr>
        <p:txBody>
          <a:bodyPr wrap="square" rtlCol="0">
            <a:spAutoFit/>
          </a:bodyPr>
          <a:lstStyle/>
          <a:p>
            <a:r>
              <a:rPr lang="tr-TR" sz="2400" b="1" dirty="0" smtClean="0"/>
              <a:t>KUVVETLİ YÖNLERİMİZ</a:t>
            </a:r>
          </a:p>
          <a:p>
            <a:pPr lvl="0"/>
            <a:r>
              <a:rPr lang="tr-TR" sz="1600" dirty="0" smtClean="0"/>
              <a:t>* Özveri </a:t>
            </a:r>
            <a:r>
              <a:rPr lang="tr-TR" sz="1600" dirty="0"/>
              <a:t>ile çalışan (az sayıda olmasına rağmen) yetişmiş akademisyenlerimizin olması. </a:t>
            </a:r>
          </a:p>
          <a:p>
            <a:pPr lvl="0"/>
            <a:r>
              <a:rPr lang="tr-TR" sz="1600" dirty="0" smtClean="0"/>
              <a:t>* Sınıf </a:t>
            </a:r>
            <a:r>
              <a:rPr lang="tr-TR" sz="1600" dirty="0"/>
              <a:t>mevcutlarının ideal sayıda olması. </a:t>
            </a:r>
          </a:p>
          <a:p>
            <a:pPr lvl="0"/>
            <a:r>
              <a:rPr lang="tr-TR" sz="1600" dirty="0" smtClean="0"/>
              <a:t>* Birimimizin </a:t>
            </a:r>
            <a:r>
              <a:rPr lang="tr-TR" sz="1600" dirty="0"/>
              <a:t>sektörle olan ilişkilerinin aktif olup olumlu yönde ilerlemesi. </a:t>
            </a:r>
          </a:p>
          <a:p>
            <a:pPr lvl="0"/>
            <a:r>
              <a:rPr lang="tr-TR" sz="1600" dirty="0" smtClean="0"/>
              <a:t>* Akademisyenlerimizin</a:t>
            </a:r>
            <a:r>
              <a:rPr lang="tr-TR" sz="1600" dirty="0"/>
              <a:t>, konuları hakkında ders notlarının ve materyallerin hazırlanması çalışmalarında gayretli olmaları. </a:t>
            </a:r>
          </a:p>
          <a:p>
            <a:pPr lvl="0"/>
            <a:r>
              <a:rPr lang="tr-TR" sz="1600" dirty="0" smtClean="0"/>
              <a:t>* Ders </a:t>
            </a:r>
            <a:r>
              <a:rPr lang="tr-TR" sz="1600" dirty="0"/>
              <a:t>içeriklerinin iyileştirilmesi yönünde paydaşlarımızla çalışmaların yapılıyor olması. </a:t>
            </a:r>
          </a:p>
          <a:p>
            <a:pPr lvl="0"/>
            <a:r>
              <a:rPr lang="tr-TR" sz="1600" dirty="0" smtClean="0"/>
              <a:t>* Bazı </a:t>
            </a:r>
            <a:r>
              <a:rPr lang="tr-TR" sz="1600" dirty="0"/>
              <a:t>hizmetlerin internet üzerinden yürütülmesi.( Uzaktan Eğitim)</a:t>
            </a:r>
          </a:p>
          <a:p>
            <a:pPr lvl="0"/>
            <a:r>
              <a:rPr lang="tr-TR" sz="1600" dirty="0" smtClean="0"/>
              <a:t>* Öğrencilerimizin </a:t>
            </a:r>
            <a:r>
              <a:rPr lang="tr-TR" sz="1600" dirty="0"/>
              <a:t>ve akademisyenlerimizin tüm kampüs alanlarında kablosuz internet hizmetinden </a:t>
            </a:r>
            <a:r>
              <a:rPr lang="tr-TR" sz="1600" dirty="0" smtClean="0"/>
              <a:t>faydalanabilmesi</a:t>
            </a:r>
            <a:endParaRPr lang="tr-TR" sz="1600" dirty="0"/>
          </a:p>
          <a:p>
            <a:endParaRPr lang="tr-TR" sz="1600" b="1" dirty="0"/>
          </a:p>
        </p:txBody>
      </p:sp>
    </p:spTree>
    <p:extLst>
      <p:ext uri="{BB962C8B-B14F-4D97-AF65-F5344CB8AC3E}">
        <p14:creationId xmlns:p14="http://schemas.microsoft.com/office/powerpoint/2010/main" val="148917253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KUVVETLİ YÖNLERİMİZ</a:t>
            </a:r>
            <a:endParaRPr lang="tr-TR" sz="2400" b="1" dirty="0"/>
          </a:p>
        </p:txBody>
      </p:sp>
      <p:sp>
        <p:nvSpPr>
          <p:cNvPr id="3" name="Dikdörtgen 2"/>
          <p:cNvSpPr/>
          <p:nvPr/>
        </p:nvSpPr>
        <p:spPr>
          <a:xfrm>
            <a:off x="1581150" y="1251208"/>
            <a:ext cx="6096000" cy="3098284"/>
          </a:xfrm>
          <a:prstGeom prst="rect">
            <a:avLst/>
          </a:prstGeom>
        </p:spPr>
        <p:txBody>
          <a:bodyPr>
            <a:spAutoFit/>
          </a:bodyPr>
          <a:lstStyle/>
          <a:p>
            <a:pPr lvl="0" defTabSz="685800">
              <a:lnSpc>
                <a:spcPct val="90000"/>
              </a:lnSpc>
              <a:spcBef>
                <a:spcPts val="750"/>
              </a:spcBef>
            </a:pPr>
            <a:r>
              <a:rPr lang="tr-TR" dirty="0" smtClean="0">
                <a:solidFill>
                  <a:prstClr val="black"/>
                </a:solidFill>
              </a:rPr>
              <a:t>* İdari </a:t>
            </a:r>
            <a:r>
              <a:rPr lang="tr-TR" dirty="0">
                <a:solidFill>
                  <a:prstClr val="black"/>
                </a:solidFill>
              </a:rPr>
              <a:t>personele yönelik, hizmet içi eğitim düzenleniyor olması.</a:t>
            </a:r>
          </a:p>
          <a:p>
            <a:pPr lvl="0" defTabSz="685800">
              <a:lnSpc>
                <a:spcPct val="90000"/>
              </a:lnSpc>
              <a:spcBef>
                <a:spcPts val="750"/>
              </a:spcBef>
            </a:pPr>
            <a:r>
              <a:rPr lang="tr-TR" dirty="0" smtClean="0">
                <a:solidFill>
                  <a:prstClr val="black"/>
                </a:solidFill>
              </a:rPr>
              <a:t>* Temizlik </a:t>
            </a:r>
            <a:r>
              <a:rPr lang="tr-TR" dirty="0">
                <a:solidFill>
                  <a:prstClr val="black"/>
                </a:solidFill>
              </a:rPr>
              <a:t>hizmetlerinin en iyi şekilde yürütülüyor olması. </a:t>
            </a:r>
          </a:p>
          <a:p>
            <a:pPr lvl="0" defTabSz="685800">
              <a:lnSpc>
                <a:spcPct val="90000"/>
              </a:lnSpc>
              <a:spcBef>
                <a:spcPts val="750"/>
              </a:spcBef>
            </a:pPr>
            <a:r>
              <a:rPr lang="tr-TR" dirty="0" smtClean="0">
                <a:solidFill>
                  <a:prstClr val="black"/>
                </a:solidFill>
              </a:rPr>
              <a:t>* Uygulamalı </a:t>
            </a:r>
            <a:r>
              <a:rPr lang="tr-TR" dirty="0">
                <a:solidFill>
                  <a:prstClr val="black"/>
                </a:solidFill>
              </a:rPr>
              <a:t>bölümlerdeki, ortak çalışmalarda sergilenen uyum ve yardımlaşma. </a:t>
            </a:r>
          </a:p>
          <a:p>
            <a:pPr lvl="0" defTabSz="685800">
              <a:lnSpc>
                <a:spcPct val="90000"/>
              </a:lnSpc>
              <a:spcBef>
                <a:spcPts val="750"/>
              </a:spcBef>
            </a:pPr>
            <a:r>
              <a:rPr lang="tr-TR" dirty="0" smtClean="0">
                <a:solidFill>
                  <a:prstClr val="black"/>
                </a:solidFill>
              </a:rPr>
              <a:t>* Öğrencilerin </a:t>
            </a:r>
            <a:r>
              <a:rPr lang="tr-TR" dirty="0">
                <a:solidFill>
                  <a:prstClr val="black"/>
                </a:solidFill>
              </a:rPr>
              <a:t>akademisyenlerle rahat görüşebilme imkânına sahip olması.</a:t>
            </a:r>
          </a:p>
          <a:p>
            <a:pPr lvl="0" defTabSz="685800">
              <a:lnSpc>
                <a:spcPct val="90000"/>
              </a:lnSpc>
              <a:spcBef>
                <a:spcPts val="750"/>
              </a:spcBef>
            </a:pPr>
            <a:r>
              <a:rPr lang="tr-TR" dirty="0" smtClean="0">
                <a:solidFill>
                  <a:prstClr val="black"/>
                </a:solidFill>
              </a:rPr>
              <a:t>* Öğrencinin </a:t>
            </a:r>
            <a:r>
              <a:rPr lang="tr-TR" dirty="0">
                <a:solidFill>
                  <a:prstClr val="black"/>
                </a:solidFill>
              </a:rPr>
              <a:t>öğretim sürecinde takibinin yapılması. </a:t>
            </a:r>
          </a:p>
          <a:p>
            <a:pPr lvl="0" defTabSz="685800">
              <a:lnSpc>
                <a:spcPct val="90000"/>
              </a:lnSpc>
              <a:spcBef>
                <a:spcPts val="750"/>
              </a:spcBef>
            </a:pPr>
            <a:r>
              <a:rPr lang="tr-TR" dirty="0" smtClean="0">
                <a:solidFill>
                  <a:prstClr val="black"/>
                </a:solidFill>
              </a:rPr>
              <a:t>* Uygun </a:t>
            </a:r>
            <a:r>
              <a:rPr lang="tr-TR" dirty="0">
                <a:solidFill>
                  <a:prstClr val="black"/>
                </a:solidFill>
              </a:rPr>
              <a:t>zamanlarda her talep ettiğimizde düzenleyeceğimiz teknik geziler için araç tahsis edilmesi ve bu şekilde sahada da öğrencilerimize kabiliyet kazandırabiliyor olmamız.</a:t>
            </a:r>
          </a:p>
        </p:txBody>
      </p:sp>
    </p:spTree>
    <p:extLst>
      <p:ext uri="{BB962C8B-B14F-4D97-AF65-F5344CB8AC3E}">
        <p14:creationId xmlns:p14="http://schemas.microsoft.com/office/powerpoint/2010/main" val="405143864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KUVVETLİ YÖNLERİMİZ</a:t>
            </a:r>
            <a:endParaRPr lang="tr-TR" sz="2400" b="1" dirty="0"/>
          </a:p>
        </p:txBody>
      </p:sp>
      <p:sp>
        <p:nvSpPr>
          <p:cNvPr id="3" name="Dikdörtgen 2"/>
          <p:cNvSpPr/>
          <p:nvPr/>
        </p:nvSpPr>
        <p:spPr>
          <a:xfrm>
            <a:off x="1581150" y="1251208"/>
            <a:ext cx="6096000" cy="341632"/>
          </a:xfrm>
          <a:prstGeom prst="rect">
            <a:avLst/>
          </a:prstGeom>
        </p:spPr>
        <p:txBody>
          <a:bodyPr>
            <a:spAutoFit/>
          </a:bodyPr>
          <a:lstStyle/>
          <a:p>
            <a:pPr lvl="0" defTabSz="685800">
              <a:lnSpc>
                <a:spcPct val="90000"/>
              </a:lnSpc>
              <a:spcBef>
                <a:spcPts val="750"/>
              </a:spcBef>
            </a:pPr>
            <a:endParaRPr lang="tr-TR" dirty="0">
              <a:solidFill>
                <a:prstClr val="black"/>
              </a:solidFill>
            </a:endParaRPr>
          </a:p>
        </p:txBody>
      </p:sp>
      <p:sp>
        <p:nvSpPr>
          <p:cNvPr id="4" name="Dikdörtgen 3"/>
          <p:cNvSpPr/>
          <p:nvPr/>
        </p:nvSpPr>
        <p:spPr>
          <a:xfrm>
            <a:off x="1776846" y="1439437"/>
            <a:ext cx="6096000" cy="2308324"/>
          </a:xfrm>
          <a:prstGeom prst="rect">
            <a:avLst/>
          </a:prstGeom>
        </p:spPr>
        <p:txBody>
          <a:bodyPr>
            <a:spAutoFit/>
          </a:bodyPr>
          <a:lstStyle/>
          <a:p>
            <a:pPr lvl="0"/>
            <a:r>
              <a:rPr lang="tr-TR" dirty="0" smtClean="0"/>
              <a:t>* Öğretim </a:t>
            </a:r>
            <a:r>
              <a:rPr lang="tr-TR" dirty="0"/>
              <a:t>elemanlarının danışmanlık yaptıkları öğrencileri izlemesi.</a:t>
            </a:r>
          </a:p>
          <a:p>
            <a:pPr lvl="0"/>
            <a:r>
              <a:rPr lang="tr-TR" dirty="0" smtClean="0"/>
              <a:t>* Genç </a:t>
            </a:r>
            <a:r>
              <a:rPr lang="tr-TR" dirty="0"/>
              <a:t>ve dinamik bir akademik kadronun olması. </a:t>
            </a:r>
          </a:p>
          <a:p>
            <a:pPr lvl="0"/>
            <a:r>
              <a:rPr lang="tr-TR" dirty="0" smtClean="0"/>
              <a:t>* Akademisyenlerin </a:t>
            </a:r>
            <a:r>
              <a:rPr lang="tr-TR" dirty="0"/>
              <a:t>araştırma gayretlerinin bulunması. </a:t>
            </a:r>
          </a:p>
          <a:p>
            <a:pPr lvl="0"/>
            <a:r>
              <a:rPr lang="tr-TR" dirty="0" smtClean="0"/>
              <a:t>* Teorik </a:t>
            </a:r>
            <a:r>
              <a:rPr lang="tr-TR" dirty="0"/>
              <a:t>ve uygulamalı derslerde öğrenci ve akademisyenlerin ders dışı etkinliklerle eğitim ve öğretime katkıda bulunması.</a:t>
            </a:r>
          </a:p>
          <a:p>
            <a:r>
              <a:rPr lang="tr-TR" dirty="0" smtClean="0"/>
              <a:t>* İdari </a:t>
            </a:r>
            <a:r>
              <a:rPr lang="tr-TR" dirty="0"/>
              <a:t>personelimizin, öğrencilerin talep ve ihtiyaçlarını karşılamada istekli ve gayretli olmaları.</a:t>
            </a:r>
          </a:p>
        </p:txBody>
      </p:sp>
    </p:spTree>
    <p:extLst>
      <p:ext uri="{BB962C8B-B14F-4D97-AF65-F5344CB8AC3E}">
        <p14:creationId xmlns:p14="http://schemas.microsoft.com/office/powerpoint/2010/main" val="62284610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3785652"/>
          </a:xfrm>
          <a:prstGeom prst="rect">
            <a:avLst/>
          </a:prstGeom>
          <a:noFill/>
        </p:spPr>
        <p:txBody>
          <a:bodyPr wrap="square" rtlCol="0">
            <a:spAutoFit/>
          </a:bodyPr>
          <a:lstStyle/>
          <a:p>
            <a:r>
              <a:rPr lang="tr-TR" sz="2400" b="1" dirty="0" smtClean="0"/>
              <a:t>HEDEFLERİMİZ</a:t>
            </a:r>
          </a:p>
          <a:p>
            <a:pPr algn="just"/>
            <a:r>
              <a:rPr lang="tr-TR" sz="2400" dirty="0" smtClean="0"/>
              <a:t>*  Eğitim-öğretim </a:t>
            </a:r>
            <a:r>
              <a:rPr lang="tr-TR" sz="2400" dirty="0"/>
              <a:t>yılı içerisinde Teknik Geziler artacak</a:t>
            </a:r>
          </a:p>
          <a:p>
            <a:pPr algn="just"/>
            <a:r>
              <a:rPr lang="tr-TR" sz="2400" dirty="0" smtClean="0"/>
              <a:t>* Alanlarında </a:t>
            </a:r>
            <a:r>
              <a:rPr lang="tr-TR" sz="2400" dirty="0"/>
              <a:t>uzman ve iş hayatında başarılı iş adamları ve kurum müdürlerini öğrencilerimizle buluşturmak </a:t>
            </a:r>
          </a:p>
          <a:p>
            <a:pPr algn="just"/>
            <a:r>
              <a:rPr lang="tr-TR" sz="2400" dirty="0" smtClean="0"/>
              <a:t>* Yapılan </a:t>
            </a:r>
            <a:r>
              <a:rPr lang="tr-TR" sz="2400" dirty="0"/>
              <a:t>tasarım çalışmalarından öne çıkacak tasarımlar için sergi açmayı planlamaktayız. </a:t>
            </a:r>
          </a:p>
          <a:p>
            <a:pPr algn="just"/>
            <a:r>
              <a:rPr lang="tr-TR" sz="2400" dirty="0" smtClean="0"/>
              <a:t>* Önümüzdeki </a:t>
            </a:r>
            <a:r>
              <a:rPr lang="tr-TR" sz="2400" dirty="0"/>
              <a:t>yıllarda Ulusal yada Uluslararası Teknik Bilimler Kongresini düzenlemeyi planlıyoruz. </a:t>
            </a:r>
          </a:p>
          <a:p>
            <a:endParaRPr lang="tr-TR" sz="2400" b="1" dirty="0"/>
          </a:p>
        </p:txBody>
      </p:sp>
      <p:sp>
        <p:nvSpPr>
          <p:cNvPr id="3" name="Dikdörtgen 2"/>
          <p:cNvSpPr/>
          <p:nvPr/>
        </p:nvSpPr>
        <p:spPr>
          <a:xfrm>
            <a:off x="1581150" y="1251208"/>
            <a:ext cx="6096000" cy="341632"/>
          </a:xfrm>
          <a:prstGeom prst="rect">
            <a:avLst/>
          </a:prstGeom>
        </p:spPr>
        <p:txBody>
          <a:bodyPr>
            <a:spAutoFit/>
          </a:bodyPr>
          <a:lstStyle/>
          <a:p>
            <a:pPr lvl="0" defTabSz="685800">
              <a:lnSpc>
                <a:spcPct val="90000"/>
              </a:lnSpc>
              <a:spcBef>
                <a:spcPts val="750"/>
              </a:spcBef>
            </a:pPr>
            <a:endParaRPr lang="tr-TR" dirty="0">
              <a:solidFill>
                <a:prstClr val="black"/>
              </a:solidFill>
            </a:endParaRPr>
          </a:p>
        </p:txBody>
      </p:sp>
    </p:spTree>
    <p:extLst>
      <p:ext uri="{BB962C8B-B14F-4D97-AF65-F5344CB8AC3E}">
        <p14:creationId xmlns:p14="http://schemas.microsoft.com/office/powerpoint/2010/main" val="27861177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3958" y="1402080"/>
            <a:ext cx="10580517" cy="3799633"/>
          </a:xfrm>
          <a:prstGeom prst="rect">
            <a:avLst/>
          </a:prstGeom>
        </p:spPr>
      </p:pic>
    </p:spTree>
    <p:extLst>
      <p:ext uri="{BB962C8B-B14F-4D97-AF65-F5344CB8AC3E}">
        <p14:creationId xmlns:p14="http://schemas.microsoft.com/office/powerpoint/2010/main" val="2970953284"/>
      </p:ext>
    </p:extLst>
  </p:cSld>
  <p:clrMapOvr>
    <a:masterClrMapping/>
  </p:clrMapOvr>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3655</TotalTime>
  <Words>1316</Words>
  <Application>Microsoft Office PowerPoint</Application>
  <PresentationFormat>Geniş ekran</PresentationFormat>
  <Paragraphs>530</Paragraphs>
  <Slides>26</Slides>
  <Notes>0</Notes>
  <HiddenSlides>0</HiddenSlides>
  <MMClips>0</MMClips>
  <ScaleCrop>false</ScaleCrop>
  <HeadingPairs>
    <vt:vector size="6" baseType="variant">
      <vt:variant>
        <vt:lpstr>Kullanılan Yazı Tipleri</vt:lpstr>
      </vt:variant>
      <vt:variant>
        <vt:i4>6</vt:i4>
      </vt:variant>
      <vt:variant>
        <vt:lpstr>Tema</vt:lpstr>
      </vt:variant>
      <vt:variant>
        <vt:i4>1</vt:i4>
      </vt:variant>
      <vt:variant>
        <vt:lpstr>Slayt Başlıkları</vt:lpstr>
      </vt:variant>
      <vt:variant>
        <vt:i4>26</vt:i4>
      </vt:variant>
    </vt:vector>
  </HeadingPairs>
  <TitlesOfParts>
    <vt:vector size="33" baseType="lpstr">
      <vt:lpstr>Arial</vt:lpstr>
      <vt:lpstr>Calibri</vt:lpstr>
      <vt:lpstr>Calibri Light</vt:lpstr>
      <vt:lpstr>Montserrat Alternates</vt:lpstr>
      <vt:lpstr>Tahoma</vt:lpstr>
      <vt:lpstr>Times New Roman</vt:lpstr>
      <vt:lpstr>Office Teması</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Omer YATGIN</dc:creator>
  <cp:lastModifiedBy>Windows Kullanıcısı</cp:lastModifiedBy>
  <cp:revision>251</cp:revision>
  <dcterms:created xsi:type="dcterms:W3CDTF">2018-02-07T07:43:50Z</dcterms:created>
  <dcterms:modified xsi:type="dcterms:W3CDTF">2020-02-04T10:08:24Z</dcterms:modified>
</cp:coreProperties>
</file>