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52" r:id="rId2"/>
    <p:sldId id="395" r:id="rId3"/>
    <p:sldId id="390" r:id="rId4"/>
    <p:sldId id="399" r:id="rId5"/>
    <p:sldId id="401" r:id="rId6"/>
    <p:sldId id="589" r:id="rId7"/>
    <p:sldId id="403" r:id="rId8"/>
    <p:sldId id="550" r:id="rId9"/>
    <p:sldId id="605" r:id="rId10"/>
    <p:sldId id="584" r:id="rId11"/>
    <p:sldId id="510" r:id="rId12"/>
    <p:sldId id="615" r:id="rId13"/>
    <p:sldId id="588" r:id="rId14"/>
    <p:sldId id="394" r:id="rId1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2F5"/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8D230F3-CF80-4859-8CE7-A43EE81993B5}" styleName="Açık Stil 1 - Vurgu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7B26C5-4107-4FEC-AEDC-1716B250A1EF}" styleName="Açık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Açık Stil 1 - Vurgu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Açık Stil 1 - Vurgu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Orta Stil 1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Açık Stil 3 - Vurgu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Açık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75DCB02-9BB8-47FD-8907-85C794F793BA}" styleName="Tema Uygulanmış Stil 1 - Vurgu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E171933-4619-4E11-9A3F-F7608DF75F80}" styleName="Orta Stil 1 - Vurgu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Açık Stil 3 - Vurgu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3296810-A885-4BE3-A3E7-6D5BEEA58F35}" styleName="Orta Stil 2 - Vurgu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Açık Stil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Orta Stil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1FECB4D8-DB02-4DC6-A0A2-4F2EBAE1DC90}" styleName="Orta Stil 1 - Vurgu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82" autoAdjust="0"/>
    <p:restoredTop sz="94660"/>
  </p:normalViewPr>
  <p:slideViewPr>
    <p:cSldViewPr snapToGrid="0">
      <p:cViewPr>
        <p:scale>
          <a:sx n="66" d="100"/>
          <a:sy n="66" d="100"/>
        </p:scale>
        <p:origin x="2550" y="11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1. Sınıf</c:v>
                </c:pt>
              </c:strCache>
            </c:strRef>
          </c:tx>
          <c:spPr>
            <a:solidFill>
              <a:schemeClr val="dk1">
                <a:tint val="885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Sayfa1!$A$2:$A$8</c:f>
              <c:strCache>
                <c:ptCount val="7"/>
                <c:pt idx="0">
                  <c:v>Bilgisayar Teknolojileri</c:v>
                </c:pt>
                <c:pt idx="1">
                  <c:v>Elektrik ve Enerji</c:v>
                </c:pt>
                <c:pt idx="2">
                  <c:v>Gıda İşleme</c:v>
                </c:pt>
                <c:pt idx="3">
                  <c:v>Kimya ve Kimyasal İşleme Teknolojileri</c:v>
                </c:pt>
                <c:pt idx="4">
                  <c:v>İnşaat</c:v>
                </c:pt>
                <c:pt idx="5">
                  <c:v>Makine ve Metal Teknolojileri</c:v>
                </c:pt>
                <c:pt idx="6">
                  <c:v>Mülkiyet Koruma ve Güvenlik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75</c:v>
                </c:pt>
                <c:pt idx="1">
                  <c:v>63</c:v>
                </c:pt>
                <c:pt idx="2">
                  <c:v>34</c:v>
                </c:pt>
                <c:pt idx="3">
                  <c:v>61</c:v>
                </c:pt>
                <c:pt idx="4">
                  <c:v>45</c:v>
                </c:pt>
                <c:pt idx="5">
                  <c:v>45</c:v>
                </c:pt>
                <c:pt idx="6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B2-4E17-8AB5-CFFABAAC776E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2. Sınıf</c:v>
                </c:pt>
              </c:strCache>
            </c:strRef>
          </c:tx>
          <c:spPr>
            <a:solidFill>
              <a:schemeClr val="dk1">
                <a:tint val="5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Sayfa1!$A$2:$A$8</c:f>
              <c:strCache>
                <c:ptCount val="7"/>
                <c:pt idx="0">
                  <c:v>Bilgisayar Teknolojileri</c:v>
                </c:pt>
                <c:pt idx="1">
                  <c:v>Elektrik ve Enerji</c:v>
                </c:pt>
                <c:pt idx="2">
                  <c:v>Gıda İşleme</c:v>
                </c:pt>
                <c:pt idx="3">
                  <c:v>Kimya ve Kimyasal İşleme Teknolojileri</c:v>
                </c:pt>
                <c:pt idx="4">
                  <c:v>İnşaat</c:v>
                </c:pt>
                <c:pt idx="5">
                  <c:v>Makine ve Metal Teknolojileri</c:v>
                </c:pt>
                <c:pt idx="6">
                  <c:v>Mülkiyet Koruma ve Güvenlik</c:v>
                </c:pt>
              </c:strCache>
            </c:strRef>
          </c:cat>
          <c:val>
            <c:numRef>
              <c:f>Sayfa1!$C$2:$C$8</c:f>
              <c:numCache>
                <c:formatCode>General</c:formatCode>
                <c:ptCount val="7"/>
                <c:pt idx="0">
                  <c:v>87</c:v>
                </c:pt>
                <c:pt idx="1">
                  <c:v>60</c:v>
                </c:pt>
                <c:pt idx="2">
                  <c:v>35</c:v>
                </c:pt>
                <c:pt idx="3">
                  <c:v>68</c:v>
                </c:pt>
                <c:pt idx="4">
                  <c:v>50</c:v>
                </c:pt>
                <c:pt idx="5">
                  <c:v>38</c:v>
                </c:pt>
                <c:pt idx="6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B2-4E17-8AB5-CFFABAAC776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78947264"/>
        <c:axId val="278933120"/>
      </c:barChart>
      <c:catAx>
        <c:axId val="278947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78933120"/>
        <c:crosses val="autoZero"/>
        <c:auto val="1"/>
        <c:lblAlgn val="ctr"/>
        <c:lblOffset val="100"/>
        <c:noMultiLvlLbl val="0"/>
      </c:catAx>
      <c:valAx>
        <c:axId val="278933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78947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17.11.2023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064409"/>
            <a:ext cx="12191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TEKNİK BİLİMLER MESLEK YÜKSEKOKULU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5738599" y="5375720"/>
            <a:ext cx="902811" cy="5305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2023</a:t>
            </a:r>
            <a:endParaRPr kumimoji="0" lang="tr-T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05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019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ÖĞRENCİ SAYISI (Yıllara Göre Değişim)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7615811"/>
              </p:ext>
            </p:extLst>
          </p:nvPr>
        </p:nvGraphicFramePr>
        <p:xfrm>
          <a:off x="648627" y="1444958"/>
          <a:ext cx="10150001" cy="3565072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5946754">
                  <a:extLst>
                    <a:ext uri="{9D8B030D-6E8A-4147-A177-3AD203B41FA5}">
                      <a16:colId xmlns:a16="http://schemas.microsoft.com/office/drawing/2014/main" val="1372459792"/>
                    </a:ext>
                  </a:extLst>
                </a:gridCol>
                <a:gridCol w="132798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336750">
                  <a:extLst>
                    <a:ext uri="{9D8B030D-6E8A-4147-A177-3AD203B41FA5}">
                      <a16:colId xmlns:a16="http://schemas.microsoft.com/office/drawing/2014/main" val="3603257475"/>
                    </a:ext>
                  </a:extLst>
                </a:gridCol>
                <a:gridCol w="1538514">
                  <a:extLst>
                    <a:ext uri="{9D8B030D-6E8A-4147-A177-3AD203B41FA5}">
                      <a16:colId xmlns:a16="http://schemas.microsoft.com/office/drawing/2014/main" val="765075151"/>
                    </a:ext>
                  </a:extLst>
                </a:gridCol>
              </a:tblGrid>
              <a:tr h="2943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effectLst/>
                        </a:rPr>
                        <a:t> 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2021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2022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</a:rPr>
                        <a:t>2023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3600940380"/>
                  </a:ext>
                </a:extLst>
              </a:tr>
              <a:tr h="49339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800" kern="1200" dirty="0" smtClean="0">
                          <a:effectLst/>
                        </a:rPr>
                        <a:t>Bilgisayar Teknolojileri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1757176903"/>
                  </a:ext>
                </a:extLst>
              </a:tr>
              <a:tr h="39026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800" kern="1200" dirty="0" smtClean="0">
                          <a:effectLst/>
                        </a:rPr>
                        <a:t>Elektrik ve Enerji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899041460"/>
                  </a:ext>
                </a:extLst>
              </a:tr>
              <a:tr h="32365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800" kern="1200" dirty="0" smtClean="0">
                          <a:effectLst/>
                        </a:rPr>
                        <a:t>Gıda İşleme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3190198588"/>
                  </a:ext>
                </a:extLst>
              </a:tr>
              <a:tr h="49702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800" kern="1200" dirty="0" smtClean="0">
                          <a:effectLst/>
                        </a:rPr>
                        <a:t>Kimya ve Kimyasal İşleme Teknolojileri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5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kern="1200" dirty="0" smtClean="0">
                          <a:effectLst/>
                        </a:rPr>
                        <a:t>İnşaat</a:t>
                      </a:r>
                      <a:endParaRPr lang="tr-TR" sz="14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2370704277"/>
                  </a:ext>
                </a:extLst>
              </a:tr>
              <a:tr h="3715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kern="1200" dirty="0" smtClean="0">
                          <a:effectLst/>
                        </a:rPr>
                        <a:t>Makine ve Metal Teknolojileri</a:t>
                      </a:r>
                      <a:endParaRPr lang="tr-TR" sz="14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498002659"/>
                  </a:ext>
                </a:extLst>
              </a:tr>
              <a:tr h="32365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800" kern="1200" dirty="0" smtClean="0">
                          <a:effectLst/>
                        </a:rPr>
                        <a:t>Mülkiyet Koruma ve Güvenlik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343763111"/>
                  </a:ext>
                </a:extLst>
              </a:tr>
              <a:tr h="49702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100"/>
                        </a:spcAft>
                      </a:pPr>
                      <a:r>
                        <a:rPr lang="tr-TR" sz="1800" kern="1200" dirty="0" smtClean="0">
                          <a:effectLst/>
                        </a:rPr>
                        <a:t>Motorlu Araçlar ve Ulaştırma Teknolojileri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8586" marR="38586" marT="0" marB="0" anchor="ctr"/>
                </a:tc>
                <a:extLst>
                  <a:ext uri="{0D108BD9-81ED-4DB2-BD59-A6C34878D82A}">
                    <a16:rowId xmlns:a16="http://schemas.microsoft.com/office/drawing/2014/main" val="28191852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279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951892" y="597876"/>
            <a:ext cx="4872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/>
              <a:t>ÖĞRENCİ SAYISI (Sınıflara Göre)</a:t>
            </a:r>
          </a:p>
        </p:txBody>
      </p:sp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1384025950"/>
              </p:ext>
            </p:extLst>
          </p:nvPr>
        </p:nvGraphicFramePr>
        <p:xfrm>
          <a:off x="2032000" y="1121096"/>
          <a:ext cx="8128000" cy="4931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820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AKADEMİK PERSONEL SAYISI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877995"/>
              </p:ext>
            </p:extLst>
          </p:nvPr>
        </p:nvGraphicFramePr>
        <p:xfrm>
          <a:off x="1951892" y="1318621"/>
          <a:ext cx="6227832" cy="22860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4966874">
                  <a:extLst>
                    <a:ext uri="{9D8B030D-6E8A-4147-A177-3AD203B41FA5}">
                      <a16:colId xmlns:a16="http://schemas.microsoft.com/office/drawing/2014/main" val="4223477780"/>
                    </a:ext>
                  </a:extLst>
                </a:gridCol>
                <a:gridCol w="1260958">
                  <a:extLst>
                    <a:ext uri="{9D8B030D-6E8A-4147-A177-3AD203B41FA5}">
                      <a16:colId xmlns:a16="http://schemas.microsoft.com/office/drawing/2014/main" val="3358444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2400" b="0" dirty="0" smtClean="0"/>
                        <a:t>Profesör</a:t>
                      </a:r>
                      <a:endParaRPr lang="tr-TR" sz="2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0</a:t>
                      </a:r>
                      <a:endParaRPr lang="tr-TR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816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dirty="0" smtClean="0"/>
                        <a:t>Doçent</a:t>
                      </a:r>
                      <a:endParaRPr lang="tr-TR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1</a:t>
                      </a:r>
                      <a:endParaRPr lang="tr-T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9170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dirty="0" smtClean="0"/>
                        <a:t>Doktor Öğretim Üyesi</a:t>
                      </a:r>
                      <a:endParaRPr lang="tr-TR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4</a:t>
                      </a:r>
                      <a:endParaRPr lang="tr-T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34885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dirty="0" smtClean="0"/>
                        <a:t>Öğretim Görevlisi</a:t>
                      </a:r>
                      <a:endParaRPr lang="tr-TR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19</a:t>
                      </a:r>
                      <a:endParaRPr lang="tr-T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5157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r-TR" sz="2400" dirty="0" smtClean="0"/>
                        <a:t>Toplam</a:t>
                      </a:r>
                      <a:endParaRPr lang="tr-TR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24</a:t>
                      </a:r>
                      <a:endParaRPr lang="tr-T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3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425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283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İDARİ PERSONEL</a:t>
            </a:r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085073"/>
              </p:ext>
            </p:extLst>
          </p:nvPr>
        </p:nvGraphicFramePr>
        <p:xfrm>
          <a:off x="1951892" y="1318621"/>
          <a:ext cx="6227832" cy="18288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4966874">
                  <a:extLst>
                    <a:ext uri="{9D8B030D-6E8A-4147-A177-3AD203B41FA5}">
                      <a16:colId xmlns:a16="http://schemas.microsoft.com/office/drawing/2014/main" val="4223477780"/>
                    </a:ext>
                  </a:extLst>
                </a:gridCol>
                <a:gridCol w="1260958">
                  <a:extLst>
                    <a:ext uri="{9D8B030D-6E8A-4147-A177-3AD203B41FA5}">
                      <a16:colId xmlns:a16="http://schemas.microsoft.com/office/drawing/2014/main" val="3358444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2400" b="0" dirty="0" smtClean="0"/>
                        <a:t>Fakülte Sekreteri</a:t>
                      </a:r>
                      <a:endParaRPr lang="tr-TR" sz="24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b="0" dirty="0" smtClean="0"/>
                        <a:t>1</a:t>
                      </a:r>
                      <a:endParaRPr lang="tr-TR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8162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dirty="0" smtClean="0"/>
                        <a:t>İdari Personel</a:t>
                      </a:r>
                      <a:endParaRPr lang="tr-TR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3</a:t>
                      </a:r>
                      <a:endParaRPr lang="tr-T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9170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dirty="0" smtClean="0"/>
                        <a:t>Yardımcı Hizmetli</a:t>
                      </a:r>
                      <a:endParaRPr lang="tr-TR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2</a:t>
                      </a:r>
                      <a:endParaRPr lang="tr-T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34885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tr-TR" sz="2400" dirty="0" smtClean="0"/>
                        <a:t>Toplam</a:t>
                      </a:r>
                      <a:endParaRPr lang="tr-TR" sz="2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400" dirty="0" smtClean="0"/>
                        <a:t>6</a:t>
                      </a:r>
                      <a:endParaRPr lang="tr-TR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3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389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1739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KOMİSYONLAR </a:t>
            </a:r>
            <a:r>
              <a:rPr lang="tr-TR" sz="2400" b="1" dirty="0" smtClean="0"/>
              <a:t>- </a:t>
            </a:r>
            <a:r>
              <a:rPr lang="tr-TR" sz="2400" b="1" dirty="0"/>
              <a:t>KOORDİNATÖRLÜKLER</a:t>
            </a:r>
          </a:p>
        </p:txBody>
      </p:sp>
      <p:sp>
        <p:nvSpPr>
          <p:cNvPr id="16" name="Dikdörtgen 15"/>
          <p:cNvSpPr/>
          <p:nvPr/>
        </p:nvSpPr>
        <p:spPr>
          <a:xfrm>
            <a:off x="1447274" y="1620253"/>
            <a:ext cx="226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>
              <a:spcBef>
                <a:spcPts val="600"/>
              </a:spcBef>
              <a:spcAft>
                <a:spcPts val="600"/>
              </a:spcAft>
            </a:pPr>
            <a:r>
              <a:rPr lang="tr-TR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Eğitim Komisyonu</a:t>
            </a:r>
            <a:endParaRPr lang="tr-T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Dikdörtgen 16"/>
          <p:cNvSpPr/>
          <p:nvPr/>
        </p:nvSpPr>
        <p:spPr>
          <a:xfrm>
            <a:off x="1479334" y="2051083"/>
            <a:ext cx="2204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>
              <a:spcBef>
                <a:spcPts val="600"/>
              </a:spcBef>
              <a:spcAft>
                <a:spcPts val="600"/>
              </a:spcAft>
            </a:pPr>
            <a:r>
              <a:rPr lang="tr-TR" b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Kalite Komisyonu</a:t>
            </a:r>
            <a:endParaRPr lang="tr-T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" name="Dikdörtgen 17"/>
          <p:cNvSpPr/>
          <p:nvPr/>
        </p:nvSpPr>
        <p:spPr>
          <a:xfrm>
            <a:off x="1683233" y="2481913"/>
            <a:ext cx="3166829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tr-T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Disiplin Soruşturma Komisyonu</a:t>
            </a:r>
            <a:endParaRPr lang="tr-T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Dikdörtgen 18"/>
          <p:cNvSpPr/>
          <p:nvPr/>
        </p:nvSpPr>
        <p:spPr>
          <a:xfrm>
            <a:off x="1683233" y="2994883"/>
            <a:ext cx="3571362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tr-T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Stratejik Plan Hazırlama Komisyonu</a:t>
            </a:r>
            <a:endParaRPr lang="tr-T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Dikdörtgen 19"/>
          <p:cNvSpPr/>
          <p:nvPr/>
        </p:nvSpPr>
        <p:spPr>
          <a:xfrm>
            <a:off x="1669142" y="3507853"/>
            <a:ext cx="379373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tr-T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Faaliyet Raporu Hazırlama Komisyonu</a:t>
            </a:r>
            <a:endParaRPr lang="tr-T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Dikdörtgen 20"/>
          <p:cNvSpPr/>
          <p:nvPr/>
        </p:nvSpPr>
        <p:spPr>
          <a:xfrm>
            <a:off x="1683233" y="3944036"/>
            <a:ext cx="4893519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tr-TR" b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Akademik Teşvik Başvuru ve İnceleme Komisyonu</a:t>
            </a:r>
            <a:endParaRPr lang="tr-T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Dikdörtgen 21"/>
          <p:cNvSpPr/>
          <p:nvPr/>
        </p:nvSpPr>
        <p:spPr>
          <a:xfrm>
            <a:off x="1479334" y="4388878"/>
            <a:ext cx="36675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>
              <a:spcBef>
                <a:spcPts val="600"/>
              </a:spcBef>
              <a:spcAft>
                <a:spcPts val="600"/>
              </a:spcAft>
            </a:pPr>
            <a:r>
              <a:rPr lang="tr-T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Öğrenci Konseyi Seçim Komisyonu</a:t>
            </a:r>
            <a:endParaRPr lang="tr-TR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10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688162" y="597875"/>
            <a:ext cx="4738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YAYINLAR VE BİLİMSEL FAALİYETLER</a:t>
            </a:r>
          </a:p>
        </p:txBody>
      </p:sp>
    </p:spTree>
    <p:extLst>
      <p:ext uri="{BB962C8B-B14F-4D97-AF65-F5344CB8AC3E}">
        <p14:creationId xmlns:p14="http://schemas.microsoft.com/office/powerpoint/2010/main" val="219483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50420" y="684328"/>
            <a:ext cx="3936277" cy="328295"/>
          </a:xfrm>
        </p:spPr>
        <p:txBody>
          <a:bodyPr>
            <a:noAutofit/>
          </a:bodyPr>
          <a:lstStyle/>
          <a:p>
            <a:r>
              <a:rPr lang="tr-TR" sz="2600" b="1" dirty="0"/>
              <a:t>FİZİKİ ALTYAPI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197987"/>
              </p:ext>
            </p:extLst>
          </p:nvPr>
        </p:nvGraphicFramePr>
        <p:xfrm>
          <a:off x="946334" y="1449711"/>
          <a:ext cx="4279753" cy="3478212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3085403">
                  <a:extLst>
                    <a:ext uri="{9D8B030D-6E8A-4147-A177-3AD203B41FA5}">
                      <a16:colId xmlns:a16="http://schemas.microsoft.com/office/drawing/2014/main" val="3471312773"/>
                    </a:ext>
                  </a:extLst>
                </a:gridCol>
                <a:gridCol w="1194350">
                  <a:extLst>
                    <a:ext uri="{9D8B030D-6E8A-4147-A177-3AD203B41FA5}">
                      <a16:colId xmlns:a16="http://schemas.microsoft.com/office/drawing/2014/main" val="3258551804"/>
                    </a:ext>
                  </a:extLst>
                </a:gridCol>
              </a:tblGrid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Ofis (Akademik)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 smtClean="0">
                          <a:effectLst/>
                        </a:rPr>
                        <a:t>8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02015526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Ofis (İdari)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 smtClean="0">
                          <a:effectLst/>
                        </a:rPr>
                        <a:t>2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23890364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Sınıf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 smtClean="0">
                          <a:effectLst/>
                        </a:rPr>
                        <a:t>6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30074906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Konferans Salonu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0321205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Toplantı Salonu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1926521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Bilgisayar Laboratuvarı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 smtClean="0">
                          <a:effectLst/>
                        </a:rPr>
                        <a:t>2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26211923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Seminer Salonu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 smtClean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20733169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 smtClean="0">
                          <a:effectLst/>
                        </a:rPr>
                        <a:t>Kimya/Gıda </a:t>
                      </a:r>
                      <a:r>
                        <a:rPr lang="tr-TR" sz="1800" u="none" strike="noStrike" dirty="0">
                          <a:effectLst/>
                        </a:rPr>
                        <a:t>Laboratuvarı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71174287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 smtClean="0">
                          <a:effectLst/>
                        </a:rPr>
                        <a:t>Elektrik </a:t>
                      </a:r>
                      <a:r>
                        <a:rPr lang="tr-TR" sz="1800" u="none" strike="noStrike" dirty="0">
                          <a:effectLst/>
                        </a:rPr>
                        <a:t>Laboratuvarı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46083155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 smtClean="0">
                          <a:effectLst/>
                        </a:rPr>
                        <a:t>İnşaat </a:t>
                      </a:r>
                      <a:r>
                        <a:rPr lang="tr-TR" sz="1800" u="none" strike="noStrike" dirty="0">
                          <a:effectLst/>
                        </a:rPr>
                        <a:t>Laboratuvarı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>
                          <a:effectLst/>
                        </a:rPr>
                        <a:t>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8130756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 smtClean="0">
                          <a:effectLst/>
                        </a:rPr>
                        <a:t>Makine Atölyesi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55480306"/>
                  </a:ext>
                </a:extLst>
              </a:tr>
              <a:tr h="2898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 smtClean="0">
                          <a:effectLst/>
                        </a:rPr>
                        <a:t>Mescit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 smtClean="0">
                          <a:effectLst/>
                        </a:rPr>
                        <a:t>2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61273738"/>
                  </a:ext>
                </a:extLst>
              </a:tr>
            </a:tbl>
          </a:graphicData>
        </a:graphic>
      </p:graphicFrame>
      <p:pic>
        <p:nvPicPr>
          <p:cNvPr id="9" name="Picture 2">
            <a:extLst>
              <a:ext uri="{FF2B5EF4-FFF2-40B4-BE49-F238E27FC236}">
                <a16:creationId xmlns:a16="http://schemas.microsoft.com/office/drawing/2014/main" id="{FFDC5B7E-FB22-4830-A009-80A6D801F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381832">
            <a:off x="5974835" y="1458329"/>
            <a:ext cx="1466236" cy="19545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956315FC-6EA3-4D1C-B4C6-554812A42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778412">
            <a:off x="5618879" y="-139646"/>
            <a:ext cx="2697917" cy="20234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819C88D7-0716-4A87-854B-8C7231122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28349" y="3566957"/>
            <a:ext cx="1445584" cy="1926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9B2B643E-A4C7-468E-A12B-F42A89E2B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69399" y="2055393"/>
            <a:ext cx="2372368" cy="17792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741" y="75694"/>
            <a:ext cx="2808565" cy="1749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480" y="4915585"/>
            <a:ext cx="2319322" cy="1304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8591">
            <a:off x="7191780" y="2242202"/>
            <a:ext cx="2524306" cy="1893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7778" y="4296419"/>
            <a:ext cx="1487475" cy="198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0645" y="3668409"/>
            <a:ext cx="2684425" cy="1509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5374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978269" y="609601"/>
            <a:ext cx="7857172" cy="486888"/>
          </a:xfrm>
        </p:spPr>
        <p:txBody>
          <a:bodyPr>
            <a:noAutofit/>
          </a:bodyPr>
          <a:lstStyle/>
          <a:p>
            <a:r>
              <a:rPr lang="tr-TR" sz="2000" b="1" dirty="0" smtClean="0"/>
              <a:t>Etkinliklerimizden</a:t>
            </a:r>
            <a:endParaRPr lang="tr-TR" sz="2000" dirty="0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957652"/>
              </p:ext>
            </p:extLst>
          </p:nvPr>
        </p:nvGraphicFramePr>
        <p:xfrm>
          <a:off x="1190609" y="1285174"/>
          <a:ext cx="9070990" cy="4183467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2728248">
                  <a:extLst>
                    <a:ext uri="{9D8B030D-6E8A-4147-A177-3AD203B41FA5}">
                      <a16:colId xmlns:a16="http://schemas.microsoft.com/office/drawing/2014/main" val="4150706483"/>
                    </a:ext>
                  </a:extLst>
                </a:gridCol>
                <a:gridCol w="928914">
                  <a:extLst>
                    <a:ext uri="{9D8B030D-6E8A-4147-A177-3AD203B41FA5}">
                      <a16:colId xmlns:a16="http://schemas.microsoft.com/office/drawing/2014/main" val="2672976763"/>
                    </a:ext>
                  </a:extLst>
                </a:gridCol>
                <a:gridCol w="1262743">
                  <a:extLst>
                    <a:ext uri="{9D8B030D-6E8A-4147-A177-3AD203B41FA5}">
                      <a16:colId xmlns:a16="http://schemas.microsoft.com/office/drawing/2014/main" val="1017313153"/>
                    </a:ext>
                  </a:extLst>
                </a:gridCol>
                <a:gridCol w="4151085">
                  <a:extLst>
                    <a:ext uri="{9D8B030D-6E8A-4147-A177-3AD203B41FA5}">
                      <a16:colId xmlns:a16="http://schemas.microsoft.com/office/drawing/2014/main" val="1323827634"/>
                    </a:ext>
                  </a:extLst>
                </a:gridCol>
              </a:tblGrid>
              <a:tr h="99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Etkinliğin Adı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Tarihi 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Yapılış Yeri 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Sonuçlar 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/>
                </a:tc>
                <a:extLst>
                  <a:ext uri="{0D108BD9-81ED-4DB2-BD59-A6C34878D82A}">
                    <a16:rowId xmlns:a16="http://schemas.microsoft.com/office/drawing/2014/main" val="3742535196"/>
                  </a:ext>
                </a:extLst>
              </a:tr>
              <a:tr h="5978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Atölyelerin Taşınması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16.09.2023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Mühendislik B Blok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Merkez Kampüsümüzde Bulunan Atölyelerimiz Kezer Kampüsümüzde Bulunan Yeni Yerlerine Taşındı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extLst>
                  <a:ext uri="{0D108BD9-81ED-4DB2-BD59-A6C34878D82A}">
                    <a16:rowId xmlns:a16="http://schemas.microsoft.com/office/drawing/2014/main" val="4270640031"/>
                  </a:ext>
                </a:extLst>
              </a:tr>
              <a:tr h="11956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Oryantasyon Eğitimi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11.10.2023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Mühendislik Konferans Salonu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Programda yüksekokul ve bölümler tanıtılırken, öğrenci danışmanlığı, uzaktan eğitim platformu, öğrenci otomasyonu, öğrenci toplulukları ve etkinlikleri hakkında detaylı bilgiler aktarılarak merak ettikleri sorulara yanıt verildi.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extLst>
                  <a:ext uri="{0D108BD9-81ED-4DB2-BD59-A6C34878D82A}">
                    <a16:rowId xmlns:a16="http://schemas.microsoft.com/office/drawing/2014/main" val="578086336"/>
                  </a:ext>
                </a:extLst>
              </a:tr>
              <a:tr h="797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Meslek Yüksekokulumuz Sosyal Yaşam Alanlarına Dekoratif Saksıların Yerleştirilmesi 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16.10.2023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Kezer Kampüsü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Meslek Yüksekokulumuz sosyal yaşam alanlarına yerleştirilen dekoratif saksılara lavanta, biberiye, kekik ve gül fidanları ekildi. 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extLst>
                  <a:ext uri="{0D108BD9-81ED-4DB2-BD59-A6C34878D82A}">
                    <a16:rowId xmlns:a16="http://schemas.microsoft.com/office/drawing/2014/main" val="3899066525"/>
                  </a:ext>
                </a:extLst>
              </a:tr>
              <a:tr h="8967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Narko Gençlik Eğitimi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06.11.2023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İlahiyat Fakültesi Konferans Salonu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Siirt İl Emniyet Müdürlüğü tarafından ''Narko-Gençlik Eğitimleri" kapsamında Meslek Yüksekokulumuz öğrencilerine "Bağımlılıkla Mücadele Eğitimi" verildi.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extLst>
                  <a:ext uri="{0D108BD9-81ED-4DB2-BD59-A6C34878D82A}">
                    <a16:rowId xmlns:a16="http://schemas.microsoft.com/office/drawing/2014/main" val="2356626926"/>
                  </a:ext>
                </a:extLst>
              </a:tr>
              <a:tr h="4981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Dekoratif Dubalarımızın Montajı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10.11.2023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Kezer Kampüsü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Makina (CNC, Torna, Kaynak) atölyemizde üretilen dekoratif dubalarımızın montajı gerçekleştirildi.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754" marR="37754" marT="0" marB="0" anchor="ctr"/>
                </a:tc>
                <a:extLst>
                  <a:ext uri="{0D108BD9-81ED-4DB2-BD59-A6C34878D82A}">
                    <a16:rowId xmlns:a16="http://schemas.microsoft.com/office/drawing/2014/main" val="1626620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170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951892" y="597876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ETKİNLİKLER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03" y="2858761"/>
            <a:ext cx="4317760" cy="323832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1552">
            <a:off x="4587419" y="46880"/>
            <a:ext cx="3081251" cy="4108334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1789">
            <a:off x="7293072" y="644407"/>
            <a:ext cx="4399390" cy="3935774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5763">
            <a:off x="701616" y="199328"/>
            <a:ext cx="3413040" cy="4550720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1815">
            <a:off x="4477116" y="2502042"/>
            <a:ext cx="4026757" cy="3020067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3668">
            <a:off x="8657975" y="1951158"/>
            <a:ext cx="2823412" cy="376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73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315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KALİTE YÖNETİM SÜRECİ</a:t>
            </a:r>
          </a:p>
        </p:txBody>
      </p:sp>
      <p:sp>
        <p:nvSpPr>
          <p:cNvPr id="6" name="Dikdörtgen 5"/>
          <p:cNvSpPr/>
          <p:nvPr/>
        </p:nvSpPr>
        <p:spPr>
          <a:xfrm>
            <a:off x="52596" y="935716"/>
            <a:ext cx="61067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sz="1600" dirty="0"/>
          </a:p>
          <a:p>
            <a:pPr marL="800100" lvl="1" indent="-342900">
              <a:buFont typeface="+mj-lt"/>
              <a:buAutoNum type="arabicPeriod"/>
            </a:pPr>
            <a:r>
              <a:rPr lang="tr-TR" sz="1500" dirty="0"/>
              <a:t>Süreç Yönetimi El Kitabı hazırlandı. </a:t>
            </a:r>
          </a:p>
          <a:p>
            <a:pPr marL="800100" lvl="1" indent="-342900">
              <a:buFont typeface="+mj-lt"/>
              <a:buAutoNum type="arabicPeriod"/>
            </a:pPr>
            <a:endParaRPr lang="tr-TR" sz="1500" dirty="0"/>
          </a:p>
          <a:p>
            <a:pPr marL="800100" lvl="1" indent="-342900">
              <a:buFont typeface="+mj-lt"/>
              <a:buAutoNum type="arabicPeriod"/>
            </a:pPr>
            <a:r>
              <a:rPr lang="tr-TR" sz="1500" dirty="0"/>
              <a:t>KYS </a:t>
            </a:r>
            <a:r>
              <a:rPr lang="tr-TR" sz="1500" dirty="0" smtClean="0"/>
              <a:t>Görev </a:t>
            </a:r>
            <a:r>
              <a:rPr lang="tr-TR" sz="1500" dirty="0"/>
              <a:t>Tanımları, KYS Muhasebe Formları, KYS Personel/Yazı İşleri Formları, KYS Öğrenci İşleri Formları, KYS İş Akış Şemaları, KYS Talimatlar, KYS Analizler/Hizmet Dosyaları hazırlandı</a:t>
            </a:r>
          </a:p>
          <a:p>
            <a:pPr marL="800100" lvl="1" indent="-342900">
              <a:buFont typeface="+mj-lt"/>
              <a:buAutoNum type="arabicPeriod"/>
            </a:pPr>
            <a:endParaRPr lang="tr-TR" sz="1500" dirty="0"/>
          </a:p>
          <a:p>
            <a:pPr marL="800100" lvl="1" indent="-342900">
              <a:buFont typeface="+mj-lt"/>
              <a:buAutoNum type="arabicPeriod"/>
            </a:pPr>
            <a:r>
              <a:rPr lang="tr-TR" sz="1500" dirty="0"/>
              <a:t>SWOT Analizi, Risk Analizi ve Paydaş Analizleri yapıldı.</a:t>
            </a:r>
          </a:p>
          <a:p>
            <a:pPr marL="800100" lvl="1" indent="-342900">
              <a:buFont typeface="+mj-lt"/>
              <a:buAutoNum type="arabicPeriod"/>
            </a:pPr>
            <a:endParaRPr lang="tr-TR" sz="1500" dirty="0"/>
          </a:p>
          <a:p>
            <a:pPr marL="800100" lvl="1" indent="-342900">
              <a:buFont typeface="+mj-lt"/>
              <a:buAutoNum type="arabicPeriod"/>
            </a:pPr>
            <a:r>
              <a:rPr lang="tr-TR" sz="1500" dirty="0"/>
              <a:t>Bütün uygulamalarımız Kalite Yönetim Sürecinin getirdiği usul ve esaslar çerçevesinde yerine getirilmeye başlandı.</a:t>
            </a:r>
          </a:p>
          <a:p>
            <a:pPr marL="800100" lvl="1" indent="-342900">
              <a:buFont typeface="+mj-lt"/>
              <a:buAutoNum type="arabicPeriod"/>
            </a:pPr>
            <a:endParaRPr lang="tr-TR" sz="1500" dirty="0"/>
          </a:p>
          <a:p>
            <a:pPr marL="800100" lvl="1" indent="-342900">
              <a:buFont typeface="+mj-lt"/>
              <a:buAutoNum type="arabicPeriod"/>
            </a:pPr>
            <a:r>
              <a:rPr lang="tr-TR" sz="1500" dirty="0" smtClean="0"/>
              <a:t>İşleyiş</a:t>
            </a:r>
            <a:r>
              <a:rPr lang="tr-TR" sz="1500" dirty="0"/>
              <a:t>, iş akış şemalarına göre yürütülmektedir</a:t>
            </a:r>
          </a:p>
        </p:txBody>
      </p:sp>
      <p:sp>
        <p:nvSpPr>
          <p:cNvPr id="4" name="AutoShape 2" descr="blob:https://web.whatsapp.com/d6a64182-d13a-4f81-8c66-65c9ded784d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8" name="AutoShape 4" descr="blob:https://web.whatsapp.com/d6a64182-d13a-4f81-8c66-65c9ded784df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6992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314752" y="1500481"/>
            <a:ext cx="509557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Takım ruhu</a:t>
            </a:r>
          </a:p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Kriterler ve prensipler</a:t>
            </a:r>
          </a:p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Şeffaflık </a:t>
            </a:r>
          </a:p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İletişim</a:t>
            </a:r>
          </a:p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Düzen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7916" y="1110339"/>
            <a:ext cx="4072404" cy="4637321"/>
          </a:xfrm>
          <a:prstGeom prst="rect">
            <a:avLst/>
          </a:prstGeom>
        </p:spPr>
      </p:pic>
      <p:sp>
        <p:nvSpPr>
          <p:cNvPr id="7" name="Metin kutusu 6"/>
          <p:cNvSpPr txBox="1"/>
          <p:nvPr/>
        </p:nvSpPr>
        <p:spPr>
          <a:xfrm>
            <a:off x="1694717" y="648674"/>
            <a:ext cx="2615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 smtClean="0"/>
              <a:t>YÖNETİM ANLAYIŞI</a:t>
            </a:r>
            <a:endParaRPr lang="tr-TR" sz="2400" b="1" dirty="0"/>
          </a:p>
        </p:txBody>
      </p:sp>
    </p:spTree>
    <p:extLst>
      <p:ext uri="{BB962C8B-B14F-4D97-AF65-F5344CB8AC3E}">
        <p14:creationId xmlns:p14="http://schemas.microsoft.com/office/powerpoint/2010/main" val="150504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095677" y="1300456"/>
            <a:ext cx="7690634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Akademik Kadro</a:t>
            </a:r>
          </a:p>
          <a:p>
            <a:pPr marL="542925" lvl="1" indent="-457200" algn="just" eaLnBrk="0" fontAlgn="base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Yardımcı Personel</a:t>
            </a:r>
          </a:p>
          <a:p>
            <a:pPr marL="542925" lvl="1" indent="-457200" algn="just" eaLnBrk="0" fontAlgn="base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Ofis ve Derslik (Alan Bölme)</a:t>
            </a:r>
          </a:p>
          <a:p>
            <a:pPr marL="542925" lvl="1" indent="-457200" algn="just" eaLnBrk="0" fontAlgn="base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Yalıtım (Çatı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</a:t>
            </a:r>
          </a:p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Bilgisayar</a:t>
            </a:r>
            <a:endParaRPr lang="tr-TR" sz="24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542925" lvl="1" indent="-457200" algn="just" eaLnBrk="0" fontAlgn="base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Elektrik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ve </a:t>
            </a: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klima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işleri</a:t>
            </a:r>
          </a:p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Rehberlik – </a:t>
            </a: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Danışmanlık Kabinleri</a:t>
            </a:r>
          </a:p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Akreditasyon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7916" y="1110339"/>
            <a:ext cx="4072404" cy="4637321"/>
          </a:xfrm>
          <a:prstGeom prst="rect">
            <a:avLst/>
          </a:prstGeom>
        </p:spPr>
      </p:pic>
      <p:sp>
        <p:nvSpPr>
          <p:cNvPr id="7" name="Metin kutusu 6"/>
          <p:cNvSpPr txBox="1"/>
          <p:nvPr/>
        </p:nvSpPr>
        <p:spPr>
          <a:xfrm>
            <a:off x="1694717" y="648674"/>
            <a:ext cx="31073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TALEPLER </a:t>
            </a:r>
            <a:r>
              <a:rPr lang="tr-TR" sz="2400" b="1" dirty="0" smtClean="0"/>
              <a:t>- </a:t>
            </a:r>
            <a:r>
              <a:rPr lang="tr-TR" sz="2400" b="1" dirty="0"/>
              <a:t>İHTİYAÇLAR</a:t>
            </a:r>
          </a:p>
        </p:txBody>
      </p:sp>
    </p:spTree>
    <p:extLst>
      <p:ext uri="{BB962C8B-B14F-4D97-AF65-F5344CB8AC3E}">
        <p14:creationId xmlns:p14="http://schemas.microsoft.com/office/powerpoint/2010/main" val="5619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1825095" y="1944368"/>
            <a:ext cx="60570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4800" dirty="0">
                <a:latin typeface="Haettenschweiler" panose="020B0706040902060204" pitchFamily="34" charset="0"/>
                <a:cs typeface="Miriam Fixed" panose="020B0509050101010101" pitchFamily="49" charset="-79"/>
              </a:rPr>
              <a:t>Teşekkür </a:t>
            </a:r>
            <a:r>
              <a:rPr lang="tr-TR" sz="4800" dirty="0" smtClean="0">
                <a:latin typeface="Haettenschweiler" panose="020B0706040902060204" pitchFamily="34" charset="0"/>
                <a:cs typeface="Miriam Fixed" panose="020B0509050101010101" pitchFamily="49" charset="-79"/>
              </a:rPr>
              <a:t>Ederiz…</a:t>
            </a:r>
            <a:endParaRPr lang="tr-TR" sz="4800" dirty="0">
              <a:latin typeface="Haettenschweiler" panose="020B0706040902060204" pitchFamily="34" charset="0"/>
              <a:ea typeface="Times New Roman" pitchFamily="18" charset="0"/>
              <a:cs typeface="Miriam Fixed" panose="020B0509050101010101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6521</TotalTime>
  <Words>397</Words>
  <Application>Microsoft Office PowerPoint</Application>
  <PresentationFormat>Geniş ekran</PresentationFormat>
  <Paragraphs>123</Paragraphs>
  <Slides>14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Haettenschweiler</vt:lpstr>
      <vt:lpstr>Miriam Fixed</vt:lpstr>
      <vt:lpstr>Times New Roman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FİZİKİ ALTYAPI</vt:lpstr>
      <vt:lpstr>Etkinliklerimizden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Bilgisayar</cp:lastModifiedBy>
  <cp:revision>632</cp:revision>
  <dcterms:created xsi:type="dcterms:W3CDTF">2018-02-07T07:43:50Z</dcterms:created>
  <dcterms:modified xsi:type="dcterms:W3CDTF">2023-11-17T11:11:11Z</dcterms:modified>
</cp:coreProperties>
</file>