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423" r:id="rId3"/>
    <p:sldId id="427" r:id="rId4"/>
    <p:sldId id="428" r:id="rId5"/>
    <p:sldId id="429" r:id="rId6"/>
    <p:sldId id="430" r:id="rId7"/>
    <p:sldId id="431" r:id="rId8"/>
    <p:sldId id="436" r:id="rId9"/>
    <p:sldId id="432" r:id="rId10"/>
    <p:sldId id="433" r:id="rId11"/>
    <p:sldId id="434" r:id="rId12"/>
    <p:sldId id="437" r:id="rId13"/>
    <p:sldId id="438" r:id="rId14"/>
    <p:sldId id="439" r:id="rId15"/>
    <p:sldId id="440" r:id="rId16"/>
    <p:sldId id="435" r:id="rId17"/>
    <p:sldId id="441" r:id="rId18"/>
    <p:sldId id="442" r:id="rId19"/>
    <p:sldId id="445" r:id="rId20"/>
    <p:sldId id="446" r:id="rId21"/>
    <p:sldId id="447" r:id="rId22"/>
    <p:sldId id="448" r:id="rId23"/>
    <p:sldId id="449" r:id="rId24"/>
    <p:sldId id="466" r:id="rId25"/>
    <p:sldId id="471" r:id="rId26"/>
    <p:sldId id="468" r:id="rId27"/>
    <p:sldId id="469" r:id="rId28"/>
    <p:sldId id="450" r:id="rId29"/>
    <p:sldId id="443" r:id="rId30"/>
    <p:sldId id="444" r:id="rId31"/>
    <p:sldId id="452" r:id="rId32"/>
    <p:sldId id="451" r:id="rId33"/>
    <p:sldId id="453" r:id="rId34"/>
    <p:sldId id="454" r:id="rId35"/>
    <p:sldId id="455" r:id="rId36"/>
    <p:sldId id="467" r:id="rId37"/>
    <p:sldId id="456" r:id="rId38"/>
    <p:sldId id="457" r:id="rId39"/>
    <p:sldId id="458" r:id="rId40"/>
    <p:sldId id="459" r:id="rId41"/>
    <p:sldId id="460" r:id="rId42"/>
    <p:sldId id="461" r:id="rId43"/>
    <p:sldId id="465" r:id="rId44"/>
    <p:sldId id="462" r:id="rId45"/>
    <p:sldId id="463" r:id="rId46"/>
    <p:sldId id="472" r:id="rId47"/>
    <p:sldId id="464" r:id="rId48"/>
    <p:sldId id="473" r:id="rId49"/>
    <p:sldId id="412" r:id="rId50"/>
    <p:sldId id="394" r:id="rId51"/>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C416"/>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Orta Stil 2 - Vurgu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2838BEF-8BB2-4498-84A7-C5851F593DF1}" styleName="Orta Stil 4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2D5ABB26-0587-4C30-8999-92F81FD0307C}" styleName="Stil Yok, Kılavuz Yok">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ema Uygulanmış Stil 1 - Vurgu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ema Uygulanmış Stil 1 - Vurgu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E269D01E-BC32-4049-B463-5C60D7B0CCD2}" styleName="Tema Uygulanmış Stil 2 - Vurgu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FD0F851-EC5A-4D38-B0AD-8093EC10F338}" styleName="Açık Stil 1 - Vurgu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912C8C85-51F0-491E-9774-3900AFEF0FD7}" styleName="Açık Stil 2 - Vurgu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BDBED569-4797-4DF1-A0F4-6AAB3CD982D8}" styleName="Açık Stil 3 - Vurgu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BC89EF96-8CEA-46FF-86C4-4CE0E7609802}" styleName="Açık Stil 3 - Vurgu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A111915-BE36-4E01-A7E5-04B1672EAD32}" styleName="Açık Stil 2 - Vurgu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Orta Stil 1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AF606853-7671-496A-8E4F-DF71F8EC918B}" styleName="Koyu Stil 1 - Vurgu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46F890A9-2807-4EBB-B81D-B2AA78EC7F39}" styleName="Koyu Stil 2 - Vurgu 5/Vurgu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91EBBBCC-DAD2-459C-BE2E-F6DE35CF9A28}" styleName="Koyu Stil 2 - Vurgu 3/Vurgu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0660B408-B3CF-4A94-85FC-2B1E0A45F4A2}" styleName="Koyu Stil 2 - Vurgu 1/Vurgu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5202B0CA-FC54-4496-8BCA-5EF66A818D29}" styleName="Koyu Stil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85BE263C-DBD7-4A20-BB59-AAB30ACAA65A}" styleName="Orta Stil 3 - Vurgu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Orta Stil 3 - Vurgu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EB9631B5-78F2-41C9-869B-9F39066F8104}" styleName="Orta Stil 3 - Vurgu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74C1A8A3-306A-4EB7-A6B1-4F7E0EB9C5D6}" styleName="Orta Stil 3 - Vurgu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7DF18680-E054-41AD-8BC1-D1AEF772440D}" styleName="Orta Stil 2 - Vurgu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660"/>
  </p:normalViewPr>
  <p:slideViewPr>
    <p:cSldViewPr snapToGrid="0">
      <p:cViewPr varScale="1">
        <p:scale>
          <a:sx n="91" d="100"/>
          <a:sy n="91" d="100"/>
        </p:scale>
        <p:origin x="534"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diagrams/colors1.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C96B739-9F97-46C0-B76A-2CB52DFE04E6}" type="doc">
      <dgm:prSet loTypeId="urn:microsoft.com/office/officeart/2005/8/layout/hierarchy1" loCatId="hierarchy" qsTypeId="urn:microsoft.com/office/officeart/2005/8/quickstyle/3d2" qsCatId="3D" csTypeId="urn:microsoft.com/office/officeart/2005/8/colors/accent6_2" csCatId="accent6" phldr="1"/>
      <dgm:spPr/>
      <dgm:t>
        <a:bodyPr/>
        <a:lstStyle/>
        <a:p>
          <a:endParaRPr lang="tr-TR"/>
        </a:p>
      </dgm:t>
    </dgm:pt>
    <dgm:pt modelId="{3ADE898B-3499-4786-A297-02479B17B3A6}">
      <dgm:prSet phldrT="[Metin]" custT="1"/>
      <dgm:spPr/>
      <dgm:t>
        <a:bodyPr/>
        <a:lstStyle/>
        <a:p>
          <a:r>
            <a:rPr lang="tr-TR" sz="1600" b="1" dirty="0"/>
            <a:t>REKTÖR</a:t>
          </a:r>
        </a:p>
        <a:p>
          <a:r>
            <a:rPr lang="tr-TR" sz="1600" dirty="0"/>
            <a:t>Prof. Dr. </a:t>
          </a:r>
          <a:r>
            <a:rPr lang="tr-TR" sz="1600" dirty="0" smtClean="0"/>
            <a:t>Nihat ŞINDAK</a:t>
          </a:r>
          <a:endParaRPr lang="tr-TR" sz="1600" dirty="0"/>
        </a:p>
      </dgm:t>
    </dgm:pt>
    <dgm:pt modelId="{B1771CC0-9F8F-49E2-A03C-E0E2751B3513}" type="parTrans" cxnId="{489972B3-72E1-473C-BF59-9405F8FD1E5C}">
      <dgm:prSet/>
      <dgm:spPr/>
      <dgm:t>
        <a:bodyPr/>
        <a:lstStyle/>
        <a:p>
          <a:endParaRPr lang="tr-TR"/>
        </a:p>
      </dgm:t>
    </dgm:pt>
    <dgm:pt modelId="{C18284F2-2293-4D8A-8F6D-B2F9FEA8B868}" type="sibTrans" cxnId="{489972B3-72E1-473C-BF59-9405F8FD1E5C}">
      <dgm:prSet/>
      <dgm:spPr/>
      <dgm:t>
        <a:bodyPr/>
        <a:lstStyle/>
        <a:p>
          <a:endParaRPr lang="tr-TR"/>
        </a:p>
      </dgm:t>
    </dgm:pt>
    <dgm:pt modelId="{F35B3B63-A517-43E2-B8F4-D4F24259DAD0}">
      <dgm:prSet phldrT="[Metin]"/>
      <dgm:spPr/>
      <dgm:t>
        <a:bodyPr/>
        <a:lstStyle/>
        <a:p>
          <a:r>
            <a:rPr lang="tr-TR" b="1" dirty="0"/>
            <a:t>REKTÖR YARDIMCISI</a:t>
          </a:r>
        </a:p>
        <a:p>
          <a:r>
            <a:rPr lang="tr-TR" dirty="0"/>
            <a:t>Prof. Dr. </a:t>
          </a:r>
          <a:r>
            <a:rPr lang="tr-TR" dirty="0" smtClean="0"/>
            <a:t>Cemalettin ERDEMCİ</a:t>
          </a:r>
          <a:endParaRPr lang="tr-TR" dirty="0"/>
        </a:p>
      </dgm:t>
    </dgm:pt>
    <dgm:pt modelId="{B8000792-2B1B-4AB5-8A13-3AF23A929897}" type="parTrans" cxnId="{7425ED86-D49A-4B48-B92F-1EF66532C05F}">
      <dgm:prSet/>
      <dgm:spPr/>
      <dgm:t>
        <a:bodyPr/>
        <a:lstStyle/>
        <a:p>
          <a:endParaRPr lang="tr-TR"/>
        </a:p>
      </dgm:t>
    </dgm:pt>
    <dgm:pt modelId="{A0B86196-C6B7-4C9A-958D-6208AC4643E6}" type="sibTrans" cxnId="{7425ED86-D49A-4B48-B92F-1EF66532C05F}">
      <dgm:prSet/>
      <dgm:spPr/>
      <dgm:t>
        <a:bodyPr/>
        <a:lstStyle/>
        <a:p>
          <a:endParaRPr lang="tr-TR"/>
        </a:p>
      </dgm:t>
    </dgm:pt>
    <dgm:pt modelId="{93461D05-5063-40B6-84AE-716274399DC7}">
      <dgm:prSet phldrT="[Metin]"/>
      <dgm:spPr/>
      <dgm:t>
        <a:bodyPr/>
        <a:lstStyle/>
        <a:p>
          <a:r>
            <a:rPr lang="tr-TR" b="1" dirty="0"/>
            <a:t>REKTÖR YARDIMCISI</a:t>
          </a:r>
        </a:p>
        <a:p>
          <a:r>
            <a:rPr lang="tr-TR" b="0" dirty="0"/>
            <a:t>Prof. Dr. </a:t>
          </a:r>
          <a:r>
            <a:rPr lang="tr-TR" b="0" dirty="0" smtClean="0"/>
            <a:t>Cahit PESEN</a:t>
          </a:r>
          <a:endParaRPr lang="tr-TR" b="0" dirty="0"/>
        </a:p>
      </dgm:t>
    </dgm:pt>
    <dgm:pt modelId="{987259EA-9F13-4A73-A7BD-F7855D780085}" type="parTrans" cxnId="{B798CCD6-16D9-44AF-BC97-FB9353EBC746}">
      <dgm:prSet/>
      <dgm:spPr/>
      <dgm:t>
        <a:bodyPr/>
        <a:lstStyle/>
        <a:p>
          <a:endParaRPr lang="tr-TR"/>
        </a:p>
      </dgm:t>
    </dgm:pt>
    <dgm:pt modelId="{0717B3E4-616B-4DE4-BC7C-7884E5E3CD68}" type="sibTrans" cxnId="{B798CCD6-16D9-44AF-BC97-FB9353EBC746}">
      <dgm:prSet/>
      <dgm:spPr/>
      <dgm:t>
        <a:bodyPr/>
        <a:lstStyle/>
        <a:p>
          <a:endParaRPr lang="tr-TR"/>
        </a:p>
      </dgm:t>
    </dgm:pt>
    <dgm:pt modelId="{7CE5F841-B976-4E92-8836-945E9B264ADD}">
      <dgm:prSet phldrT="[Metin]"/>
      <dgm:spPr/>
      <dgm:t>
        <a:bodyPr/>
        <a:lstStyle/>
        <a:p>
          <a:r>
            <a:rPr lang="tr-TR" b="1" dirty="0" smtClean="0"/>
            <a:t>REKTÖR YARDIMCISI</a:t>
          </a:r>
        </a:p>
        <a:p>
          <a:r>
            <a:rPr lang="tr-TR" b="0" dirty="0" smtClean="0"/>
            <a:t>Prof. Dr. Tekin ŞAHİN</a:t>
          </a:r>
          <a:endParaRPr lang="tr-TR" b="0" dirty="0"/>
        </a:p>
      </dgm:t>
    </dgm:pt>
    <dgm:pt modelId="{823C1A0D-7050-4069-868E-8330590A511D}" type="parTrans" cxnId="{5F25146B-1DFC-45E9-B298-8C2DC0FCB8CD}">
      <dgm:prSet/>
      <dgm:spPr/>
      <dgm:t>
        <a:bodyPr/>
        <a:lstStyle/>
        <a:p>
          <a:endParaRPr lang="tr-TR"/>
        </a:p>
      </dgm:t>
    </dgm:pt>
    <dgm:pt modelId="{40022B47-2E0D-4F84-B47A-8E673EC72E82}" type="sibTrans" cxnId="{5F25146B-1DFC-45E9-B298-8C2DC0FCB8CD}">
      <dgm:prSet/>
      <dgm:spPr/>
      <dgm:t>
        <a:bodyPr/>
        <a:lstStyle/>
        <a:p>
          <a:endParaRPr lang="tr-TR"/>
        </a:p>
      </dgm:t>
    </dgm:pt>
    <dgm:pt modelId="{4C22544B-E17B-4FC6-BCE1-BCFBCB2168D5}" type="pres">
      <dgm:prSet presAssocID="{2C96B739-9F97-46C0-B76A-2CB52DFE04E6}" presName="hierChild1" presStyleCnt="0">
        <dgm:presLayoutVars>
          <dgm:chPref val="1"/>
          <dgm:dir/>
          <dgm:animOne val="branch"/>
          <dgm:animLvl val="lvl"/>
          <dgm:resizeHandles/>
        </dgm:presLayoutVars>
      </dgm:prSet>
      <dgm:spPr/>
      <dgm:t>
        <a:bodyPr/>
        <a:lstStyle/>
        <a:p>
          <a:endParaRPr lang="tr-TR"/>
        </a:p>
      </dgm:t>
    </dgm:pt>
    <dgm:pt modelId="{CAEE46B8-DE92-4967-B8E7-AD2F648EB40E}" type="pres">
      <dgm:prSet presAssocID="{3ADE898B-3499-4786-A297-02479B17B3A6}" presName="hierRoot1" presStyleCnt="0"/>
      <dgm:spPr/>
    </dgm:pt>
    <dgm:pt modelId="{3DE78937-AE13-4118-8126-FB3DF6E08DFD}" type="pres">
      <dgm:prSet presAssocID="{3ADE898B-3499-4786-A297-02479B17B3A6}" presName="composite" presStyleCnt="0"/>
      <dgm:spPr/>
    </dgm:pt>
    <dgm:pt modelId="{34FD37A4-28A6-49BE-B5CF-E10558B2A02E}" type="pres">
      <dgm:prSet presAssocID="{3ADE898B-3499-4786-A297-02479B17B3A6}" presName="background" presStyleLbl="node0" presStyleIdx="0" presStyleCnt="1"/>
      <dgm:spPr/>
    </dgm:pt>
    <dgm:pt modelId="{B72984D9-24C2-4724-8522-BEC87656CF6C}" type="pres">
      <dgm:prSet presAssocID="{3ADE898B-3499-4786-A297-02479B17B3A6}" presName="text" presStyleLbl="fgAcc0" presStyleIdx="0" presStyleCnt="1" custScaleX="163027">
        <dgm:presLayoutVars>
          <dgm:chPref val="3"/>
        </dgm:presLayoutVars>
      </dgm:prSet>
      <dgm:spPr/>
      <dgm:t>
        <a:bodyPr/>
        <a:lstStyle/>
        <a:p>
          <a:endParaRPr lang="tr-TR"/>
        </a:p>
      </dgm:t>
    </dgm:pt>
    <dgm:pt modelId="{29C742F7-BBE2-4230-8764-2CF804B22C33}" type="pres">
      <dgm:prSet presAssocID="{3ADE898B-3499-4786-A297-02479B17B3A6}" presName="hierChild2" presStyleCnt="0"/>
      <dgm:spPr/>
    </dgm:pt>
    <dgm:pt modelId="{D9753188-1936-4EE5-8CEA-93FE745C7FE8}" type="pres">
      <dgm:prSet presAssocID="{B8000792-2B1B-4AB5-8A13-3AF23A929897}" presName="Name10" presStyleLbl="parChTrans1D2" presStyleIdx="0" presStyleCnt="3"/>
      <dgm:spPr/>
      <dgm:t>
        <a:bodyPr/>
        <a:lstStyle/>
        <a:p>
          <a:endParaRPr lang="tr-TR"/>
        </a:p>
      </dgm:t>
    </dgm:pt>
    <dgm:pt modelId="{5F3DB532-7ADB-4E6F-ADD4-B3057A4BCA72}" type="pres">
      <dgm:prSet presAssocID="{F35B3B63-A517-43E2-B8F4-D4F24259DAD0}" presName="hierRoot2" presStyleCnt="0"/>
      <dgm:spPr/>
    </dgm:pt>
    <dgm:pt modelId="{5CACF998-6723-47E9-8A18-3035EE0AB62B}" type="pres">
      <dgm:prSet presAssocID="{F35B3B63-A517-43E2-B8F4-D4F24259DAD0}" presName="composite2" presStyleCnt="0"/>
      <dgm:spPr/>
    </dgm:pt>
    <dgm:pt modelId="{9B2645A0-4323-45E6-A1A0-C5BE84282623}" type="pres">
      <dgm:prSet presAssocID="{F35B3B63-A517-43E2-B8F4-D4F24259DAD0}" presName="background2" presStyleLbl="node2" presStyleIdx="0" presStyleCnt="3"/>
      <dgm:spPr/>
    </dgm:pt>
    <dgm:pt modelId="{4B10727F-1291-4BCB-9E65-61C5D28F851F}" type="pres">
      <dgm:prSet presAssocID="{F35B3B63-A517-43E2-B8F4-D4F24259DAD0}" presName="text2" presStyleLbl="fgAcc2" presStyleIdx="0" presStyleCnt="3" custScaleX="101477" custScaleY="87813" custLinFactNeighborX="-16571" custLinFactNeighborY="-22344">
        <dgm:presLayoutVars>
          <dgm:chPref val="3"/>
        </dgm:presLayoutVars>
      </dgm:prSet>
      <dgm:spPr/>
      <dgm:t>
        <a:bodyPr/>
        <a:lstStyle/>
        <a:p>
          <a:endParaRPr lang="tr-TR"/>
        </a:p>
      </dgm:t>
    </dgm:pt>
    <dgm:pt modelId="{A335C440-440F-4EF7-9C06-7339961FDB1B}" type="pres">
      <dgm:prSet presAssocID="{F35B3B63-A517-43E2-B8F4-D4F24259DAD0}" presName="hierChild3" presStyleCnt="0"/>
      <dgm:spPr/>
    </dgm:pt>
    <dgm:pt modelId="{B7709C76-3FD9-417D-B1B8-51B9EB1CB2C6}" type="pres">
      <dgm:prSet presAssocID="{987259EA-9F13-4A73-A7BD-F7855D780085}" presName="Name10" presStyleLbl="parChTrans1D2" presStyleIdx="1" presStyleCnt="3"/>
      <dgm:spPr/>
      <dgm:t>
        <a:bodyPr/>
        <a:lstStyle/>
        <a:p>
          <a:endParaRPr lang="tr-TR"/>
        </a:p>
      </dgm:t>
    </dgm:pt>
    <dgm:pt modelId="{6101E8CE-0BB5-4C76-B18D-0941F7E6874A}" type="pres">
      <dgm:prSet presAssocID="{93461D05-5063-40B6-84AE-716274399DC7}" presName="hierRoot2" presStyleCnt="0"/>
      <dgm:spPr/>
    </dgm:pt>
    <dgm:pt modelId="{32689E91-72AD-43C8-B741-DAEF33C74B7B}" type="pres">
      <dgm:prSet presAssocID="{93461D05-5063-40B6-84AE-716274399DC7}" presName="composite2" presStyleCnt="0"/>
      <dgm:spPr/>
    </dgm:pt>
    <dgm:pt modelId="{E78B7142-65A3-4D7F-A323-04923BA5A963}" type="pres">
      <dgm:prSet presAssocID="{93461D05-5063-40B6-84AE-716274399DC7}" presName="background2" presStyleLbl="node2" presStyleIdx="1" presStyleCnt="3"/>
      <dgm:spPr/>
    </dgm:pt>
    <dgm:pt modelId="{37603A01-88FD-45CD-9CE1-DA45075DDAFE}" type="pres">
      <dgm:prSet presAssocID="{93461D05-5063-40B6-84AE-716274399DC7}" presName="text2" presStyleLbl="fgAcc2" presStyleIdx="1" presStyleCnt="3" custLinFactNeighborX="-5198" custLinFactNeighborY="-19755">
        <dgm:presLayoutVars>
          <dgm:chPref val="3"/>
        </dgm:presLayoutVars>
      </dgm:prSet>
      <dgm:spPr/>
      <dgm:t>
        <a:bodyPr/>
        <a:lstStyle/>
        <a:p>
          <a:endParaRPr lang="tr-TR"/>
        </a:p>
      </dgm:t>
    </dgm:pt>
    <dgm:pt modelId="{290755A7-AE63-4EF9-93D2-C6AB76267285}" type="pres">
      <dgm:prSet presAssocID="{93461D05-5063-40B6-84AE-716274399DC7}" presName="hierChild3" presStyleCnt="0"/>
      <dgm:spPr/>
    </dgm:pt>
    <dgm:pt modelId="{1FADB4B7-E62C-4558-9D62-98499563BBB8}" type="pres">
      <dgm:prSet presAssocID="{823C1A0D-7050-4069-868E-8330590A511D}" presName="Name10" presStyleLbl="parChTrans1D2" presStyleIdx="2" presStyleCnt="3"/>
      <dgm:spPr/>
      <dgm:t>
        <a:bodyPr/>
        <a:lstStyle/>
        <a:p>
          <a:endParaRPr lang="tr-TR"/>
        </a:p>
      </dgm:t>
    </dgm:pt>
    <dgm:pt modelId="{820814B7-7127-46AF-BA93-C2B03586F161}" type="pres">
      <dgm:prSet presAssocID="{7CE5F841-B976-4E92-8836-945E9B264ADD}" presName="hierRoot2" presStyleCnt="0"/>
      <dgm:spPr/>
    </dgm:pt>
    <dgm:pt modelId="{A5E7CA23-677A-45F0-AA9F-E474B980CB5F}" type="pres">
      <dgm:prSet presAssocID="{7CE5F841-B976-4E92-8836-945E9B264ADD}" presName="composite2" presStyleCnt="0"/>
      <dgm:spPr/>
    </dgm:pt>
    <dgm:pt modelId="{F8C6CD24-7420-4934-9D44-7D288C03F563}" type="pres">
      <dgm:prSet presAssocID="{7CE5F841-B976-4E92-8836-945E9B264ADD}" presName="background2" presStyleLbl="node2" presStyleIdx="2" presStyleCnt="3"/>
      <dgm:spPr/>
    </dgm:pt>
    <dgm:pt modelId="{A7D5B48D-9188-4D43-98E6-47A1C3FCD20F}" type="pres">
      <dgm:prSet presAssocID="{7CE5F841-B976-4E92-8836-945E9B264ADD}" presName="text2" presStyleLbl="fgAcc2" presStyleIdx="2" presStyleCnt="3" custLinFactNeighborX="-5198" custLinFactNeighborY="-19755">
        <dgm:presLayoutVars>
          <dgm:chPref val="3"/>
        </dgm:presLayoutVars>
      </dgm:prSet>
      <dgm:spPr/>
      <dgm:t>
        <a:bodyPr/>
        <a:lstStyle/>
        <a:p>
          <a:endParaRPr lang="tr-TR"/>
        </a:p>
      </dgm:t>
    </dgm:pt>
    <dgm:pt modelId="{9AC02153-6A6F-4F0A-A2B3-01B7AC503980}" type="pres">
      <dgm:prSet presAssocID="{7CE5F841-B976-4E92-8836-945E9B264ADD}" presName="hierChild3" presStyleCnt="0"/>
      <dgm:spPr/>
    </dgm:pt>
  </dgm:ptLst>
  <dgm:cxnLst>
    <dgm:cxn modelId="{424B38D6-B3C2-4B42-BC23-6ECDD9EB4467}" type="presOf" srcId="{2C96B739-9F97-46C0-B76A-2CB52DFE04E6}" destId="{4C22544B-E17B-4FC6-BCE1-BCFBCB2168D5}" srcOrd="0" destOrd="0" presId="urn:microsoft.com/office/officeart/2005/8/layout/hierarchy1"/>
    <dgm:cxn modelId="{E063F709-AECC-4CC4-A8B9-6DA5209E9054}" type="presOf" srcId="{F35B3B63-A517-43E2-B8F4-D4F24259DAD0}" destId="{4B10727F-1291-4BCB-9E65-61C5D28F851F}" srcOrd="0" destOrd="0" presId="urn:microsoft.com/office/officeart/2005/8/layout/hierarchy1"/>
    <dgm:cxn modelId="{5F25146B-1DFC-45E9-B298-8C2DC0FCB8CD}" srcId="{3ADE898B-3499-4786-A297-02479B17B3A6}" destId="{7CE5F841-B976-4E92-8836-945E9B264ADD}" srcOrd="2" destOrd="0" parTransId="{823C1A0D-7050-4069-868E-8330590A511D}" sibTransId="{40022B47-2E0D-4F84-B47A-8E673EC72E82}"/>
    <dgm:cxn modelId="{B40287D3-96D4-49D9-9EA6-21739DF339AD}" type="presOf" srcId="{7CE5F841-B976-4E92-8836-945E9B264ADD}" destId="{A7D5B48D-9188-4D43-98E6-47A1C3FCD20F}" srcOrd="0" destOrd="0" presId="urn:microsoft.com/office/officeart/2005/8/layout/hierarchy1"/>
    <dgm:cxn modelId="{ED656AB1-B8C9-4B6A-869C-FAB2E034682F}" type="presOf" srcId="{823C1A0D-7050-4069-868E-8330590A511D}" destId="{1FADB4B7-E62C-4558-9D62-98499563BBB8}" srcOrd="0" destOrd="0" presId="urn:microsoft.com/office/officeart/2005/8/layout/hierarchy1"/>
    <dgm:cxn modelId="{E5679BCF-EDB7-4E7A-97C3-7FF0C395B05B}" type="presOf" srcId="{987259EA-9F13-4A73-A7BD-F7855D780085}" destId="{B7709C76-3FD9-417D-B1B8-51B9EB1CB2C6}" srcOrd="0" destOrd="0" presId="urn:microsoft.com/office/officeart/2005/8/layout/hierarchy1"/>
    <dgm:cxn modelId="{B798CCD6-16D9-44AF-BC97-FB9353EBC746}" srcId="{3ADE898B-3499-4786-A297-02479B17B3A6}" destId="{93461D05-5063-40B6-84AE-716274399DC7}" srcOrd="1" destOrd="0" parTransId="{987259EA-9F13-4A73-A7BD-F7855D780085}" sibTransId="{0717B3E4-616B-4DE4-BC7C-7884E5E3CD68}"/>
    <dgm:cxn modelId="{2DDA6B1E-31BC-416A-8232-268498B35941}" type="presOf" srcId="{B8000792-2B1B-4AB5-8A13-3AF23A929897}" destId="{D9753188-1936-4EE5-8CEA-93FE745C7FE8}" srcOrd="0" destOrd="0" presId="urn:microsoft.com/office/officeart/2005/8/layout/hierarchy1"/>
    <dgm:cxn modelId="{489972B3-72E1-473C-BF59-9405F8FD1E5C}" srcId="{2C96B739-9F97-46C0-B76A-2CB52DFE04E6}" destId="{3ADE898B-3499-4786-A297-02479B17B3A6}" srcOrd="0" destOrd="0" parTransId="{B1771CC0-9F8F-49E2-A03C-E0E2751B3513}" sibTransId="{C18284F2-2293-4D8A-8F6D-B2F9FEA8B868}"/>
    <dgm:cxn modelId="{61817055-9031-4958-AA49-8CB7408AE70A}" type="presOf" srcId="{3ADE898B-3499-4786-A297-02479B17B3A6}" destId="{B72984D9-24C2-4724-8522-BEC87656CF6C}" srcOrd="0" destOrd="0" presId="urn:microsoft.com/office/officeart/2005/8/layout/hierarchy1"/>
    <dgm:cxn modelId="{7D4E7E49-0D44-4F68-AD66-092138107485}" type="presOf" srcId="{93461D05-5063-40B6-84AE-716274399DC7}" destId="{37603A01-88FD-45CD-9CE1-DA45075DDAFE}" srcOrd="0" destOrd="0" presId="urn:microsoft.com/office/officeart/2005/8/layout/hierarchy1"/>
    <dgm:cxn modelId="{7425ED86-D49A-4B48-B92F-1EF66532C05F}" srcId="{3ADE898B-3499-4786-A297-02479B17B3A6}" destId="{F35B3B63-A517-43E2-B8F4-D4F24259DAD0}" srcOrd="0" destOrd="0" parTransId="{B8000792-2B1B-4AB5-8A13-3AF23A929897}" sibTransId="{A0B86196-C6B7-4C9A-958D-6208AC4643E6}"/>
    <dgm:cxn modelId="{999AB4A7-CFE8-42B4-AF23-B6EC3F20C5D7}" type="presParOf" srcId="{4C22544B-E17B-4FC6-BCE1-BCFBCB2168D5}" destId="{CAEE46B8-DE92-4967-B8E7-AD2F648EB40E}" srcOrd="0" destOrd="0" presId="urn:microsoft.com/office/officeart/2005/8/layout/hierarchy1"/>
    <dgm:cxn modelId="{6212B7BE-2E80-4640-BCB6-EF757C0D7550}" type="presParOf" srcId="{CAEE46B8-DE92-4967-B8E7-AD2F648EB40E}" destId="{3DE78937-AE13-4118-8126-FB3DF6E08DFD}" srcOrd="0" destOrd="0" presId="urn:microsoft.com/office/officeart/2005/8/layout/hierarchy1"/>
    <dgm:cxn modelId="{2467D5BD-12DE-4DCA-9F12-CA6517E9D316}" type="presParOf" srcId="{3DE78937-AE13-4118-8126-FB3DF6E08DFD}" destId="{34FD37A4-28A6-49BE-B5CF-E10558B2A02E}" srcOrd="0" destOrd="0" presId="urn:microsoft.com/office/officeart/2005/8/layout/hierarchy1"/>
    <dgm:cxn modelId="{0FEEBAE2-2584-430B-925A-05CB6E22A278}" type="presParOf" srcId="{3DE78937-AE13-4118-8126-FB3DF6E08DFD}" destId="{B72984D9-24C2-4724-8522-BEC87656CF6C}" srcOrd="1" destOrd="0" presId="urn:microsoft.com/office/officeart/2005/8/layout/hierarchy1"/>
    <dgm:cxn modelId="{F1B5A8B0-A0E4-4CBA-91DE-E712936A5214}" type="presParOf" srcId="{CAEE46B8-DE92-4967-B8E7-AD2F648EB40E}" destId="{29C742F7-BBE2-4230-8764-2CF804B22C33}" srcOrd="1" destOrd="0" presId="urn:microsoft.com/office/officeart/2005/8/layout/hierarchy1"/>
    <dgm:cxn modelId="{F45DCAB6-9EF6-4E21-8F1C-28B163B21D84}" type="presParOf" srcId="{29C742F7-BBE2-4230-8764-2CF804B22C33}" destId="{D9753188-1936-4EE5-8CEA-93FE745C7FE8}" srcOrd="0" destOrd="0" presId="urn:microsoft.com/office/officeart/2005/8/layout/hierarchy1"/>
    <dgm:cxn modelId="{F9B1A029-DCF9-423A-82E7-E2CC35EBDB86}" type="presParOf" srcId="{29C742F7-BBE2-4230-8764-2CF804B22C33}" destId="{5F3DB532-7ADB-4E6F-ADD4-B3057A4BCA72}" srcOrd="1" destOrd="0" presId="urn:microsoft.com/office/officeart/2005/8/layout/hierarchy1"/>
    <dgm:cxn modelId="{CE1F2E2D-143F-49C8-950F-4D801D539174}" type="presParOf" srcId="{5F3DB532-7ADB-4E6F-ADD4-B3057A4BCA72}" destId="{5CACF998-6723-47E9-8A18-3035EE0AB62B}" srcOrd="0" destOrd="0" presId="urn:microsoft.com/office/officeart/2005/8/layout/hierarchy1"/>
    <dgm:cxn modelId="{4F82F99E-4CA5-4A59-946A-1E7ED41BC2B1}" type="presParOf" srcId="{5CACF998-6723-47E9-8A18-3035EE0AB62B}" destId="{9B2645A0-4323-45E6-A1A0-C5BE84282623}" srcOrd="0" destOrd="0" presId="urn:microsoft.com/office/officeart/2005/8/layout/hierarchy1"/>
    <dgm:cxn modelId="{96D2123B-8CB5-4A19-A017-319B4B654B28}" type="presParOf" srcId="{5CACF998-6723-47E9-8A18-3035EE0AB62B}" destId="{4B10727F-1291-4BCB-9E65-61C5D28F851F}" srcOrd="1" destOrd="0" presId="urn:microsoft.com/office/officeart/2005/8/layout/hierarchy1"/>
    <dgm:cxn modelId="{B22C6CF4-7BB4-467D-B55C-B7E17FE6DB51}" type="presParOf" srcId="{5F3DB532-7ADB-4E6F-ADD4-B3057A4BCA72}" destId="{A335C440-440F-4EF7-9C06-7339961FDB1B}" srcOrd="1" destOrd="0" presId="urn:microsoft.com/office/officeart/2005/8/layout/hierarchy1"/>
    <dgm:cxn modelId="{A6D715D2-E90A-48C6-B5BC-69B7E1D73058}" type="presParOf" srcId="{29C742F7-BBE2-4230-8764-2CF804B22C33}" destId="{B7709C76-3FD9-417D-B1B8-51B9EB1CB2C6}" srcOrd="2" destOrd="0" presId="urn:microsoft.com/office/officeart/2005/8/layout/hierarchy1"/>
    <dgm:cxn modelId="{37D024BE-0648-4849-B6FD-D9FF2390074D}" type="presParOf" srcId="{29C742F7-BBE2-4230-8764-2CF804B22C33}" destId="{6101E8CE-0BB5-4C76-B18D-0941F7E6874A}" srcOrd="3" destOrd="0" presId="urn:microsoft.com/office/officeart/2005/8/layout/hierarchy1"/>
    <dgm:cxn modelId="{DD6FB85C-3C94-4CF8-8F31-8CFB8183FFA9}" type="presParOf" srcId="{6101E8CE-0BB5-4C76-B18D-0941F7E6874A}" destId="{32689E91-72AD-43C8-B741-DAEF33C74B7B}" srcOrd="0" destOrd="0" presId="urn:microsoft.com/office/officeart/2005/8/layout/hierarchy1"/>
    <dgm:cxn modelId="{52DF01AA-EC13-4498-8357-07D1940892FA}" type="presParOf" srcId="{32689E91-72AD-43C8-B741-DAEF33C74B7B}" destId="{E78B7142-65A3-4D7F-A323-04923BA5A963}" srcOrd="0" destOrd="0" presId="urn:microsoft.com/office/officeart/2005/8/layout/hierarchy1"/>
    <dgm:cxn modelId="{A994B0F4-D60E-49C0-AEE8-6A80F8519641}" type="presParOf" srcId="{32689E91-72AD-43C8-B741-DAEF33C74B7B}" destId="{37603A01-88FD-45CD-9CE1-DA45075DDAFE}" srcOrd="1" destOrd="0" presId="urn:microsoft.com/office/officeart/2005/8/layout/hierarchy1"/>
    <dgm:cxn modelId="{9D7A8DCB-C782-4C35-B1ED-8487E37C8499}" type="presParOf" srcId="{6101E8CE-0BB5-4C76-B18D-0941F7E6874A}" destId="{290755A7-AE63-4EF9-93D2-C6AB76267285}" srcOrd="1" destOrd="0" presId="urn:microsoft.com/office/officeart/2005/8/layout/hierarchy1"/>
    <dgm:cxn modelId="{4D51759A-7D22-4552-9E78-EE2E05ADFC6E}" type="presParOf" srcId="{29C742F7-BBE2-4230-8764-2CF804B22C33}" destId="{1FADB4B7-E62C-4558-9D62-98499563BBB8}" srcOrd="4" destOrd="0" presId="urn:microsoft.com/office/officeart/2005/8/layout/hierarchy1"/>
    <dgm:cxn modelId="{42B6A7EE-1039-4AA4-A3B3-12A252250A7A}" type="presParOf" srcId="{29C742F7-BBE2-4230-8764-2CF804B22C33}" destId="{820814B7-7127-46AF-BA93-C2B03586F161}" srcOrd="5" destOrd="0" presId="urn:microsoft.com/office/officeart/2005/8/layout/hierarchy1"/>
    <dgm:cxn modelId="{73DC55D1-0EA2-43D4-BAE4-172822124BB0}" type="presParOf" srcId="{820814B7-7127-46AF-BA93-C2B03586F161}" destId="{A5E7CA23-677A-45F0-AA9F-E474B980CB5F}" srcOrd="0" destOrd="0" presId="urn:microsoft.com/office/officeart/2005/8/layout/hierarchy1"/>
    <dgm:cxn modelId="{2A9B037E-ACEB-458A-93BF-64F0FEF4AB62}" type="presParOf" srcId="{A5E7CA23-677A-45F0-AA9F-E474B980CB5F}" destId="{F8C6CD24-7420-4934-9D44-7D288C03F563}" srcOrd="0" destOrd="0" presId="urn:microsoft.com/office/officeart/2005/8/layout/hierarchy1"/>
    <dgm:cxn modelId="{DFFC9410-6130-4D34-83E0-13CAE5344F16}" type="presParOf" srcId="{A5E7CA23-677A-45F0-AA9F-E474B980CB5F}" destId="{A7D5B48D-9188-4D43-98E6-47A1C3FCD20F}" srcOrd="1" destOrd="0" presId="urn:microsoft.com/office/officeart/2005/8/layout/hierarchy1"/>
    <dgm:cxn modelId="{DC35692F-C87C-46D7-B8B2-1AC9FC46DE1F}" type="presParOf" srcId="{820814B7-7127-46AF-BA93-C2B03586F161}" destId="{9AC02153-6A6F-4F0A-A2B3-01B7AC503980}"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10FC9CE-874D-4A57-B41D-1C78A8AA00EA}" type="doc">
      <dgm:prSet loTypeId="urn:microsoft.com/office/officeart/2005/8/layout/hierarchy1" loCatId="hierarchy" qsTypeId="urn:microsoft.com/office/officeart/2005/8/quickstyle/simple2" qsCatId="simple" csTypeId="urn:microsoft.com/office/officeart/2005/8/colors/accent6_2" csCatId="accent6" phldr="1"/>
      <dgm:spPr/>
      <dgm:t>
        <a:bodyPr/>
        <a:lstStyle/>
        <a:p>
          <a:endParaRPr lang="tr-TR"/>
        </a:p>
      </dgm:t>
    </dgm:pt>
    <dgm:pt modelId="{F76407AB-A8B6-479B-AC50-673315482A80}">
      <dgm:prSet phldrT="[Metin]"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tr-TR" sz="1400" b="1" dirty="0"/>
            <a:t>GENEL SEKRETER </a:t>
          </a:r>
        </a:p>
        <a:p>
          <a:pPr marL="0" marR="0" indent="0" defTabSz="488950" eaLnBrk="1" fontAlgn="auto" latinLnBrk="0" hangingPunct="1">
            <a:lnSpc>
              <a:spcPct val="90000"/>
            </a:lnSpc>
            <a:spcBef>
              <a:spcPct val="0"/>
            </a:spcBef>
            <a:spcAft>
              <a:spcPct val="35000"/>
            </a:spcAft>
            <a:buClrTx/>
            <a:buSzTx/>
            <a:buFontTx/>
            <a:buNone/>
            <a:tabLst/>
            <a:defRPr/>
          </a:pPr>
          <a:r>
            <a:rPr lang="tr-TR" sz="1400" b="0" dirty="0" smtClean="0"/>
            <a:t>Abdulkadir IŞIK</a:t>
          </a:r>
          <a:endParaRPr lang="tr-TR" sz="1400" b="0" dirty="0"/>
        </a:p>
        <a:p>
          <a:pPr defTabSz="488950">
            <a:lnSpc>
              <a:spcPct val="90000"/>
            </a:lnSpc>
            <a:spcBef>
              <a:spcPct val="0"/>
            </a:spcBef>
            <a:spcAft>
              <a:spcPct val="35000"/>
            </a:spcAft>
          </a:pPr>
          <a:endParaRPr lang="tr-TR" sz="1000" b="0" dirty="0"/>
        </a:p>
      </dgm:t>
    </dgm:pt>
    <dgm:pt modelId="{CD9F39B1-DA29-4F60-80BB-960FF67B35FA}" type="parTrans" cxnId="{6272FD15-0277-4C76-ADC5-EC8F311D2551}">
      <dgm:prSet/>
      <dgm:spPr/>
      <dgm:t>
        <a:bodyPr/>
        <a:lstStyle/>
        <a:p>
          <a:endParaRPr lang="tr-TR"/>
        </a:p>
      </dgm:t>
    </dgm:pt>
    <dgm:pt modelId="{92E82F9E-C7CA-4010-95AF-F9943BE30A3E}" type="sibTrans" cxnId="{6272FD15-0277-4C76-ADC5-EC8F311D2551}">
      <dgm:prSet/>
      <dgm:spPr/>
      <dgm:t>
        <a:bodyPr/>
        <a:lstStyle/>
        <a:p>
          <a:endParaRPr lang="tr-TR"/>
        </a:p>
      </dgm:t>
    </dgm:pt>
    <dgm:pt modelId="{7CC40248-6516-45E1-8BA1-4AAA8A822BCF}" type="pres">
      <dgm:prSet presAssocID="{410FC9CE-874D-4A57-B41D-1C78A8AA00EA}" presName="hierChild1" presStyleCnt="0">
        <dgm:presLayoutVars>
          <dgm:chPref val="1"/>
          <dgm:dir/>
          <dgm:animOne val="branch"/>
          <dgm:animLvl val="lvl"/>
          <dgm:resizeHandles/>
        </dgm:presLayoutVars>
      </dgm:prSet>
      <dgm:spPr/>
      <dgm:t>
        <a:bodyPr/>
        <a:lstStyle/>
        <a:p>
          <a:endParaRPr lang="tr-TR"/>
        </a:p>
      </dgm:t>
    </dgm:pt>
    <dgm:pt modelId="{5DF2F2EE-16F0-4E1E-A5A9-E2DD858B163A}" type="pres">
      <dgm:prSet presAssocID="{F76407AB-A8B6-479B-AC50-673315482A80}" presName="hierRoot1" presStyleCnt="0"/>
      <dgm:spPr/>
    </dgm:pt>
    <dgm:pt modelId="{8A2FBFEE-E881-43FB-A34F-6C58E4FC49B0}" type="pres">
      <dgm:prSet presAssocID="{F76407AB-A8B6-479B-AC50-673315482A80}" presName="composite" presStyleCnt="0"/>
      <dgm:spPr/>
    </dgm:pt>
    <dgm:pt modelId="{1C9659BB-655F-4D74-B3DD-3BF682B1B87B}" type="pres">
      <dgm:prSet presAssocID="{F76407AB-A8B6-479B-AC50-673315482A80}" presName="background" presStyleLbl="node0" presStyleIdx="0" presStyleCnt="1"/>
      <dgm:spPr/>
    </dgm:pt>
    <dgm:pt modelId="{19719BC8-C68C-48B1-B044-67FC60C2E7F2}" type="pres">
      <dgm:prSet presAssocID="{F76407AB-A8B6-479B-AC50-673315482A80}" presName="text" presStyleLbl="fgAcc0" presStyleIdx="0" presStyleCnt="1" custLinFactNeighborX="-3077" custLinFactNeighborY="-50103">
        <dgm:presLayoutVars>
          <dgm:chPref val="3"/>
        </dgm:presLayoutVars>
      </dgm:prSet>
      <dgm:spPr/>
      <dgm:t>
        <a:bodyPr/>
        <a:lstStyle/>
        <a:p>
          <a:endParaRPr lang="tr-TR"/>
        </a:p>
      </dgm:t>
    </dgm:pt>
    <dgm:pt modelId="{75587390-8673-41C8-8D7A-AE8A1A868B86}" type="pres">
      <dgm:prSet presAssocID="{F76407AB-A8B6-479B-AC50-673315482A80}" presName="hierChild2" presStyleCnt="0"/>
      <dgm:spPr/>
    </dgm:pt>
  </dgm:ptLst>
  <dgm:cxnLst>
    <dgm:cxn modelId="{6272FD15-0277-4C76-ADC5-EC8F311D2551}" srcId="{410FC9CE-874D-4A57-B41D-1C78A8AA00EA}" destId="{F76407AB-A8B6-479B-AC50-673315482A80}" srcOrd="0" destOrd="0" parTransId="{CD9F39B1-DA29-4F60-80BB-960FF67B35FA}" sibTransId="{92E82F9E-C7CA-4010-95AF-F9943BE30A3E}"/>
    <dgm:cxn modelId="{A4C7ACA0-72D5-4B21-9289-2065CE8B43D5}" type="presOf" srcId="{F76407AB-A8B6-479B-AC50-673315482A80}" destId="{19719BC8-C68C-48B1-B044-67FC60C2E7F2}" srcOrd="0" destOrd="0" presId="urn:microsoft.com/office/officeart/2005/8/layout/hierarchy1"/>
    <dgm:cxn modelId="{171F30F7-5C6E-4F49-AEB8-5AED9934F20D}" type="presOf" srcId="{410FC9CE-874D-4A57-B41D-1C78A8AA00EA}" destId="{7CC40248-6516-45E1-8BA1-4AAA8A822BCF}" srcOrd="0" destOrd="0" presId="urn:microsoft.com/office/officeart/2005/8/layout/hierarchy1"/>
    <dgm:cxn modelId="{E8A5F252-AB47-495D-B700-AF44AA7D6B73}" type="presParOf" srcId="{7CC40248-6516-45E1-8BA1-4AAA8A822BCF}" destId="{5DF2F2EE-16F0-4E1E-A5A9-E2DD858B163A}" srcOrd="0" destOrd="0" presId="urn:microsoft.com/office/officeart/2005/8/layout/hierarchy1"/>
    <dgm:cxn modelId="{8C270B0D-2DE0-4CE4-8260-7C045ED0D962}" type="presParOf" srcId="{5DF2F2EE-16F0-4E1E-A5A9-E2DD858B163A}" destId="{8A2FBFEE-E881-43FB-A34F-6C58E4FC49B0}" srcOrd="0" destOrd="0" presId="urn:microsoft.com/office/officeart/2005/8/layout/hierarchy1"/>
    <dgm:cxn modelId="{99E94945-B609-4C31-B483-632074F44784}" type="presParOf" srcId="{8A2FBFEE-E881-43FB-A34F-6C58E4FC49B0}" destId="{1C9659BB-655F-4D74-B3DD-3BF682B1B87B}" srcOrd="0" destOrd="0" presId="urn:microsoft.com/office/officeart/2005/8/layout/hierarchy1"/>
    <dgm:cxn modelId="{B372FFDD-A373-42FC-9808-A67B668F1FCE}" type="presParOf" srcId="{8A2FBFEE-E881-43FB-A34F-6C58E4FC49B0}" destId="{19719BC8-C68C-48B1-B044-67FC60C2E7F2}" srcOrd="1" destOrd="0" presId="urn:microsoft.com/office/officeart/2005/8/layout/hierarchy1"/>
    <dgm:cxn modelId="{AFC2D77B-0E1E-40A4-BC48-600E8017EB3E}" type="presParOf" srcId="{5DF2F2EE-16F0-4E1E-A5A9-E2DD858B163A}" destId="{75587390-8673-41C8-8D7A-AE8A1A868B86}" srcOrd="1" destOrd="0" presId="urn:microsoft.com/office/officeart/2005/8/layout/hierarchy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C96B739-9F97-46C0-B76A-2CB52DFE04E6}" type="doc">
      <dgm:prSet loTypeId="urn:microsoft.com/office/officeart/2005/8/layout/hierarchy1" loCatId="hierarchy" qsTypeId="urn:microsoft.com/office/officeart/2005/8/quickstyle/3d2" qsCatId="3D" csTypeId="urn:microsoft.com/office/officeart/2005/8/colors/accent6_2" csCatId="accent6" phldr="1"/>
      <dgm:spPr/>
      <dgm:t>
        <a:bodyPr/>
        <a:lstStyle/>
        <a:p>
          <a:endParaRPr lang="tr-TR"/>
        </a:p>
      </dgm:t>
    </dgm:pt>
    <dgm:pt modelId="{3ADE898B-3499-4786-A297-02479B17B3A6}">
      <dgm:prSet phldrT="[Metin]" custT="1"/>
      <dgm:spPr/>
      <dgm:t>
        <a:bodyPr/>
        <a:lstStyle/>
        <a:p>
          <a:r>
            <a:rPr lang="tr-TR" sz="1600" b="1" dirty="0" smtClean="0"/>
            <a:t>MÜDÜR</a:t>
          </a:r>
          <a:endParaRPr lang="tr-TR" sz="1600" b="1" dirty="0"/>
        </a:p>
        <a:p>
          <a:r>
            <a:rPr lang="tr-TR" sz="1600" dirty="0" smtClean="0"/>
            <a:t>Doç. </a:t>
          </a:r>
          <a:r>
            <a:rPr lang="tr-TR" sz="1600" dirty="0"/>
            <a:t>Dr. </a:t>
          </a:r>
          <a:r>
            <a:rPr lang="tr-TR" sz="1600" dirty="0" smtClean="0"/>
            <a:t>Mithat ELÇİÇEK</a:t>
          </a:r>
          <a:endParaRPr lang="tr-TR" sz="1600" dirty="0"/>
        </a:p>
      </dgm:t>
    </dgm:pt>
    <dgm:pt modelId="{B1771CC0-9F8F-49E2-A03C-E0E2751B3513}" type="parTrans" cxnId="{489972B3-72E1-473C-BF59-9405F8FD1E5C}">
      <dgm:prSet/>
      <dgm:spPr/>
      <dgm:t>
        <a:bodyPr/>
        <a:lstStyle/>
        <a:p>
          <a:endParaRPr lang="tr-TR"/>
        </a:p>
      </dgm:t>
    </dgm:pt>
    <dgm:pt modelId="{C18284F2-2293-4D8A-8F6D-B2F9FEA8B868}" type="sibTrans" cxnId="{489972B3-72E1-473C-BF59-9405F8FD1E5C}">
      <dgm:prSet/>
      <dgm:spPr/>
      <dgm:t>
        <a:bodyPr/>
        <a:lstStyle/>
        <a:p>
          <a:endParaRPr lang="tr-TR"/>
        </a:p>
      </dgm:t>
    </dgm:pt>
    <dgm:pt modelId="{93461D05-5063-40B6-84AE-716274399DC7}">
      <dgm:prSet phldrT="[Metin]"/>
      <dgm:spPr/>
      <dgm:t>
        <a:bodyPr/>
        <a:lstStyle/>
        <a:p>
          <a:r>
            <a:rPr lang="tr-TR" b="1" dirty="0" smtClean="0"/>
            <a:t>MÜDÜR YARDIMCISI</a:t>
          </a:r>
        </a:p>
        <a:p>
          <a:r>
            <a:rPr lang="tr-TR" b="0" dirty="0" err="1" smtClean="0"/>
            <a:t>Öğr</a:t>
          </a:r>
          <a:r>
            <a:rPr lang="tr-TR" b="0" dirty="0" smtClean="0"/>
            <a:t>. Gör. Abdulgani GÖZ</a:t>
          </a:r>
          <a:endParaRPr lang="tr-TR" b="0" dirty="0"/>
        </a:p>
      </dgm:t>
    </dgm:pt>
    <dgm:pt modelId="{987259EA-9F13-4A73-A7BD-F7855D780085}" type="parTrans" cxnId="{B798CCD6-16D9-44AF-BC97-FB9353EBC746}">
      <dgm:prSet/>
      <dgm:spPr/>
      <dgm:t>
        <a:bodyPr/>
        <a:lstStyle/>
        <a:p>
          <a:endParaRPr lang="tr-TR"/>
        </a:p>
      </dgm:t>
    </dgm:pt>
    <dgm:pt modelId="{0717B3E4-616B-4DE4-BC7C-7884E5E3CD68}" type="sibTrans" cxnId="{B798CCD6-16D9-44AF-BC97-FB9353EBC746}">
      <dgm:prSet/>
      <dgm:spPr/>
      <dgm:t>
        <a:bodyPr/>
        <a:lstStyle/>
        <a:p>
          <a:endParaRPr lang="tr-TR"/>
        </a:p>
      </dgm:t>
    </dgm:pt>
    <dgm:pt modelId="{7CE5F841-B976-4E92-8836-945E9B264ADD}">
      <dgm:prSet phldrT="[Metin]"/>
      <dgm:spPr/>
      <dgm:t>
        <a:bodyPr/>
        <a:lstStyle/>
        <a:p>
          <a:r>
            <a:rPr lang="tr-TR" b="1" dirty="0" smtClean="0"/>
            <a:t>MÜDÜR YARDIMCISI</a:t>
          </a:r>
        </a:p>
        <a:p>
          <a:r>
            <a:rPr lang="tr-TR" b="0" dirty="0" err="1" smtClean="0"/>
            <a:t>Öğr</a:t>
          </a:r>
          <a:r>
            <a:rPr lang="tr-TR" b="0" dirty="0" smtClean="0"/>
            <a:t>. Gör. Alper YILDIRIM</a:t>
          </a:r>
          <a:endParaRPr lang="tr-TR" b="0" dirty="0"/>
        </a:p>
      </dgm:t>
    </dgm:pt>
    <dgm:pt modelId="{40022B47-2E0D-4F84-B47A-8E673EC72E82}" type="sibTrans" cxnId="{5F25146B-1DFC-45E9-B298-8C2DC0FCB8CD}">
      <dgm:prSet/>
      <dgm:spPr/>
      <dgm:t>
        <a:bodyPr/>
        <a:lstStyle/>
        <a:p>
          <a:endParaRPr lang="tr-TR"/>
        </a:p>
      </dgm:t>
    </dgm:pt>
    <dgm:pt modelId="{823C1A0D-7050-4069-868E-8330590A511D}" type="parTrans" cxnId="{5F25146B-1DFC-45E9-B298-8C2DC0FCB8CD}">
      <dgm:prSet/>
      <dgm:spPr/>
      <dgm:t>
        <a:bodyPr/>
        <a:lstStyle/>
        <a:p>
          <a:endParaRPr lang="tr-TR"/>
        </a:p>
      </dgm:t>
    </dgm:pt>
    <dgm:pt modelId="{4C22544B-E17B-4FC6-BCE1-BCFBCB2168D5}" type="pres">
      <dgm:prSet presAssocID="{2C96B739-9F97-46C0-B76A-2CB52DFE04E6}" presName="hierChild1" presStyleCnt="0">
        <dgm:presLayoutVars>
          <dgm:chPref val="1"/>
          <dgm:dir/>
          <dgm:animOne val="branch"/>
          <dgm:animLvl val="lvl"/>
          <dgm:resizeHandles/>
        </dgm:presLayoutVars>
      </dgm:prSet>
      <dgm:spPr/>
      <dgm:t>
        <a:bodyPr/>
        <a:lstStyle/>
        <a:p>
          <a:endParaRPr lang="tr-TR"/>
        </a:p>
      </dgm:t>
    </dgm:pt>
    <dgm:pt modelId="{CAEE46B8-DE92-4967-B8E7-AD2F648EB40E}" type="pres">
      <dgm:prSet presAssocID="{3ADE898B-3499-4786-A297-02479B17B3A6}" presName="hierRoot1" presStyleCnt="0"/>
      <dgm:spPr/>
    </dgm:pt>
    <dgm:pt modelId="{3DE78937-AE13-4118-8126-FB3DF6E08DFD}" type="pres">
      <dgm:prSet presAssocID="{3ADE898B-3499-4786-A297-02479B17B3A6}" presName="composite" presStyleCnt="0"/>
      <dgm:spPr/>
    </dgm:pt>
    <dgm:pt modelId="{34FD37A4-28A6-49BE-B5CF-E10558B2A02E}" type="pres">
      <dgm:prSet presAssocID="{3ADE898B-3499-4786-A297-02479B17B3A6}" presName="background" presStyleLbl="node0" presStyleIdx="0" presStyleCnt="1"/>
      <dgm:spPr/>
    </dgm:pt>
    <dgm:pt modelId="{B72984D9-24C2-4724-8522-BEC87656CF6C}" type="pres">
      <dgm:prSet presAssocID="{3ADE898B-3499-4786-A297-02479B17B3A6}" presName="text" presStyleLbl="fgAcc0" presStyleIdx="0" presStyleCnt="1" custScaleX="163027">
        <dgm:presLayoutVars>
          <dgm:chPref val="3"/>
        </dgm:presLayoutVars>
      </dgm:prSet>
      <dgm:spPr/>
      <dgm:t>
        <a:bodyPr/>
        <a:lstStyle/>
        <a:p>
          <a:endParaRPr lang="tr-TR"/>
        </a:p>
      </dgm:t>
    </dgm:pt>
    <dgm:pt modelId="{29C742F7-BBE2-4230-8764-2CF804B22C33}" type="pres">
      <dgm:prSet presAssocID="{3ADE898B-3499-4786-A297-02479B17B3A6}" presName="hierChild2" presStyleCnt="0"/>
      <dgm:spPr/>
    </dgm:pt>
    <dgm:pt modelId="{B7709C76-3FD9-417D-B1B8-51B9EB1CB2C6}" type="pres">
      <dgm:prSet presAssocID="{987259EA-9F13-4A73-A7BD-F7855D780085}" presName="Name10" presStyleLbl="parChTrans1D2" presStyleIdx="0" presStyleCnt="2"/>
      <dgm:spPr/>
      <dgm:t>
        <a:bodyPr/>
        <a:lstStyle/>
        <a:p>
          <a:endParaRPr lang="tr-TR"/>
        </a:p>
      </dgm:t>
    </dgm:pt>
    <dgm:pt modelId="{6101E8CE-0BB5-4C76-B18D-0941F7E6874A}" type="pres">
      <dgm:prSet presAssocID="{93461D05-5063-40B6-84AE-716274399DC7}" presName="hierRoot2" presStyleCnt="0"/>
      <dgm:spPr/>
    </dgm:pt>
    <dgm:pt modelId="{32689E91-72AD-43C8-B741-DAEF33C74B7B}" type="pres">
      <dgm:prSet presAssocID="{93461D05-5063-40B6-84AE-716274399DC7}" presName="composite2" presStyleCnt="0"/>
      <dgm:spPr/>
    </dgm:pt>
    <dgm:pt modelId="{E78B7142-65A3-4D7F-A323-04923BA5A963}" type="pres">
      <dgm:prSet presAssocID="{93461D05-5063-40B6-84AE-716274399DC7}" presName="background2" presStyleLbl="node2" presStyleIdx="0" presStyleCnt="2"/>
      <dgm:spPr/>
    </dgm:pt>
    <dgm:pt modelId="{37603A01-88FD-45CD-9CE1-DA45075DDAFE}" type="pres">
      <dgm:prSet presAssocID="{93461D05-5063-40B6-84AE-716274399DC7}" presName="text2" presStyleLbl="fgAcc2" presStyleIdx="0" presStyleCnt="2" custLinFactNeighborX="-5198" custLinFactNeighborY="-19755">
        <dgm:presLayoutVars>
          <dgm:chPref val="3"/>
        </dgm:presLayoutVars>
      </dgm:prSet>
      <dgm:spPr/>
      <dgm:t>
        <a:bodyPr/>
        <a:lstStyle/>
        <a:p>
          <a:endParaRPr lang="tr-TR"/>
        </a:p>
      </dgm:t>
    </dgm:pt>
    <dgm:pt modelId="{290755A7-AE63-4EF9-93D2-C6AB76267285}" type="pres">
      <dgm:prSet presAssocID="{93461D05-5063-40B6-84AE-716274399DC7}" presName="hierChild3" presStyleCnt="0"/>
      <dgm:spPr/>
    </dgm:pt>
    <dgm:pt modelId="{1FADB4B7-E62C-4558-9D62-98499563BBB8}" type="pres">
      <dgm:prSet presAssocID="{823C1A0D-7050-4069-868E-8330590A511D}" presName="Name10" presStyleLbl="parChTrans1D2" presStyleIdx="1" presStyleCnt="2"/>
      <dgm:spPr/>
      <dgm:t>
        <a:bodyPr/>
        <a:lstStyle/>
        <a:p>
          <a:endParaRPr lang="tr-TR"/>
        </a:p>
      </dgm:t>
    </dgm:pt>
    <dgm:pt modelId="{820814B7-7127-46AF-BA93-C2B03586F161}" type="pres">
      <dgm:prSet presAssocID="{7CE5F841-B976-4E92-8836-945E9B264ADD}" presName="hierRoot2" presStyleCnt="0"/>
      <dgm:spPr/>
    </dgm:pt>
    <dgm:pt modelId="{A5E7CA23-677A-45F0-AA9F-E474B980CB5F}" type="pres">
      <dgm:prSet presAssocID="{7CE5F841-B976-4E92-8836-945E9B264ADD}" presName="composite2" presStyleCnt="0"/>
      <dgm:spPr/>
    </dgm:pt>
    <dgm:pt modelId="{F8C6CD24-7420-4934-9D44-7D288C03F563}" type="pres">
      <dgm:prSet presAssocID="{7CE5F841-B976-4E92-8836-945E9B264ADD}" presName="background2" presStyleLbl="node2" presStyleIdx="1" presStyleCnt="2"/>
      <dgm:spPr/>
    </dgm:pt>
    <dgm:pt modelId="{A7D5B48D-9188-4D43-98E6-47A1C3FCD20F}" type="pres">
      <dgm:prSet presAssocID="{7CE5F841-B976-4E92-8836-945E9B264ADD}" presName="text2" presStyleLbl="fgAcc2" presStyleIdx="1" presStyleCnt="2" custLinFactNeighborX="-5198" custLinFactNeighborY="-19755">
        <dgm:presLayoutVars>
          <dgm:chPref val="3"/>
        </dgm:presLayoutVars>
      </dgm:prSet>
      <dgm:spPr/>
      <dgm:t>
        <a:bodyPr/>
        <a:lstStyle/>
        <a:p>
          <a:endParaRPr lang="tr-TR"/>
        </a:p>
      </dgm:t>
    </dgm:pt>
    <dgm:pt modelId="{9AC02153-6A6F-4F0A-A2B3-01B7AC503980}" type="pres">
      <dgm:prSet presAssocID="{7CE5F841-B976-4E92-8836-945E9B264ADD}" presName="hierChild3" presStyleCnt="0"/>
      <dgm:spPr/>
    </dgm:pt>
  </dgm:ptLst>
  <dgm:cxnLst>
    <dgm:cxn modelId="{424B38D6-B3C2-4B42-BC23-6ECDD9EB4467}" type="presOf" srcId="{2C96B739-9F97-46C0-B76A-2CB52DFE04E6}" destId="{4C22544B-E17B-4FC6-BCE1-BCFBCB2168D5}" srcOrd="0" destOrd="0" presId="urn:microsoft.com/office/officeart/2005/8/layout/hierarchy1"/>
    <dgm:cxn modelId="{5F25146B-1DFC-45E9-B298-8C2DC0FCB8CD}" srcId="{3ADE898B-3499-4786-A297-02479B17B3A6}" destId="{7CE5F841-B976-4E92-8836-945E9B264ADD}" srcOrd="1" destOrd="0" parTransId="{823C1A0D-7050-4069-868E-8330590A511D}" sibTransId="{40022B47-2E0D-4F84-B47A-8E673EC72E82}"/>
    <dgm:cxn modelId="{B40287D3-96D4-49D9-9EA6-21739DF339AD}" type="presOf" srcId="{7CE5F841-B976-4E92-8836-945E9B264ADD}" destId="{A7D5B48D-9188-4D43-98E6-47A1C3FCD20F}" srcOrd="0" destOrd="0" presId="urn:microsoft.com/office/officeart/2005/8/layout/hierarchy1"/>
    <dgm:cxn modelId="{ED656AB1-B8C9-4B6A-869C-FAB2E034682F}" type="presOf" srcId="{823C1A0D-7050-4069-868E-8330590A511D}" destId="{1FADB4B7-E62C-4558-9D62-98499563BBB8}" srcOrd="0" destOrd="0" presId="urn:microsoft.com/office/officeart/2005/8/layout/hierarchy1"/>
    <dgm:cxn modelId="{E5679BCF-EDB7-4E7A-97C3-7FF0C395B05B}" type="presOf" srcId="{987259EA-9F13-4A73-A7BD-F7855D780085}" destId="{B7709C76-3FD9-417D-B1B8-51B9EB1CB2C6}" srcOrd="0" destOrd="0" presId="urn:microsoft.com/office/officeart/2005/8/layout/hierarchy1"/>
    <dgm:cxn modelId="{B798CCD6-16D9-44AF-BC97-FB9353EBC746}" srcId="{3ADE898B-3499-4786-A297-02479B17B3A6}" destId="{93461D05-5063-40B6-84AE-716274399DC7}" srcOrd="0" destOrd="0" parTransId="{987259EA-9F13-4A73-A7BD-F7855D780085}" sibTransId="{0717B3E4-616B-4DE4-BC7C-7884E5E3CD68}"/>
    <dgm:cxn modelId="{489972B3-72E1-473C-BF59-9405F8FD1E5C}" srcId="{2C96B739-9F97-46C0-B76A-2CB52DFE04E6}" destId="{3ADE898B-3499-4786-A297-02479B17B3A6}" srcOrd="0" destOrd="0" parTransId="{B1771CC0-9F8F-49E2-A03C-E0E2751B3513}" sibTransId="{C18284F2-2293-4D8A-8F6D-B2F9FEA8B868}"/>
    <dgm:cxn modelId="{61817055-9031-4958-AA49-8CB7408AE70A}" type="presOf" srcId="{3ADE898B-3499-4786-A297-02479B17B3A6}" destId="{B72984D9-24C2-4724-8522-BEC87656CF6C}" srcOrd="0" destOrd="0" presId="urn:microsoft.com/office/officeart/2005/8/layout/hierarchy1"/>
    <dgm:cxn modelId="{7D4E7E49-0D44-4F68-AD66-092138107485}" type="presOf" srcId="{93461D05-5063-40B6-84AE-716274399DC7}" destId="{37603A01-88FD-45CD-9CE1-DA45075DDAFE}" srcOrd="0" destOrd="0" presId="urn:microsoft.com/office/officeart/2005/8/layout/hierarchy1"/>
    <dgm:cxn modelId="{999AB4A7-CFE8-42B4-AF23-B6EC3F20C5D7}" type="presParOf" srcId="{4C22544B-E17B-4FC6-BCE1-BCFBCB2168D5}" destId="{CAEE46B8-DE92-4967-B8E7-AD2F648EB40E}" srcOrd="0" destOrd="0" presId="urn:microsoft.com/office/officeart/2005/8/layout/hierarchy1"/>
    <dgm:cxn modelId="{6212B7BE-2E80-4640-BCB6-EF757C0D7550}" type="presParOf" srcId="{CAEE46B8-DE92-4967-B8E7-AD2F648EB40E}" destId="{3DE78937-AE13-4118-8126-FB3DF6E08DFD}" srcOrd="0" destOrd="0" presId="urn:microsoft.com/office/officeart/2005/8/layout/hierarchy1"/>
    <dgm:cxn modelId="{2467D5BD-12DE-4DCA-9F12-CA6517E9D316}" type="presParOf" srcId="{3DE78937-AE13-4118-8126-FB3DF6E08DFD}" destId="{34FD37A4-28A6-49BE-B5CF-E10558B2A02E}" srcOrd="0" destOrd="0" presId="urn:microsoft.com/office/officeart/2005/8/layout/hierarchy1"/>
    <dgm:cxn modelId="{0FEEBAE2-2584-430B-925A-05CB6E22A278}" type="presParOf" srcId="{3DE78937-AE13-4118-8126-FB3DF6E08DFD}" destId="{B72984D9-24C2-4724-8522-BEC87656CF6C}" srcOrd="1" destOrd="0" presId="urn:microsoft.com/office/officeart/2005/8/layout/hierarchy1"/>
    <dgm:cxn modelId="{F1B5A8B0-A0E4-4CBA-91DE-E712936A5214}" type="presParOf" srcId="{CAEE46B8-DE92-4967-B8E7-AD2F648EB40E}" destId="{29C742F7-BBE2-4230-8764-2CF804B22C33}" srcOrd="1" destOrd="0" presId="urn:microsoft.com/office/officeart/2005/8/layout/hierarchy1"/>
    <dgm:cxn modelId="{A6D715D2-E90A-48C6-B5BC-69B7E1D73058}" type="presParOf" srcId="{29C742F7-BBE2-4230-8764-2CF804B22C33}" destId="{B7709C76-3FD9-417D-B1B8-51B9EB1CB2C6}" srcOrd="0" destOrd="0" presId="urn:microsoft.com/office/officeart/2005/8/layout/hierarchy1"/>
    <dgm:cxn modelId="{37D024BE-0648-4849-B6FD-D9FF2390074D}" type="presParOf" srcId="{29C742F7-BBE2-4230-8764-2CF804B22C33}" destId="{6101E8CE-0BB5-4C76-B18D-0941F7E6874A}" srcOrd="1" destOrd="0" presId="urn:microsoft.com/office/officeart/2005/8/layout/hierarchy1"/>
    <dgm:cxn modelId="{DD6FB85C-3C94-4CF8-8F31-8CFB8183FFA9}" type="presParOf" srcId="{6101E8CE-0BB5-4C76-B18D-0941F7E6874A}" destId="{32689E91-72AD-43C8-B741-DAEF33C74B7B}" srcOrd="0" destOrd="0" presId="urn:microsoft.com/office/officeart/2005/8/layout/hierarchy1"/>
    <dgm:cxn modelId="{52DF01AA-EC13-4498-8357-07D1940892FA}" type="presParOf" srcId="{32689E91-72AD-43C8-B741-DAEF33C74B7B}" destId="{E78B7142-65A3-4D7F-A323-04923BA5A963}" srcOrd="0" destOrd="0" presId="urn:microsoft.com/office/officeart/2005/8/layout/hierarchy1"/>
    <dgm:cxn modelId="{A994B0F4-D60E-49C0-AEE8-6A80F8519641}" type="presParOf" srcId="{32689E91-72AD-43C8-B741-DAEF33C74B7B}" destId="{37603A01-88FD-45CD-9CE1-DA45075DDAFE}" srcOrd="1" destOrd="0" presId="urn:microsoft.com/office/officeart/2005/8/layout/hierarchy1"/>
    <dgm:cxn modelId="{9D7A8DCB-C782-4C35-B1ED-8487E37C8499}" type="presParOf" srcId="{6101E8CE-0BB5-4C76-B18D-0941F7E6874A}" destId="{290755A7-AE63-4EF9-93D2-C6AB76267285}" srcOrd="1" destOrd="0" presId="urn:microsoft.com/office/officeart/2005/8/layout/hierarchy1"/>
    <dgm:cxn modelId="{4D51759A-7D22-4552-9E78-EE2E05ADFC6E}" type="presParOf" srcId="{29C742F7-BBE2-4230-8764-2CF804B22C33}" destId="{1FADB4B7-E62C-4558-9D62-98499563BBB8}" srcOrd="2" destOrd="0" presId="urn:microsoft.com/office/officeart/2005/8/layout/hierarchy1"/>
    <dgm:cxn modelId="{42B6A7EE-1039-4AA4-A3B3-12A252250A7A}" type="presParOf" srcId="{29C742F7-BBE2-4230-8764-2CF804B22C33}" destId="{820814B7-7127-46AF-BA93-C2B03586F161}" srcOrd="3" destOrd="0" presId="urn:microsoft.com/office/officeart/2005/8/layout/hierarchy1"/>
    <dgm:cxn modelId="{73DC55D1-0EA2-43D4-BAE4-172822124BB0}" type="presParOf" srcId="{820814B7-7127-46AF-BA93-C2B03586F161}" destId="{A5E7CA23-677A-45F0-AA9F-E474B980CB5F}" srcOrd="0" destOrd="0" presId="urn:microsoft.com/office/officeart/2005/8/layout/hierarchy1"/>
    <dgm:cxn modelId="{2A9B037E-ACEB-458A-93BF-64F0FEF4AB62}" type="presParOf" srcId="{A5E7CA23-677A-45F0-AA9F-E474B980CB5F}" destId="{F8C6CD24-7420-4934-9D44-7D288C03F563}" srcOrd="0" destOrd="0" presId="urn:microsoft.com/office/officeart/2005/8/layout/hierarchy1"/>
    <dgm:cxn modelId="{DFFC9410-6130-4D34-83E0-13CAE5344F16}" type="presParOf" srcId="{A5E7CA23-677A-45F0-AA9F-E474B980CB5F}" destId="{A7D5B48D-9188-4D43-98E6-47A1C3FCD20F}" srcOrd="1" destOrd="0" presId="urn:microsoft.com/office/officeart/2005/8/layout/hierarchy1"/>
    <dgm:cxn modelId="{DC35692F-C87C-46D7-B8B2-1AC9FC46DE1F}" type="presParOf" srcId="{820814B7-7127-46AF-BA93-C2B03586F161}" destId="{9AC02153-6A6F-4F0A-A2B3-01B7AC503980}"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10FC9CE-874D-4A57-B41D-1C78A8AA00EA}" type="doc">
      <dgm:prSet loTypeId="urn:microsoft.com/office/officeart/2005/8/layout/hierarchy1" loCatId="hierarchy" qsTypeId="urn:microsoft.com/office/officeart/2005/8/quickstyle/simple2" qsCatId="simple" csTypeId="urn:microsoft.com/office/officeart/2005/8/colors/accent6_2" csCatId="accent6" phldr="1"/>
      <dgm:spPr/>
      <dgm:t>
        <a:bodyPr/>
        <a:lstStyle/>
        <a:p>
          <a:endParaRPr lang="tr-TR"/>
        </a:p>
      </dgm:t>
    </dgm:pt>
    <dgm:pt modelId="{F76407AB-A8B6-479B-AC50-673315482A80}">
      <dgm:prSet phldrT="[Metin]"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tr-TR" sz="1400" b="1" dirty="0" smtClean="0"/>
            <a:t>YÜKSEKOKUL SEKRETERİ </a:t>
          </a:r>
          <a:endParaRPr lang="tr-TR" sz="1400" b="1" dirty="0"/>
        </a:p>
        <a:p>
          <a:pPr marL="0" marR="0" indent="0" defTabSz="488950" eaLnBrk="1" fontAlgn="auto" latinLnBrk="0" hangingPunct="1">
            <a:lnSpc>
              <a:spcPct val="90000"/>
            </a:lnSpc>
            <a:spcBef>
              <a:spcPct val="0"/>
            </a:spcBef>
            <a:spcAft>
              <a:spcPct val="35000"/>
            </a:spcAft>
            <a:buClrTx/>
            <a:buSzTx/>
            <a:buFontTx/>
            <a:buNone/>
            <a:tabLst/>
            <a:defRPr/>
          </a:pPr>
          <a:r>
            <a:rPr lang="tr-TR" sz="1400" b="0" dirty="0" smtClean="0"/>
            <a:t>Tuncer KAÇHAN</a:t>
          </a:r>
          <a:endParaRPr lang="tr-TR" sz="1400" b="0" dirty="0"/>
        </a:p>
        <a:p>
          <a:pPr defTabSz="488950">
            <a:lnSpc>
              <a:spcPct val="90000"/>
            </a:lnSpc>
            <a:spcBef>
              <a:spcPct val="0"/>
            </a:spcBef>
            <a:spcAft>
              <a:spcPct val="35000"/>
            </a:spcAft>
          </a:pPr>
          <a:endParaRPr lang="tr-TR" sz="1000" b="0" dirty="0"/>
        </a:p>
      </dgm:t>
    </dgm:pt>
    <dgm:pt modelId="{CD9F39B1-DA29-4F60-80BB-960FF67B35FA}" type="parTrans" cxnId="{6272FD15-0277-4C76-ADC5-EC8F311D2551}">
      <dgm:prSet/>
      <dgm:spPr/>
      <dgm:t>
        <a:bodyPr/>
        <a:lstStyle/>
        <a:p>
          <a:endParaRPr lang="tr-TR"/>
        </a:p>
      </dgm:t>
    </dgm:pt>
    <dgm:pt modelId="{92E82F9E-C7CA-4010-95AF-F9943BE30A3E}" type="sibTrans" cxnId="{6272FD15-0277-4C76-ADC5-EC8F311D2551}">
      <dgm:prSet/>
      <dgm:spPr/>
      <dgm:t>
        <a:bodyPr/>
        <a:lstStyle/>
        <a:p>
          <a:endParaRPr lang="tr-TR"/>
        </a:p>
      </dgm:t>
    </dgm:pt>
    <dgm:pt modelId="{7CC40248-6516-45E1-8BA1-4AAA8A822BCF}" type="pres">
      <dgm:prSet presAssocID="{410FC9CE-874D-4A57-B41D-1C78A8AA00EA}" presName="hierChild1" presStyleCnt="0">
        <dgm:presLayoutVars>
          <dgm:chPref val="1"/>
          <dgm:dir/>
          <dgm:animOne val="branch"/>
          <dgm:animLvl val="lvl"/>
          <dgm:resizeHandles/>
        </dgm:presLayoutVars>
      </dgm:prSet>
      <dgm:spPr/>
      <dgm:t>
        <a:bodyPr/>
        <a:lstStyle/>
        <a:p>
          <a:endParaRPr lang="tr-TR"/>
        </a:p>
      </dgm:t>
    </dgm:pt>
    <dgm:pt modelId="{5DF2F2EE-16F0-4E1E-A5A9-E2DD858B163A}" type="pres">
      <dgm:prSet presAssocID="{F76407AB-A8B6-479B-AC50-673315482A80}" presName="hierRoot1" presStyleCnt="0"/>
      <dgm:spPr/>
    </dgm:pt>
    <dgm:pt modelId="{8A2FBFEE-E881-43FB-A34F-6C58E4FC49B0}" type="pres">
      <dgm:prSet presAssocID="{F76407AB-A8B6-479B-AC50-673315482A80}" presName="composite" presStyleCnt="0"/>
      <dgm:spPr/>
    </dgm:pt>
    <dgm:pt modelId="{1C9659BB-655F-4D74-B3DD-3BF682B1B87B}" type="pres">
      <dgm:prSet presAssocID="{F76407AB-A8B6-479B-AC50-673315482A80}" presName="background" presStyleLbl="node0" presStyleIdx="0" presStyleCnt="1"/>
      <dgm:spPr/>
    </dgm:pt>
    <dgm:pt modelId="{19719BC8-C68C-48B1-B044-67FC60C2E7F2}" type="pres">
      <dgm:prSet presAssocID="{F76407AB-A8B6-479B-AC50-673315482A80}" presName="text" presStyleLbl="fgAcc0" presStyleIdx="0" presStyleCnt="1" custLinFactNeighborX="-3077" custLinFactNeighborY="-50103">
        <dgm:presLayoutVars>
          <dgm:chPref val="3"/>
        </dgm:presLayoutVars>
      </dgm:prSet>
      <dgm:spPr/>
      <dgm:t>
        <a:bodyPr/>
        <a:lstStyle/>
        <a:p>
          <a:endParaRPr lang="tr-TR"/>
        </a:p>
      </dgm:t>
    </dgm:pt>
    <dgm:pt modelId="{75587390-8673-41C8-8D7A-AE8A1A868B86}" type="pres">
      <dgm:prSet presAssocID="{F76407AB-A8B6-479B-AC50-673315482A80}" presName="hierChild2" presStyleCnt="0"/>
      <dgm:spPr/>
    </dgm:pt>
  </dgm:ptLst>
  <dgm:cxnLst>
    <dgm:cxn modelId="{6272FD15-0277-4C76-ADC5-EC8F311D2551}" srcId="{410FC9CE-874D-4A57-B41D-1C78A8AA00EA}" destId="{F76407AB-A8B6-479B-AC50-673315482A80}" srcOrd="0" destOrd="0" parTransId="{CD9F39B1-DA29-4F60-80BB-960FF67B35FA}" sibTransId="{92E82F9E-C7CA-4010-95AF-F9943BE30A3E}"/>
    <dgm:cxn modelId="{A4C7ACA0-72D5-4B21-9289-2065CE8B43D5}" type="presOf" srcId="{F76407AB-A8B6-479B-AC50-673315482A80}" destId="{19719BC8-C68C-48B1-B044-67FC60C2E7F2}" srcOrd="0" destOrd="0" presId="urn:microsoft.com/office/officeart/2005/8/layout/hierarchy1"/>
    <dgm:cxn modelId="{171F30F7-5C6E-4F49-AEB8-5AED9934F20D}" type="presOf" srcId="{410FC9CE-874D-4A57-B41D-1C78A8AA00EA}" destId="{7CC40248-6516-45E1-8BA1-4AAA8A822BCF}" srcOrd="0" destOrd="0" presId="urn:microsoft.com/office/officeart/2005/8/layout/hierarchy1"/>
    <dgm:cxn modelId="{E8A5F252-AB47-495D-B700-AF44AA7D6B73}" type="presParOf" srcId="{7CC40248-6516-45E1-8BA1-4AAA8A822BCF}" destId="{5DF2F2EE-16F0-4E1E-A5A9-E2DD858B163A}" srcOrd="0" destOrd="0" presId="urn:microsoft.com/office/officeart/2005/8/layout/hierarchy1"/>
    <dgm:cxn modelId="{8C270B0D-2DE0-4CE4-8260-7C045ED0D962}" type="presParOf" srcId="{5DF2F2EE-16F0-4E1E-A5A9-E2DD858B163A}" destId="{8A2FBFEE-E881-43FB-A34F-6C58E4FC49B0}" srcOrd="0" destOrd="0" presId="urn:microsoft.com/office/officeart/2005/8/layout/hierarchy1"/>
    <dgm:cxn modelId="{99E94945-B609-4C31-B483-632074F44784}" type="presParOf" srcId="{8A2FBFEE-E881-43FB-A34F-6C58E4FC49B0}" destId="{1C9659BB-655F-4D74-B3DD-3BF682B1B87B}" srcOrd="0" destOrd="0" presId="urn:microsoft.com/office/officeart/2005/8/layout/hierarchy1"/>
    <dgm:cxn modelId="{B372FFDD-A373-42FC-9808-A67B668F1FCE}" type="presParOf" srcId="{8A2FBFEE-E881-43FB-A34F-6C58E4FC49B0}" destId="{19719BC8-C68C-48B1-B044-67FC60C2E7F2}" srcOrd="1" destOrd="0" presId="urn:microsoft.com/office/officeart/2005/8/layout/hierarchy1"/>
    <dgm:cxn modelId="{AFC2D77B-0E1E-40A4-BC48-600E8017EB3E}" type="presParOf" srcId="{5DF2F2EE-16F0-4E1E-A5A9-E2DD858B163A}" destId="{75587390-8673-41C8-8D7A-AE8A1A868B86}" srcOrd="1" destOrd="0" presId="urn:microsoft.com/office/officeart/2005/8/layout/hierarchy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ADB4B7-E62C-4558-9D62-98499563BBB8}">
      <dsp:nvSpPr>
        <dsp:cNvPr id="0" name=""/>
        <dsp:cNvSpPr/>
      </dsp:nvSpPr>
      <dsp:spPr>
        <a:xfrm>
          <a:off x="3123350" y="1043630"/>
          <a:ext cx="1933062" cy="271484"/>
        </a:xfrm>
        <a:custGeom>
          <a:avLst/>
          <a:gdLst/>
          <a:ahLst/>
          <a:cxnLst/>
          <a:rect l="0" t="0" r="0" b="0"/>
          <a:pathLst>
            <a:path>
              <a:moveTo>
                <a:pt x="0" y="0"/>
              </a:moveTo>
              <a:lnTo>
                <a:pt x="0" y="119418"/>
              </a:lnTo>
              <a:lnTo>
                <a:pt x="1933062" y="119418"/>
              </a:lnTo>
              <a:lnTo>
                <a:pt x="1933062" y="271484"/>
              </a:lnTo>
            </a:path>
          </a:pathLst>
        </a:custGeom>
        <a:noFill/>
        <a:ln w="12700" cap="flat" cmpd="sng" algn="ctr">
          <a:solidFill>
            <a:schemeClr val="accent6">
              <a:shade val="6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B7709C76-3FD9-417D-B1B8-51B9EB1CB2C6}">
      <dsp:nvSpPr>
        <dsp:cNvPr id="0" name=""/>
        <dsp:cNvSpPr/>
      </dsp:nvSpPr>
      <dsp:spPr>
        <a:xfrm>
          <a:off x="3004428" y="1043630"/>
          <a:ext cx="91440" cy="271484"/>
        </a:xfrm>
        <a:custGeom>
          <a:avLst/>
          <a:gdLst/>
          <a:ahLst/>
          <a:cxnLst/>
          <a:rect l="0" t="0" r="0" b="0"/>
          <a:pathLst>
            <a:path>
              <a:moveTo>
                <a:pt x="118922" y="0"/>
              </a:moveTo>
              <a:lnTo>
                <a:pt x="118922" y="119418"/>
              </a:lnTo>
              <a:lnTo>
                <a:pt x="45720" y="119418"/>
              </a:lnTo>
              <a:lnTo>
                <a:pt x="45720" y="271484"/>
              </a:lnTo>
            </a:path>
          </a:pathLst>
        </a:custGeom>
        <a:noFill/>
        <a:ln w="12700" cap="flat" cmpd="sng" algn="ctr">
          <a:solidFill>
            <a:schemeClr val="accent6">
              <a:shade val="6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D9753188-1936-4EE5-8CEA-93FE745C7FE8}">
      <dsp:nvSpPr>
        <dsp:cNvPr id="0" name=""/>
        <dsp:cNvSpPr/>
      </dsp:nvSpPr>
      <dsp:spPr>
        <a:xfrm>
          <a:off x="845074" y="1043630"/>
          <a:ext cx="2278276" cy="244498"/>
        </a:xfrm>
        <a:custGeom>
          <a:avLst/>
          <a:gdLst/>
          <a:ahLst/>
          <a:cxnLst/>
          <a:rect l="0" t="0" r="0" b="0"/>
          <a:pathLst>
            <a:path>
              <a:moveTo>
                <a:pt x="2278276" y="0"/>
              </a:moveTo>
              <a:lnTo>
                <a:pt x="2278276" y="92432"/>
              </a:lnTo>
              <a:lnTo>
                <a:pt x="0" y="92432"/>
              </a:lnTo>
              <a:lnTo>
                <a:pt x="0" y="244498"/>
              </a:lnTo>
            </a:path>
          </a:pathLst>
        </a:custGeom>
        <a:noFill/>
        <a:ln w="12700" cap="flat" cmpd="sng" algn="ctr">
          <a:solidFill>
            <a:schemeClr val="accent6">
              <a:shade val="6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34FD37A4-28A6-49BE-B5CF-E10558B2A02E}">
      <dsp:nvSpPr>
        <dsp:cNvPr id="0" name=""/>
        <dsp:cNvSpPr/>
      </dsp:nvSpPr>
      <dsp:spPr>
        <a:xfrm>
          <a:off x="1785315" y="1285"/>
          <a:ext cx="2676071" cy="1042345"/>
        </a:xfrm>
        <a:prstGeom prst="roundRect">
          <a:avLst>
            <a:gd name="adj" fmla="val 1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B72984D9-24C2-4724-8522-BEC87656CF6C}">
      <dsp:nvSpPr>
        <dsp:cNvPr id="0" name=""/>
        <dsp:cNvSpPr/>
      </dsp:nvSpPr>
      <dsp:spPr>
        <a:xfrm>
          <a:off x="1967702" y="174553"/>
          <a:ext cx="2676071" cy="1042345"/>
        </a:xfrm>
        <a:prstGeom prst="roundRect">
          <a:avLst>
            <a:gd name="adj" fmla="val 10000"/>
          </a:avLst>
        </a:prstGeom>
        <a:solidFill>
          <a:schemeClr val="lt1">
            <a:alpha val="90000"/>
            <a:hueOff val="0"/>
            <a:satOff val="0"/>
            <a:lumOff val="0"/>
            <a:alphaOff val="0"/>
          </a:schemeClr>
        </a:solidFill>
        <a:ln w="6350" cap="flat" cmpd="sng" algn="ctr">
          <a:solidFill>
            <a:schemeClr val="accent6">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tr-TR" sz="1600" b="1" kern="1200" dirty="0"/>
            <a:t>REKTÖR</a:t>
          </a:r>
        </a:p>
        <a:p>
          <a:pPr lvl="0" algn="ctr" defTabSz="711200">
            <a:lnSpc>
              <a:spcPct val="90000"/>
            </a:lnSpc>
            <a:spcBef>
              <a:spcPct val="0"/>
            </a:spcBef>
            <a:spcAft>
              <a:spcPct val="35000"/>
            </a:spcAft>
          </a:pPr>
          <a:r>
            <a:rPr lang="tr-TR" sz="1600" kern="1200" dirty="0"/>
            <a:t>Prof. Dr. </a:t>
          </a:r>
          <a:r>
            <a:rPr lang="tr-TR" sz="1600" kern="1200" dirty="0" smtClean="0"/>
            <a:t>Nihat ŞINDAK</a:t>
          </a:r>
          <a:endParaRPr lang="tr-TR" sz="1600" kern="1200" dirty="0"/>
        </a:p>
      </dsp:txBody>
      <dsp:txXfrm>
        <a:off x="1998231" y="205082"/>
        <a:ext cx="2615013" cy="981287"/>
      </dsp:txXfrm>
    </dsp:sp>
    <dsp:sp modelId="{9B2645A0-4323-45E6-A1A0-C5BE84282623}">
      <dsp:nvSpPr>
        <dsp:cNvPr id="0" name=""/>
        <dsp:cNvSpPr/>
      </dsp:nvSpPr>
      <dsp:spPr>
        <a:xfrm>
          <a:off x="12207" y="1288129"/>
          <a:ext cx="1665734" cy="915315"/>
        </a:xfrm>
        <a:prstGeom prst="roundRect">
          <a:avLst>
            <a:gd name="adj" fmla="val 1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4B10727F-1291-4BCB-9E65-61C5D28F851F}">
      <dsp:nvSpPr>
        <dsp:cNvPr id="0" name=""/>
        <dsp:cNvSpPr/>
      </dsp:nvSpPr>
      <dsp:spPr>
        <a:xfrm>
          <a:off x="194594" y="1461397"/>
          <a:ext cx="1665734" cy="915315"/>
        </a:xfrm>
        <a:prstGeom prst="roundRect">
          <a:avLst>
            <a:gd name="adj" fmla="val 10000"/>
          </a:avLst>
        </a:prstGeom>
        <a:solidFill>
          <a:schemeClr val="lt1">
            <a:alpha val="90000"/>
            <a:hueOff val="0"/>
            <a:satOff val="0"/>
            <a:lumOff val="0"/>
            <a:alphaOff val="0"/>
          </a:schemeClr>
        </a:solidFill>
        <a:ln w="6350" cap="flat" cmpd="sng" algn="ctr">
          <a:solidFill>
            <a:schemeClr val="accent6">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tr-TR" sz="1400" b="1" kern="1200" dirty="0"/>
            <a:t>REKTÖR YARDIMCISI</a:t>
          </a:r>
        </a:p>
        <a:p>
          <a:pPr lvl="0" algn="ctr" defTabSz="622300">
            <a:lnSpc>
              <a:spcPct val="90000"/>
            </a:lnSpc>
            <a:spcBef>
              <a:spcPct val="0"/>
            </a:spcBef>
            <a:spcAft>
              <a:spcPct val="35000"/>
            </a:spcAft>
          </a:pPr>
          <a:r>
            <a:rPr lang="tr-TR" sz="1400" kern="1200" dirty="0"/>
            <a:t>Prof. Dr. </a:t>
          </a:r>
          <a:r>
            <a:rPr lang="tr-TR" sz="1400" kern="1200" dirty="0" smtClean="0"/>
            <a:t>Cemalettin ERDEMCİ</a:t>
          </a:r>
          <a:endParaRPr lang="tr-TR" sz="1400" kern="1200" dirty="0"/>
        </a:p>
      </dsp:txBody>
      <dsp:txXfrm>
        <a:off x="221403" y="1488206"/>
        <a:ext cx="1612116" cy="861697"/>
      </dsp:txXfrm>
    </dsp:sp>
    <dsp:sp modelId="{E78B7142-65A3-4D7F-A323-04923BA5A963}">
      <dsp:nvSpPr>
        <dsp:cNvPr id="0" name=""/>
        <dsp:cNvSpPr/>
      </dsp:nvSpPr>
      <dsp:spPr>
        <a:xfrm>
          <a:off x="2229403" y="1315115"/>
          <a:ext cx="1641489" cy="1042345"/>
        </a:xfrm>
        <a:prstGeom prst="roundRect">
          <a:avLst>
            <a:gd name="adj" fmla="val 1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37603A01-88FD-45CD-9CE1-DA45075DDAFE}">
      <dsp:nvSpPr>
        <dsp:cNvPr id="0" name=""/>
        <dsp:cNvSpPr/>
      </dsp:nvSpPr>
      <dsp:spPr>
        <a:xfrm>
          <a:off x="2411791" y="1488383"/>
          <a:ext cx="1641489" cy="1042345"/>
        </a:xfrm>
        <a:prstGeom prst="roundRect">
          <a:avLst>
            <a:gd name="adj" fmla="val 10000"/>
          </a:avLst>
        </a:prstGeom>
        <a:solidFill>
          <a:schemeClr val="lt1">
            <a:alpha val="90000"/>
            <a:hueOff val="0"/>
            <a:satOff val="0"/>
            <a:lumOff val="0"/>
            <a:alphaOff val="0"/>
          </a:schemeClr>
        </a:solidFill>
        <a:ln w="6350" cap="flat" cmpd="sng" algn="ctr">
          <a:solidFill>
            <a:schemeClr val="accent6">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tr-TR" sz="1400" b="1" kern="1200" dirty="0"/>
            <a:t>REKTÖR YARDIMCISI</a:t>
          </a:r>
        </a:p>
        <a:p>
          <a:pPr lvl="0" algn="ctr" defTabSz="622300">
            <a:lnSpc>
              <a:spcPct val="90000"/>
            </a:lnSpc>
            <a:spcBef>
              <a:spcPct val="0"/>
            </a:spcBef>
            <a:spcAft>
              <a:spcPct val="35000"/>
            </a:spcAft>
          </a:pPr>
          <a:r>
            <a:rPr lang="tr-TR" sz="1400" b="0" kern="1200" dirty="0"/>
            <a:t>Prof. Dr. </a:t>
          </a:r>
          <a:r>
            <a:rPr lang="tr-TR" sz="1400" b="0" kern="1200" dirty="0" smtClean="0"/>
            <a:t>Cahit PESEN</a:t>
          </a:r>
          <a:endParaRPr lang="tr-TR" sz="1400" b="0" kern="1200" dirty="0"/>
        </a:p>
      </dsp:txBody>
      <dsp:txXfrm>
        <a:off x="2442320" y="1518912"/>
        <a:ext cx="1580431" cy="981287"/>
      </dsp:txXfrm>
    </dsp:sp>
    <dsp:sp modelId="{F8C6CD24-7420-4934-9D44-7D288C03F563}">
      <dsp:nvSpPr>
        <dsp:cNvPr id="0" name=""/>
        <dsp:cNvSpPr/>
      </dsp:nvSpPr>
      <dsp:spPr>
        <a:xfrm>
          <a:off x="4235668" y="1315115"/>
          <a:ext cx="1641489" cy="1042345"/>
        </a:xfrm>
        <a:prstGeom prst="roundRect">
          <a:avLst>
            <a:gd name="adj" fmla="val 1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A7D5B48D-9188-4D43-98E6-47A1C3FCD20F}">
      <dsp:nvSpPr>
        <dsp:cNvPr id="0" name=""/>
        <dsp:cNvSpPr/>
      </dsp:nvSpPr>
      <dsp:spPr>
        <a:xfrm>
          <a:off x="4418056" y="1488383"/>
          <a:ext cx="1641489" cy="1042345"/>
        </a:xfrm>
        <a:prstGeom prst="roundRect">
          <a:avLst>
            <a:gd name="adj" fmla="val 10000"/>
          </a:avLst>
        </a:prstGeom>
        <a:solidFill>
          <a:schemeClr val="lt1">
            <a:alpha val="90000"/>
            <a:hueOff val="0"/>
            <a:satOff val="0"/>
            <a:lumOff val="0"/>
            <a:alphaOff val="0"/>
          </a:schemeClr>
        </a:solidFill>
        <a:ln w="6350" cap="flat" cmpd="sng" algn="ctr">
          <a:solidFill>
            <a:schemeClr val="accent6">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tr-TR" sz="1400" b="1" kern="1200" dirty="0" smtClean="0"/>
            <a:t>REKTÖR YARDIMCISI</a:t>
          </a:r>
        </a:p>
        <a:p>
          <a:pPr lvl="0" algn="ctr" defTabSz="622300">
            <a:lnSpc>
              <a:spcPct val="90000"/>
            </a:lnSpc>
            <a:spcBef>
              <a:spcPct val="0"/>
            </a:spcBef>
            <a:spcAft>
              <a:spcPct val="35000"/>
            </a:spcAft>
          </a:pPr>
          <a:r>
            <a:rPr lang="tr-TR" sz="1400" b="0" kern="1200" dirty="0" smtClean="0"/>
            <a:t>Prof. Dr. Tekin ŞAHİN</a:t>
          </a:r>
          <a:endParaRPr lang="tr-TR" sz="1400" b="0" kern="1200" dirty="0"/>
        </a:p>
      </dsp:txBody>
      <dsp:txXfrm>
        <a:off x="4448585" y="1518912"/>
        <a:ext cx="1580431" cy="98128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9659BB-655F-4D74-B3DD-3BF682B1B87B}">
      <dsp:nvSpPr>
        <dsp:cNvPr id="0" name=""/>
        <dsp:cNvSpPr/>
      </dsp:nvSpPr>
      <dsp:spPr>
        <a:xfrm>
          <a:off x="991513" y="-165639"/>
          <a:ext cx="1569217" cy="996453"/>
        </a:xfrm>
        <a:prstGeom prst="roundRect">
          <a:avLst>
            <a:gd name="adj" fmla="val 10000"/>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19719BC8-C68C-48B1-B044-67FC60C2E7F2}">
      <dsp:nvSpPr>
        <dsp:cNvPr id="0" name=""/>
        <dsp:cNvSpPr/>
      </dsp:nvSpPr>
      <dsp:spPr>
        <a:xfrm>
          <a:off x="1165870" y="0"/>
          <a:ext cx="1569217" cy="996453"/>
        </a:xfrm>
        <a:prstGeom prst="roundRect">
          <a:avLst>
            <a:gd name="adj" fmla="val 10000"/>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tr-TR" sz="1400" b="1" kern="1200" dirty="0"/>
            <a:t>GENEL SEKRETER </a:t>
          </a:r>
        </a:p>
        <a:p>
          <a:pPr marL="0" marR="0" lvl="0" indent="0" algn="ctr" defTabSz="488950" eaLnBrk="1" fontAlgn="auto" latinLnBrk="0" hangingPunct="1">
            <a:lnSpc>
              <a:spcPct val="90000"/>
            </a:lnSpc>
            <a:spcBef>
              <a:spcPct val="0"/>
            </a:spcBef>
            <a:spcAft>
              <a:spcPct val="35000"/>
            </a:spcAft>
            <a:buClrTx/>
            <a:buSzTx/>
            <a:buFontTx/>
            <a:buNone/>
            <a:tabLst/>
            <a:defRPr/>
          </a:pPr>
          <a:r>
            <a:rPr lang="tr-TR" sz="1400" b="0" kern="1200" dirty="0" smtClean="0"/>
            <a:t>Abdulkadir IŞIK</a:t>
          </a:r>
          <a:endParaRPr lang="tr-TR" sz="1400" b="0" kern="1200" dirty="0"/>
        </a:p>
        <a:p>
          <a:pPr lvl="0" algn="ctr" defTabSz="488950">
            <a:lnSpc>
              <a:spcPct val="90000"/>
            </a:lnSpc>
            <a:spcBef>
              <a:spcPct val="0"/>
            </a:spcBef>
            <a:spcAft>
              <a:spcPct val="35000"/>
            </a:spcAft>
          </a:pPr>
          <a:endParaRPr lang="tr-TR" sz="1000" b="0" kern="1200" dirty="0"/>
        </a:p>
      </dsp:txBody>
      <dsp:txXfrm>
        <a:off x="1195055" y="29185"/>
        <a:ext cx="1510847" cy="93808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ADB4B7-E62C-4558-9D62-98499563BBB8}">
      <dsp:nvSpPr>
        <dsp:cNvPr id="0" name=""/>
        <dsp:cNvSpPr/>
      </dsp:nvSpPr>
      <dsp:spPr>
        <a:xfrm>
          <a:off x="3440329" y="1152547"/>
          <a:ext cx="1014535" cy="300096"/>
        </a:xfrm>
        <a:custGeom>
          <a:avLst/>
          <a:gdLst/>
          <a:ahLst/>
          <a:cxnLst/>
          <a:rect l="0" t="0" r="0" b="0"/>
          <a:pathLst>
            <a:path>
              <a:moveTo>
                <a:pt x="0" y="0"/>
              </a:moveTo>
              <a:lnTo>
                <a:pt x="0" y="132004"/>
              </a:lnTo>
              <a:lnTo>
                <a:pt x="1014535" y="132004"/>
              </a:lnTo>
              <a:lnTo>
                <a:pt x="1014535" y="300096"/>
              </a:lnTo>
            </a:path>
          </a:pathLst>
        </a:custGeom>
        <a:noFill/>
        <a:ln w="12700" cap="flat" cmpd="sng" algn="ctr">
          <a:solidFill>
            <a:schemeClr val="accent6">
              <a:shade val="6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B7709C76-3FD9-417D-B1B8-51B9EB1CB2C6}">
      <dsp:nvSpPr>
        <dsp:cNvPr id="0" name=""/>
        <dsp:cNvSpPr/>
      </dsp:nvSpPr>
      <dsp:spPr>
        <a:xfrm>
          <a:off x="2237160" y="1152547"/>
          <a:ext cx="1203169" cy="300096"/>
        </a:xfrm>
        <a:custGeom>
          <a:avLst/>
          <a:gdLst/>
          <a:ahLst/>
          <a:cxnLst/>
          <a:rect l="0" t="0" r="0" b="0"/>
          <a:pathLst>
            <a:path>
              <a:moveTo>
                <a:pt x="1203169" y="0"/>
              </a:moveTo>
              <a:lnTo>
                <a:pt x="1203169" y="132004"/>
              </a:lnTo>
              <a:lnTo>
                <a:pt x="0" y="132004"/>
              </a:lnTo>
              <a:lnTo>
                <a:pt x="0" y="300096"/>
              </a:lnTo>
            </a:path>
          </a:pathLst>
        </a:custGeom>
        <a:noFill/>
        <a:ln w="12700" cap="flat" cmpd="sng" algn="ctr">
          <a:solidFill>
            <a:schemeClr val="accent6">
              <a:shade val="6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34FD37A4-28A6-49BE-B5CF-E10558B2A02E}">
      <dsp:nvSpPr>
        <dsp:cNvPr id="0" name=""/>
        <dsp:cNvSpPr/>
      </dsp:nvSpPr>
      <dsp:spPr>
        <a:xfrm>
          <a:off x="1961279" y="348"/>
          <a:ext cx="2958101" cy="1152198"/>
        </a:xfrm>
        <a:prstGeom prst="roundRect">
          <a:avLst>
            <a:gd name="adj" fmla="val 1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B72984D9-24C2-4724-8522-BEC87656CF6C}">
      <dsp:nvSpPr>
        <dsp:cNvPr id="0" name=""/>
        <dsp:cNvSpPr/>
      </dsp:nvSpPr>
      <dsp:spPr>
        <a:xfrm>
          <a:off x="2162888" y="191877"/>
          <a:ext cx="2958101" cy="1152198"/>
        </a:xfrm>
        <a:prstGeom prst="roundRect">
          <a:avLst>
            <a:gd name="adj" fmla="val 10000"/>
          </a:avLst>
        </a:prstGeom>
        <a:solidFill>
          <a:schemeClr val="lt1">
            <a:alpha val="90000"/>
            <a:hueOff val="0"/>
            <a:satOff val="0"/>
            <a:lumOff val="0"/>
            <a:alphaOff val="0"/>
          </a:schemeClr>
        </a:solidFill>
        <a:ln w="6350" cap="flat" cmpd="sng" algn="ctr">
          <a:solidFill>
            <a:schemeClr val="accent6">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tr-TR" sz="1600" b="1" kern="1200" dirty="0" smtClean="0"/>
            <a:t>MÜDÜR</a:t>
          </a:r>
          <a:endParaRPr lang="tr-TR" sz="1600" b="1" kern="1200" dirty="0"/>
        </a:p>
        <a:p>
          <a:pPr lvl="0" algn="ctr" defTabSz="711200">
            <a:lnSpc>
              <a:spcPct val="90000"/>
            </a:lnSpc>
            <a:spcBef>
              <a:spcPct val="0"/>
            </a:spcBef>
            <a:spcAft>
              <a:spcPct val="35000"/>
            </a:spcAft>
          </a:pPr>
          <a:r>
            <a:rPr lang="tr-TR" sz="1600" kern="1200" dirty="0" smtClean="0"/>
            <a:t>Doç. </a:t>
          </a:r>
          <a:r>
            <a:rPr lang="tr-TR" sz="1600" kern="1200" dirty="0"/>
            <a:t>Dr. </a:t>
          </a:r>
          <a:r>
            <a:rPr lang="tr-TR" sz="1600" kern="1200" dirty="0" smtClean="0"/>
            <a:t>Mithat ELÇİÇEK</a:t>
          </a:r>
          <a:endParaRPr lang="tr-TR" sz="1600" kern="1200" dirty="0"/>
        </a:p>
      </dsp:txBody>
      <dsp:txXfrm>
        <a:off x="2196635" y="225624"/>
        <a:ext cx="2890607" cy="1084704"/>
      </dsp:txXfrm>
    </dsp:sp>
    <dsp:sp modelId="{E78B7142-65A3-4D7F-A323-04923BA5A963}">
      <dsp:nvSpPr>
        <dsp:cNvPr id="0" name=""/>
        <dsp:cNvSpPr/>
      </dsp:nvSpPr>
      <dsp:spPr>
        <a:xfrm>
          <a:off x="1329917" y="1452643"/>
          <a:ext cx="1814485" cy="1152198"/>
        </a:xfrm>
        <a:prstGeom prst="roundRect">
          <a:avLst>
            <a:gd name="adj" fmla="val 1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37603A01-88FD-45CD-9CE1-DA45075DDAFE}">
      <dsp:nvSpPr>
        <dsp:cNvPr id="0" name=""/>
        <dsp:cNvSpPr/>
      </dsp:nvSpPr>
      <dsp:spPr>
        <a:xfrm>
          <a:off x="1531527" y="1644172"/>
          <a:ext cx="1814485" cy="1152198"/>
        </a:xfrm>
        <a:prstGeom prst="roundRect">
          <a:avLst>
            <a:gd name="adj" fmla="val 10000"/>
          </a:avLst>
        </a:prstGeom>
        <a:solidFill>
          <a:schemeClr val="lt1">
            <a:alpha val="90000"/>
            <a:hueOff val="0"/>
            <a:satOff val="0"/>
            <a:lumOff val="0"/>
            <a:alphaOff val="0"/>
          </a:schemeClr>
        </a:solidFill>
        <a:ln w="6350" cap="flat" cmpd="sng" algn="ctr">
          <a:solidFill>
            <a:schemeClr val="accent6">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tr-TR" sz="1500" b="1" kern="1200" dirty="0" smtClean="0"/>
            <a:t>MÜDÜR YARDIMCISI</a:t>
          </a:r>
        </a:p>
        <a:p>
          <a:pPr lvl="0" algn="ctr" defTabSz="666750">
            <a:lnSpc>
              <a:spcPct val="90000"/>
            </a:lnSpc>
            <a:spcBef>
              <a:spcPct val="0"/>
            </a:spcBef>
            <a:spcAft>
              <a:spcPct val="35000"/>
            </a:spcAft>
          </a:pPr>
          <a:r>
            <a:rPr lang="tr-TR" sz="1500" b="0" kern="1200" dirty="0" err="1" smtClean="0"/>
            <a:t>Öğr</a:t>
          </a:r>
          <a:r>
            <a:rPr lang="tr-TR" sz="1500" b="0" kern="1200" dirty="0" smtClean="0"/>
            <a:t>. Gör. Abdulgani GÖZ</a:t>
          </a:r>
          <a:endParaRPr lang="tr-TR" sz="1500" b="0" kern="1200" dirty="0"/>
        </a:p>
      </dsp:txBody>
      <dsp:txXfrm>
        <a:off x="1565274" y="1677919"/>
        <a:ext cx="1746991" cy="1084704"/>
      </dsp:txXfrm>
    </dsp:sp>
    <dsp:sp modelId="{F8C6CD24-7420-4934-9D44-7D288C03F563}">
      <dsp:nvSpPr>
        <dsp:cNvPr id="0" name=""/>
        <dsp:cNvSpPr/>
      </dsp:nvSpPr>
      <dsp:spPr>
        <a:xfrm>
          <a:off x="3547622" y="1452643"/>
          <a:ext cx="1814485" cy="1152198"/>
        </a:xfrm>
        <a:prstGeom prst="roundRect">
          <a:avLst>
            <a:gd name="adj" fmla="val 1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A7D5B48D-9188-4D43-98E6-47A1C3FCD20F}">
      <dsp:nvSpPr>
        <dsp:cNvPr id="0" name=""/>
        <dsp:cNvSpPr/>
      </dsp:nvSpPr>
      <dsp:spPr>
        <a:xfrm>
          <a:off x="3749231" y="1644172"/>
          <a:ext cx="1814485" cy="1152198"/>
        </a:xfrm>
        <a:prstGeom prst="roundRect">
          <a:avLst>
            <a:gd name="adj" fmla="val 10000"/>
          </a:avLst>
        </a:prstGeom>
        <a:solidFill>
          <a:schemeClr val="lt1">
            <a:alpha val="90000"/>
            <a:hueOff val="0"/>
            <a:satOff val="0"/>
            <a:lumOff val="0"/>
            <a:alphaOff val="0"/>
          </a:schemeClr>
        </a:solidFill>
        <a:ln w="6350" cap="flat" cmpd="sng" algn="ctr">
          <a:solidFill>
            <a:schemeClr val="accent6">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tr-TR" sz="1500" b="1" kern="1200" dirty="0" smtClean="0"/>
            <a:t>MÜDÜR YARDIMCISI</a:t>
          </a:r>
        </a:p>
        <a:p>
          <a:pPr lvl="0" algn="ctr" defTabSz="666750">
            <a:lnSpc>
              <a:spcPct val="90000"/>
            </a:lnSpc>
            <a:spcBef>
              <a:spcPct val="0"/>
            </a:spcBef>
            <a:spcAft>
              <a:spcPct val="35000"/>
            </a:spcAft>
          </a:pPr>
          <a:r>
            <a:rPr lang="tr-TR" sz="1500" b="0" kern="1200" dirty="0" err="1" smtClean="0"/>
            <a:t>Öğr</a:t>
          </a:r>
          <a:r>
            <a:rPr lang="tr-TR" sz="1500" b="0" kern="1200" dirty="0" smtClean="0"/>
            <a:t>. Gör. Alper YILDIRIM</a:t>
          </a:r>
          <a:endParaRPr lang="tr-TR" sz="1500" b="0" kern="1200" dirty="0"/>
        </a:p>
      </dsp:txBody>
      <dsp:txXfrm>
        <a:off x="3782978" y="1677919"/>
        <a:ext cx="1746991" cy="108470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9659BB-655F-4D74-B3DD-3BF682B1B87B}">
      <dsp:nvSpPr>
        <dsp:cNvPr id="0" name=""/>
        <dsp:cNvSpPr/>
      </dsp:nvSpPr>
      <dsp:spPr>
        <a:xfrm>
          <a:off x="991513" y="-165639"/>
          <a:ext cx="1569217" cy="996453"/>
        </a:xfrm>
        <a:prstGeom prst="roundRect">
          <a:avLst>
            <a:gd name="adj" fmla="val 10000"/>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19719BC8-C68C-48B1-B044-67FC60C2E7F2}">
      <dsp:nvSpPr>
        <dsp:cNvPr id="0" name=""/>
        <dsp:cNvSpPr/>
      </dsp:nvSpPr>
      <dsp:spPr>
        <a:xfrm>
          <a:off x="1165870" y="0"/>
          <a:ext cx="1569217" cy="996453"/>
        </a:xfrm>
        <a:prstGeom prst="roundRect">
          <a:avLst>
            <a:gd name="adj" fmla="val 10000"/>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tr-TR" sz="1400" b="1" kern="1200" dirty="0" smtClean="0"/>
            <a:t>YÜKSEKOKUL SEKRETERİ </a:t>
          </a:r>
          <a:endParaRPr lang="tr-TR" sz="1400" b="1" kern="1200" dirty="0"/>
        </a:p>
        <a:p>
          <a:pPr marL="0" marR="0" lvl="0" indent="0" algn="ctr" defTabSz="488950" eaLnBrk="1" fontAlgn="auto" latinLnBrk="0" hangingPunct="1">
            <a:lnSpc>
              <a:spcPct val="90000"/>
            </a:lnSpc>
            <a:spcBef>
              <a:spcPct val="0"/>
            </a:spcBef>
            <a:spcAft>
              <a:spcPct val="35000"/>
            </a:spcAft>
            <a:buClrTx/>
            <a:buSzTx/>
            <a:buFontTx/>
            <a:buNone/>
            <a:tabLst/>
            <a:defRPr/>
          </a:pPr>
          <a:r>
            <a:rPr lang="tr-TR" sz="1400" b="0" kern="1200" dirty="0" smtClean="0"/>
            <a:t>Tuncer KAÇHAN</a:t>
          </a:r>
          <a:endParaRPr lang="tr-TR" sz="1400" b="0" kern="1200" dirty="0"/>
        </a:p>
        <a:p>
          <a:pPr lvl="0" algn="ctr" defTabSz="488950">
            <a:lnSpc>
              <a:spcPct val="90000"/>
            </a:lnSpc>
            <a:spcBef>
              <a:spcPct val="0"/>
            </a:spcBef>
            <a:spcAft>
              <a:spcPct val="35000"/>
            </a:spcAft>
          </a:pPr>
          <a:endParaRPr lang="tr-TR" sz="1000" b="0" kern="1200" dirty="0"/>
        </a:p>
      </dsp:txBody>
      <dsp:txXfrm>
        <a:off x="1195055" y="29185"/>
        <a:ext cx="1510847" cy="938083"/>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smtClean="0"/>
              <a:t>Asıl başlık stili için tıklatın</a:t>
            </a:r>
            <a:endParaRPr lang="tr-T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smtClean="0"/>
              <a:t>Asıl alt başlık stilini düzenlemek için tıklatın</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11.10.2023</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157431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11.10.2023</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3449527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smtClean="0"/>
              <a:t>Asıl başlık stili için tıklatın</a:t>
            </a:r>
            <a:endParaRPr lang="tr-T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smtClean="0"/>
              <a:t>Asıl metin stillerini düzenlemek için tıklatın</a:t>
            </a:r>
          </a:p>
        </p:txBody>
      </p:sp>
      <p:sp>
        <p:nvSpPr>
          <p:cNvPr id="4" name="Veri Yer Tutucusu 3"/>
          <p:cNvSpPr>
            <a:spLocks noGrp="1"/>
          </p:cNvSpPr>
          <p:nvPr>
            <p:ph type="dt" sz="half" idx="10"/>
          </p:nvPr>
        </p:nvSpPr>
        <p:spPr/>
        <p:txBody>
          <a:bodyPr/>
          <a:lstStyle/>
          <a:p>
            <a:fld id="{9C6F7165-3F3F-4AEF-90AD-61FBA5020117}" type="datetimeFigureOut">
              <a:rPr lang="tr-TR" smtClean="0"/>
              <a:pPr/>
              <a:t>11.10.2023</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8132601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838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6172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p:txBody>
          <a:bodyPr/>
          <a:lstStyle/>
          <a:p>
            <a:fld id="{9C6F7165-3F3F-4AEF-90AD-61FBA5020117}" type="datetimeFigureOut">
              <a:rPr lang="tr-TR" smtClean="0"/>
              <a:pPr/>
              <a:t>11.10.2023</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0902817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smtClean="0"/>
              <a:t>Asıl başlık stili için tıklatın</a:t>
            </a:r>
            <a:endParaRPr lang="tr-T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839788" y="2505075"/>
            <a:ext cx="5157787"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6172200" y="2505075"/>
            <a:ext cx="5183188"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6"/>
          <p:cNvSpPr>
            <a:spLocks noGrp="1"/>
          </p:cNvSpPr>
          <p:nvPr>
            <p:ph type="dt" sz="half" idx="10"/>
          </p:nvPr>
        </p:nvSpPr>
        <p:spPr/>
        <p:txBody>
          <a:bodyPr/>
          <a:lstStyle/>
          <a:p>
            <a:fld id="{9C6F7165-3F3F-4AEF-90AD-61FBA5020117}" type="datetimeFigureOut">
              <a:rPr lang="tr-TR" smtClean="0"/>
              <a:pPr/>
              <a:t>11.10.2023</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678977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fld id="{9C6F7165-3F3F-4AEF-90AD-61FBA5020117}" type="datetimeFigureOut">
              <a:rPr lang="tr-TR" smtClean="0"/>
              <a:pPr/>
              <a:t>11.10.2023</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0192882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9C6F7165-3F3F-4AEF-90AD-61FBA5020117}" type="datetimeFigureOut">
              <a:rPr lang="tr-TR" smtClean="0"/>
              <a:pPr/>
              <a:t>11.10.2023</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680315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11.10.2023</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928361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11.10.2023</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174036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11.10.2023</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592226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11.10.2023</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4939323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6F7165-3F3F-4AEF-90AD-61FBA5020117}" type="datetimeFigureOut">
              <a:rPr lang="tr-TR" smtClean="0"/>
              <a:pPr/>
              <a:t>11.10.2023</a:t>
            </a:fld>
            <a:endParaRPr lang="tr-T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BF8EA4-8A69-4270-8123-1D095C65A064}" type="slidenum">
              <a:rPr lang="tr-TR" smtClean="0"/>
              <a:pPr/>
              <a:t>‹#›</a:t>
            </a:fld>
            <a:endParaRPr lang="tr-TR"/>
          </a:p>
        </p:txBody>
      </p:sp>
    </p:spTree>
    <p:extLst>
      <p:ext uri="{BB962C8B-B14F-4D97-AF65-F5344CB8AC3E}">
        <p14:creationId xmlns:p14="http://schemas.microsoft.com/office/powerpoint/2010/main" val="6471805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diagramData" Target="../diagrams/data2.xml"/><Relationship Id="rId3" Type="http://schemas.openxmlformats.org/officeDocument/2006/relationships/diagramLayout" Target="../diagrams/layout1.xml"/><Relationship Id="rId7" Type="http://schemas.openxmlformats.org/officeDocument/2006/relationships/image" Target="../media/image6.png"/><Relationship Id="rId12" Type="http://schemas.microsoft.com/office/2007/relationships/diagramDrawing" Target="../diagrams/drawing2.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11" Type="http://schemas.openxmlformats.org/officeDocument/2006/relationships/diagramColors" Target="../diagrams/colors2.xml"/><Relationship Id="rId5" Type="http://schemas.openxmlformats.org/officeDocument/2006/relationships/diagramColors" Target="../diagrams/colors1.xml"/><Relationship Id="rId10" Type="http://schemas.openxmlformats.org/officeDocument/2006/relationships/diagramQuickStyle" Target="../diagrams/quickStyle2.xml"/><Relationship Id="rId4" Type="http://schemas.openxmlformats.org/officeDocument/2006/relationships/diagramQuickStyle" Target="../diagrams/quickStyle1.xml"/><Relationship Id="rId9" Type="http://schemas.openxmlformats.org/officeDocument/2006/relationships/diagramLayout" Target="../diagrams/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diagramLayout" Target="../diagrams/layout4.xml"/><Relationship Id="rId3" Type="http://schemas.openxmlformats.org/officeDocument/2006/relationships/diagramLayout" Target="../diagrams/layout3.xml"/><Relationship Id="rId7" Type="http://schemas.openxmlformats.org/officeDocument/2006/relationships/diagramData" Target="../diagrams/data4.xml"/><Relationship Id="rId12" Type="http://schemas.openxmlformats.org/officeDocument/2006/relationships/image" Target="../media/image7.pn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11" Type="http://schemas.microsoft.com/office/2007/relationships/diagramDrawing" Target="../diagrams/drawing4.xml"/><Relationship Id="rId5" Type="http://schemas.openxmlformats.org/officeDocument/2006/relationships/diagramColors" Target="../diagrams/colors3.xml"/><Relationship Id="rId10" Type="http://schemas.openxmlformats.org/officeDocument/2006/relationships/diagramColors" Target="../diagrams/colors4.xml"/><Relationship Id="rId4" Type="http://schemas.openxmlformats.org/officeDocument/2006/relationships/diagramQuickStyle" Target="../diagrams/quickStyle3.xml"/><Relationship Id="rId9" Type="http://schemas.openxmlformats.org/officeDocument/2006/relationships/diagramQuickStyle" Target="../diagrams/quickStyle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hyperlink" Target="https://obs.ksbu.edu.tr/"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2.emf"/><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41.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 Id="rId4" Type="http://schemas.openxmlformats.org/officeDocument/2006/relationships/image" Target="../media/image41.png"/></Relationships>
</file>

<file path=ppt/slides/_rels/slide44.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5.emf"/><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1" y="4844008"/>
            <a:ext cx="12191999" cy="1200329"/>
          </a:xfrm>
          <a:prstGeom prst="rect">
            <a:avLst/>
          </a:prstGeom>
        </p:spPr>
        <p:txBody>
          <a:bodyPr wrap="square">
            <a:spAutoFit/>
          </a:bodyPr>
          <a:lstStyle/>
          <a:p>
            <a:pPr algn="ctr"/>
            <a:r>
              <a:rPr lang="tr-TR" sz="3600" b="1" dirty="0" smtClean="0">
                <a:solidFill>
                  <a:schemeClr val="tx1">
                    <a:lumMod val="85000"/>
                    <a:lumOff val="15000"/>
                  </a:schemeClr>
                </a:solidFill>
              </a:rPr>
              <a:t>TEKNİK BİLİMLER MESLEK YÜKSEKOKULU MÜDÜRLÜĞÜ</a:t>
            </a:r>
          </a:p>
          <a:p>
            <a:pPr algn="ctr"/>
            <a:r>
              <a:rPr lang="tr-TR" sz="3600" b="1" dirty="0" smtClean="0">
                <a:solidFill>
                  <a:schemeClr val="tx1">
                    <a:lumMod val="85000"/>
                    <a:lumOff val="15000"/>
                  </a:schemeClr>
                </a:solidFill>
              </a:rPr>
              <a:t>2023 YILI Oryantasyon programı</a:t>
            </a:r>
            <a:endParaRPr lang="tr-TR" sz="3600" b="1" dirty="0">
              <a:solidFill>
                <a:schemeClr val="tx1">
                  <a:lumMod val="85000"/>
                  <a:lumOff val="15000"/>
                </a:schemeClr>
              </a:solidFill>
            </a:endParaRPr>
          </a:p>
        </p:txBody>
      </p:sp>
    </p:spTree>
    <p:extLst>
      <p:ext uri="{BB962C8B-B14F-4D97-AF65-F5344CB8AC3E}">
        <p14:creationId xmlns:p14="http://schemas.microsoft.com/office/powerpoint/2010/main" val="28654601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76400" y="365126"/>
            <a:ext cx="10515600" cy="1011730"/>
          </a:xfrm>
        </p:spPr>
        <p:txBody>
          <a:bodyPr/>
          <a:lstStyle/>
          <a:p>
            <a:r>
              <a:rPr lang="tr-TR" dirty="0" smtClean="0"/>
              <a:t>GİRİŞ</a:t>
            </a:r>
            <a:endParaRPr lang="tr-TR" dirty="0"/>
          </a:p>
        </p:txBody>
      </p:sp>
      <p:sp>
        <p:nvSpPr>
          <p:cNvPr id="3" name="2 İçerik Yer Tutucusu"/>
          <p:cNvSpPr>
            <a:spLocks noGrp="1"/>
          </p:cNvSpPr>
          <p:nvPr>
            <p:ph idx="1"/>
          </p:nvPr>
        </p:nvSpPr>
        <p:spPr/>
        <p:txBody>
          <a:bodyPr/>
          <a:lstStyle/>
          <a:p>
            <a:pPr marL="0" indent="0" algn="just">
              <a:buNone/>
            </a:pPr>
            <a:r>
              <a:rPr lang="tr-TR" dirty="0"/>
              <a:t>Siirt Üniversitesi’ne hoş geldiniz. </a:t>
            </a:r>
          </a:p>
          <a:p>
            <a:pPr algn="just"/>
            <a:endParaRPr lang="tr-TR" dirty="0"/>
          </a:p>
          <a:p>
            <a:pPr marL="0" indent="0" algn="just">
              <a:buNone/>
            </a:pPr>
            <a:r>
              <a:rPr lang="tr-TR" dirty="0"/>
              <a:t>Bu sunum, Siirt Üniversitesi Teknik Bilimler Meslek Yüksekokulu tarafından 2023 Yılı Oryantasyon Programı kapsamında </a:t>
            </a:r>
            <a:r>
              <a:rPr lang="tr-TR" dirty="0" smtClean="0"/>
              <a:t>siz </a:t>
            </a:r>
            <a:r>
              <a:rPr lang="tr-TR" dirty="0"/>
              <a:t>değerli öğrencilerimiz için hazırlanmıştır. </a:t>
            </a:r>
          </a:p>
          <a:p>
            <a:endParaRPr lang="tr-TR"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76400" y="344106"/>
            <a:ext cx="10515600" cy="1011730"/>
          </a:xfrm>
        </p:spPr>
        <p:txBody>
          <a:bodyPr/>
          <a:lstStyle/>
          <a:p>
            <a:r>
              <a:rPr lang="tr-TR" dirty="0"/>
              <a:t>ÜNİVERSİTEMİZ</a:t>
            </a:r>
          </a:p>
        </p:txBody>
      </p:sp>
      <p:sp>
        <p:nvSpPr>
          <p:cNvPr id="3" name="2 İçerik Yer Tutucusu"/>
          <p:cNvSpPr>
            <a:spLocks noGrp="1"/>
          </p:cNvSpPr>
          <p:nvPr>
            <p:ph idx="1"/>
          </p:nvPr>
        </p:nvSpPr>
        <p:spPr/>
        <p:txBody>
          <a:bodyPr>
            <a:normAutofit lnSpcReduction="10000"/>
          </a:bodyPr>
          <a:lstStyle/>
          <a:p>
            <a:pPr marL="0" indent="0">
              <a:buNone/>
            </a:pPr>
            <a:r>
              <a:rPr lang="tr-TR" b="1" dirty="0"/>
              <a:t>GENEL BİLGİLER</a:t>
            </a:r>
          </a:p>
          <a:p>
            <a:r>
              <a:rPr lang="tr-TR" dirty="0"/>
              <a:t>Kuruluş Tarihi: 29.05.2007</a:t>
            </a:r>
          </a:p>
          <a:p>
            <a:r>
              <a:rPr lang="tr-TR" dirty="0"/>
              <a:t>Rektör : Prof. Dr. Nihat ŞINDAK</a:t>
            </a:r>
          </a:p>
          <a:p>
            <a:r>
              <a:rPr lang="tr-TR" dirty="0"/>
              <a:t>Web adresi: </a:t>
            </a:r>
            <a:r>
              <a:rPr lang="tr-TR" dirty="0">
                <a:solidFill>
                  <a:srgbClr val="FF0000"/>
                </a:solidFill>
              </a:rPr>
              <a:t>www.siirt.edu.tr</a:t>
            </a:r>
          </a:p>
          <a:p>
            <a:r>
              <a:rPr lang="tr-TR" dirty="0"/>
              <a:t>10 Fakülte</a:t>
            </a:r>
          </a:p>
          <a:p>
            <a:r>
              <a:rPr lang="tr-TR" dirty="0"/>
              <a:t>6 Meslek Yüksekokulu</a:t>
            </a:r>
          </a:p>
          <a:p>
            <a:r>
              <a:rPr lang="tr-TR" dirty="0"/>
              <a:t>3 Yüksekokul</a:t>
            </a:r>
          </a:p>
          <a:p>
            <a:r>
              <a:rPr lang="tr-TR" dirty="0"/>
              <a:t>4 Enstitü</a:t>
            </a:r>
          </a:p>
          <a:p>
            <a:r>
              <a:rPr lang="tr-TR" dirty="0"/>
              <a:t>20 Araştırma Merkezi</a:t>
            </a:r>
          </a:p>
          <a:p>
            <a:endParaRPr lang="tr-TR" dirty="0"/>
          </a:p>
        </p:txBody>
      </p:sp>
      <p:pic>
        <p:nvPicPr>
          <p:cNvPr id="4" name="Picture 2" descr="Bölümler - Siirt Üniversitesi - Tercih Robot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49968" y="2051344"/>
            <a:ext cx="6260424" cy="35155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936654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76400" y="344106"/>
            <a:ext cx="10515600" cy="1011730"/>
          </a:xfrm>
        </p:spPr>
        <p:txBody>
          <a:bodyPr>
            <a:normAutofit/>
          </a:bodyPr>
          <a:lstStyle/>
          <a:p>
            <a:r>
              <a:rPr lang="tr-TR" dirty="0" smtClean="0"/>
              <a:t>KEZER YERLEŞKESİ HARİTASI</a:t>
            </a:r>
            <a:endParaRPr lang="tr-TR" dirty="0"/>
          </a:p>
        </p:txBody>
      </p:sp>
      <p:pic>
        <p:nvPicPr>
          <p:cNvPr id="4" name="İçerik Yer Tutucusu 3"/>
          <p:cNvPicPr>
            <a:picLocks noGrp="1" noChangeAspect="1"/>
          </p:cNvPicPr>
          <p:nvPr>
            <p:ph idx="1"/>
          </p:nvPr>
        </p:nvPicPr>
        <p:blipFill>
          <a:blip r:embed="rId2"/>
          <a:stretch>
            <a:fillRect/>
          </a:stretch>
        </p:blipFill>
        <p:spPr>
          <a:xfrm>
            <a:off x="2505270" y="1520825"/>
            <a:ext cx="7139417" cy="4351338"/>
          </a:xfrm>
          <a:prstGeom prst="rect">
            <a:avLst/>
          </a:prstGeom>
        </p:spPr>
      </p:pic>
    </p:spTree>
    <p:extLst>
      <p:ext uri="{BB962C8B-B14F-4D97-AF65-F5344CB8AC3E}">
        <p14:creationId xmlns:p14="http://schemas.microsoft.com/office/powerpoint/2010/main" val="68000396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76400" y="344106"/>
            <a:ext cx="10515600" cy="1011730"/>
          </a:xfrm>
        </p:spPr>
        <p:txBody>
          <a:bodyPr/>
          <a:lstStyle/>
          <a:p>
            <a:r>
              <a:rPr lang="tr-TR" dirty="0" smtClean="0"/>
              <a:t>KAMPÜSE ULAŞIM</a:t>
            </a:r>
            <a:endParaRPr lang="tr-TR" dirty="0"/>
          </a:p>
        </p:txBody>
      </p:sp>
      <p:pic>
        <p:nvPicPr>
          <p:cNvPr id="4" name="İçerik Yer Tutucusu 3"/>
          <p:cNvPicPr>
            <a:picLocks noGrp="1" noChangeAspect="1"/>
          </p:cNvPicPr>
          <p:nvPr>
            <p:ph idx="1"/>
          </p:nvPr>
        </p:nvPicPr>
        <p:blipFill>
          <a:blip r:embed="rId2"/>
          <a:stretch>
            <a:fillRect/>
          </a:stretch>
        </p:blipFill>
        <p:spPr>
          <a:xfrm>
            <a:off x="2981044" y="1950869"/>
            <a:ext cx="4968671" cy="1536325"/>
          </a:xfrm>
          <a:prstGeom prst="rect">
            <a:avLst/>
          </a:prstGeom>
        </p:spPr>
      </p:pic>
      <p:sp>
        <p:nvSpPr>
          <p:cNvPr id="5" name="Dikdörtgen 4"/>
          <p:cNvSpPr/>
          <p:nvPr/>
        </p:nvSpPr>
        <p:spPr>
          <a:xfrm>
            <a:off x="2661245" y="3759341"/>
            <a:ext cx="5608267" cy="369332"/>
          </a:xfrm>
          <a:prstGeom prst="rect">
            <a:avLst/>
          </a:prstGeom>
        </p:spPr>
        <p:txBody>
          <a:bodyPr wrap="none">
            <a:spAutoFit/>
          </a:bodyPr>
          <a:lstStyle/>
          <a:p>
            <a:r>
              <a:rPr lang="tr-TR" dirty="0"/>
              <a:t>Ayrıca Özel Minibüs hatları ile kampüse ulaşılabilmektedir.</a:t>
            </a:r>
          </a:p>
        </p:txBody>
      </p:sp>
    </p:spTree>
    <p:extLst>
      <p:ext uri="{BB962C8B-B14F-4D97-AF65-F5344CB8AC3E}">
        <p14:creationId xmlns:p14="http://schemas.microsoft.com/office/powerpoint/2010/main" val="209558110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76400" y="344106"/>
            <a:ext cx="10515600" cy="1011730"/>
          </a:xfrm>
        </p:spPr>
        <p:txBody>
          <a:bodyPr>
            <a:normAutofit/>
          </a:bodyPr>
          <a:lstStyle/>
          <a:p>
            <a:r>
              <a:rPr lang="tr-TR" dirty="0" smtClean="0"/>
              <a:t>ÜNİVERSİTE YÖNETİMİ</a:t>
            </a:r>
            <a:endParaRPr lang="tr-TR" dirty="0"/>
          </a:p>
        </p:txBody>
      </p:sp>
      <p:graphicFrame>
        <p:nvGraphicFramePr>
          <p:cNvPr id="4" name="İçerik Yer Tutucusu 9"/>
          <p:cNvGraphicFramePr>
            <a:graphicFrameLocks/>
          </p:cNvGraphicFramePr>
          <p:nvPr>
            <p:extLst>
              <p:ext uri="{D42A27DB-BD31-4B8C-83A1-F6EECF244321}">
                <p14:modId xmlns:p14="http://schemas.microsoft.com/office/powerpoint/2010/main" val="577310105"/>
              </p:ext>
            </p:extLst>
          </p:nvPr>
        </p:nvGraphicFramePr>
        <p:xfrm>
          <a:off x="5454869" y="1734207"/>
          <a:ext cx="6429089" cy="27379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İçerik Yer Tutucusu 4"/>
          <p:cNvPicPr>
            <a:picLocks noGrp="1" noChangeAspect="1"/>
          </p:cNvPicPr>
          <p:nvPr>
            <p:ph idx="1"/>
          </p:nvPr>
        </p:nvPicPr>
        <p:blipFill>
          <a:blip r:embed="rId7"/>
          <a:stretch>
            <a:fillRect/>
          </a:stretch>
        </p:blipFill>
        <p:spPr>
          <a:xfrm>
            <a:off x="642224" y="2044361"/>
            <a:ext cx="3688038" cy="1447693"/>
          </a:xfrm>
          <a:prstGeom prst="rect">
            <a:avLst/>
          </a:prstGeom>
        </p:spPr>
      </p:pic>
      <p:graphicFrame>
        <p:nvGraphicFramePr>
          <p:cNvPr id="6" name="Diyagram 5"/>
          <p:cNvGraphicFramePr/>
          <p:nvPr>
            <p:extLst>
              <p:ext uri="{D42A27DB-BD31-4B8C-83A1-F6EECF244321}">
                <p14:modId xmlns:p14="http://schemas.microsoft.com/office/powerpoint/2010/main" val="293188874"/>
              </p:ext>
            </p:extLst>
          </p:nvPr>
        </p:nvGraphicFramePr>
        <p:xfrm>
          <a:off x="5981055" y="4620497"/>
          <a:ext cx="3823172" cy="1162595"/>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34415562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76400" y="344106"/>
            <a:ext cx="10515600" cy="1011730"/>
          </a:xfrm>
        </p:spPr>
        <p:txBody>
          <a:bodyPr>
            <a:normAutofit/>
          </a:bodyPr>
          <a:lstStyle/>
          <a:p>
            <a:r>
              <a:rPr lang="tr-TR" dirty="0" smtClean="0"/>
              <a:t>TBMYO GENEL BİLGİ</a:t>
            </a:r>
            <a:endParaRPr lang="tr-TR" dirty="0"/>
          </a:p>
        </p:txBody>
      </p:sp>
      <p:sp>
        <p:nvSpPr>
          <p:cNvPr id="3" name="2 İçerik Yer Tutucusu"/>
          <p:cNvSpPr>
            <a:spLocks noGrp="1"/>
          </p:cNvSpPr>
          <p:nvPr>
            <p:ph idx="1"/>
          </p:nvPr>
        </p:nvSpPr>
        <p:spPr/>
        <p:txBody>
          <a:bodyPr/>
          <a:lstStyle/>
          <a:p>
            <a:r>
              <a:rPr lang="tr-TR" dirty="0"/>
              <a:t>	Siirt Meslek Yüksekokulu 2002-2003 eğitim –öğretim döneminde Dicle Üniversitesi’ne bağlı olarak kurulmuştur. 2014-2015 eğitim –öğretim döneminde yeni bir yapılanmaya gidilmiş ve Teknik Bilimler Meslek Yüksekokulu ayrı ve yeni bir birim olarak eğitime hizmet vermeye başlamıştır. Şuan bünyesinde </a:t>
            </a:r>
            <a:r>
              <a:rPr lang="tr-TR" b="1" i="1" dirty="0"/>
              <a:t>Bilgisayar Teknolojileri, Elektrik ve Enerji, Gıda İşleme, Kimya ve Kimyasal İşleme Teknolojileri, İnşaat, Makine ve Metal Teknolojileri, Mülkiyet Koruma ve Güvenlik, Motorlu Araçlar ve Ulaştırma Teknolojileri  Bölümleri </a:t>
            </a:r>
            <a:r>
              <a:rPr lang="tr-TR" dirty="0"/>
              <a:t>bulunmaktadır.</a:t>
            </a:r>
          </a:p>
          <a:p>
            <a:endParaRPr lang="tr-TR" dirty="0"/>
          </a:p>
        </p:txBody>
      </p:sp>
    </p:spTree>
    <p:extLst>
      <p:ext uri="{BB962C8B-B14F-4D97-AF65-F5344CB8AC3E}">
        <p14:creationId xmlns:p14="http://schemas.microsoft.com/office/powerpoint/2010/main" val="25830163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İçerik Yer Tutucusu 9"/>
          <p:cNvGraphicFramePr>
            <a:graphicFrameLocks noGrp="1"/>
          </p:cNvGraphicFramePr>
          <p:nvPr>
            <p:ph idx="1"/>
            <p:extLst>
              <p:ext uri="{D42A27DB-BD31-4B8C-83A1-F6EECF244321}">
                <p14:modId xmlns:p14="http://schemas.microsoft.com/office/powerpoint/2010/main" val="2541510150"/>
              </p:ext>
            </p:extLst>
          </p:nvPr>
        </p:nvGraphicFramePr>
        <p:xfrm>
          <a:off x="4864751" y="1925111"/>
          <a:ext cx="7082269" cy="30243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Slayt Numarası Yer Tutucusu 1"/>
          <p:cNvSpPr>
            <a:spLocks noGrp="1"/>
          </p:cNvSpPr>
          <p:nvPr>
            <p:ph type="sldNum" sz="quarter" idx="12"/>
          </p:nvPr>
        </p:nvSpPr>
        <p:spPr/>
        <p:txBody>
          <a:bodyPr/>
          <a:lstStyle/>
          <a:p>
            <a:fld id="{F302176B-0E47-46AC-8F43-DAB4B8A37D06}" type="slidenum">
              <a:rPr lang="tr-TR" smtClean="0"/>
              <a:pPr/>
              <a:t>8</a:t>
            </a:fld>
            <a:endParaRPr lang="tr-TR"/>
          </a:p>
        </p:txBody>
      </p:sp>
      <p:graphicFrame>
        <p:nvGraphicFramePr>
          <p:cNvPr id="11" name="Diyagram 10"/>
          <p:cNvGraphicFramePr/>
          <p:nvPr>
            <p:extLst>
              <p:ext uri="{D42A27DB-BD31-4B8C-83A1-F6EECF244321}">
                <p14:modId xmlns:p14="http://schemas.microsoft.com/office/powerpoint/2010/main" val="2687694490"/>
              </p:ext>
            </p:extLst>
          </p:nvPr>
        </p:nvGraphicFramePr>
        <p:xfrm>
          <a:off x="6699014" y="4949447"/>
          <a:ext cx="3823172" cy="1162595"/>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8" name="Resim 7"/>
          <p:cNvPicPr>
            <a:picLocks noChangeAspect="1"/>
          </p:cNvPicPr>
          <p:nvPr/>
        </p:nvPicPr>
        <p:blipFill>
          <a:blip r:embed="rId12"/>
          <a:stretch>
            <a:fillRect/>
          </a:stretch>
        </p:blipFill>
        <p:spPr>
          <a:xfrm>
            <a:off x="857264" y="2479778"/>
            <a:ext cx="3514725" cy="1687902"/>
          </a:xfrm>
          <a:prstGeom prst="rect">
            <a:avLst/>
          </a:prstGeom>
        </p:spPr>
      </p:pic>
      <p:sp>
        <p:nvSpPr>
          <p:cNvPr id="9" name="1 Başlık"/>
          <p:cNvSpPr>
            <a:spLocks noGrp="1"/>
          </p:cNvSpPr>
          <p:nvPr>
            <p:ph type="title"/>
          </p:nvPr>
        </p:nvSpPr>
        <p:spPr>
          <a:xfrm>
            <a:off x="1676400" y="344106"/>
            <a:ext cx="10515600" cy="1011730"/>
          </a:xfrm>
        </p:spPr>
        <p:txBody>
          <a:bodyPr>
            <a:normAutofit/>
          </a:bodyPr>
          <a:lstStyle/>
          <a:p>
            <a:r>
              <a:rPr lang="tr-TR" dirty="0" smtClean="0"/>
              <a:t>TBMYO YÖNETİM</a:t>
            </a:r>
            <a:endParaRPr lang="tr-TR" dirty="0"/>
          </a:p>
        </p:txBody>
      </p:sp>
    </p:spTree>
    <p:extLst>
      <p:ext uri="{BB962C8B-B14F-4D97-AF65-F5344CB8AC3E}">
        <p14:creationId xmlns:p14="http://schemas.microsoft.com/office/powerpoint/2010/main" val="23659860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76400" y="344106"/>
            <a:ext cx="10515600" cy="1011730"/>
          </a:xfrm>
        </p:spPr>
        <p:txBody>
          <a:bodyPr/>
          <a:lstStyle/>
          <a:p>
            <a:r>
              <a:rPr lang="tr-TR" dirty="0" smtClean="0"/>
              <a:t>BÖLÜM </a:t>
            </a:r>
            <a:r>
              <a:rPr lang="tr-TR" dirty="0"/>
              <a:t>BAŞKANLARIMIZ</a:t>
            </a:r>
          </a:p>
        </p:txBody>
      </p:sp>
      <p:sp>
        <p:nvSpPr>
          <p:cNvPr id="3" name="2 İçerik Yer Tutucusu"/>
          <p:cNvSpPr>
            <a:spLocks noGrp="1"/>
          </p:cNvSpPr>
          <p:nvPr>
            <p:ph idx="1"/>
          </p:nvPr>
        </p:nvSpPr>
        <p:spPr/>
        <p:txBody>
          <a:bodyPr/>
          <a:lstStyle/>
          <a:p>
            <a:r>
              <a:rPr lang="tr-TR" dirty="0"/>
              <a:t>Bilgisayar ve Teknolojileri (</a:t>
            </a:r>
            <a:r>
              <a:rPr lang="tr-TR" dirty="0" err="1"/>
              <a:t>Öğr</a:t>
            </a:r>
            <a:r>
              <a:rPr lang="tr-TR" dirty="0"/>
              <a:t>. Gör. Mehmet Rıdvan ALTUNKUM)</a:t>
            </a:r>
          </a:p>
          <a:p>
            <a:r>
              <a:rPr lang="tr-TR" dirty="0"/>
              <a:t>Elektrik ve Enerji (</a:t>
            </a:r>
            <a:r>
              <a:rPr lang="tr-TR" dirty="0" err="1"/>
              <a:t>Öğr</a:t>
            </a:r>
            <a:r>
              <a:rPr lang="tr-TR" dirty="0"/>
              <a:t>. Gör. Haydar DEMİRAY)</a:t>
            </a:r>
          </a:p>
          <a:p>
            <a:r>
              <a:rPr lang="tr-TR" dirty="0"/>
              <a:t>Gıda İşleme (Dr. </a:t>
            </a:r>
            <a:r>
              <a:rPr lang="tr-TR" dirty="0" err="1"/>
              <a:t>Öğr</a:t>
            </a:r>
            <a:r>
              <a:rPr lang="tr-TR" dirty="0"/>
              <a:t>. Üyesi Şule Azime YENİÇERİ)</a:t>
            </a:r>
          </a:p>
          <a:p>
            <a:r>
              <a:rPr lang="tr-TR" dirty="0"/>
              <a:t>Kimya ve Kimyasal İşleme Teknolojileri (Dr. </a:t>
            </a:r>
            <a:r>
              <a:rPr lang="tr-TR" dirty="0" err="1"/>
              <a:t>Öğr</a:t>
            </a:r>
            <a:r>
              <a:rPr lang="tr-TR" dirty="0"/>
              <a:t>. Üyesi Uyan YÜKSEL)</a:t>
            </a:r>
          </a:p>
          <a:p>
            <a:r>
              <a:rPr lang="tr-TR" dirty="0"/>
              <a:t>İnşaat </a:t>
            </a:r>
            <a:r>
              <a:rPr lang="tr-TR" dirty="0" err="1"/>
              <a:t>Teknolosi</a:t>
            </a:r>
            <a:r>
              <a:rPr lang="tr-TR" dirty="0"/>
              <a:t> (</a:t>
            </a:r>
            <a:r>
              <a:rPr lang="tr-TR" dirty="0" err="1"/>
              <a:t>Öğr</a:t>
            </a:r>
            <a:r>
              <a:rPr lang="tr-TR" dirty="0"/>
              <a:t>. Gör. Hüsamettin NAS)</a:t>
            </a:r>
          </a:p>
          <a:p>
            <a:r>
              <a:rPr lang="tr-TR" dirty="0"/>
              <a:t>Makine ve Metal Teknolojileri (Dr. </a:t>
            </a:r>
            <a:r>
              <a:rPr lang="tr-TR" dirty="0" err="1"/>
              <a:t>Öğr</a:t>
            </a:r>
            <a:r>
              <a:rPr lang="tr-TR" dirty="0"/>
              <a:t>. Üyesi Mahmut UYAR)</a:t>
            </a:r>
          </a:p>
          <a:p>
            <a:r>
              <a:rPr lang="tr-TR" dirty="0"/>
              <a:t>Özel Güvenlik ve Koruma Bölümü (</a:t>
            </a:r>
            <a:r>
              <a:rPr lang="tr-TR" dirty="0" err="1"/>
              <a:t>Öğr</a:t>
            </a:r>
            <a:r>
              <a:rPr lang="tr-TR" dirty="0"/>
              <a:t>. Gör. Halil İbrahim KELEŞ)</a:t>
            </a:r>
          </a:p>
          <a:p>
            <a:r>
              <a:rPr lang="tr-TR" dirty="0"/>
              <a:t>Motorlu Araçlar ve Ulaştırma Teknolojileri (</a:t>
            </a:r>
            <a:r>
              <a:rPr lang="tr-TR" dirty="0" err="1"/>
              <a:t>Öğr</a:t>
            </a:r>
            <a:r>
              <a:rPr lang="tr-TR" dirty="0"/>
              <a:t>. Gör. İlker ARI)</a:t>
            </a:r>
          </a:p>
          <a:p>
            <a:endParaRPr lang="tr-TR" dirty="0"/>
          </a:p>
        </p:txBody>
      </p:sp>
    </p:spTree>
    <p:extLst>
      <p:ext uri="{BB962C8B-B14F-4D97-AF65-F5344CB8AC3E}">
        <p14:creationId xmlns:p14="http://schemas.microsoft.com/office/powerpoint/2010/main" val="23983210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76400" y="344106"/>
            <a:ext cx="10515600" cy="1011730"/>
          </a:xfrm>
        </p:spPr>
        <p:txBody>
          <a:bodyPr>
            <a:normAutofit/>
          </a:bodyPr>
          <a:lstStyle/>
          <a:p>
            <a:r>
              <a:rPr lang="tr-TR" dirty="0" smtClean="0"/>
              <a:t>DANIŞMAN VE BÖLÜM BAŞKANI KİMDİR?</a:t>
            </a:r>
            <a:endParaRPr lang="tr-TR" dirty="0"/>
          </a:p>
        </p:txBody>
      </p:sp>
      <p:pic>
        <p:nvPicPr>
          <p:cNvPr id="4" name="İçerik Yer Tutucusu 3"/>
          <p:cNvPicPr>
            <a:picLocks noGrp="1" noChangeAspect="1"/>
          </p:cNvPicPr>
          <p:nvPr>
            <p:ph idx="1"/>
          </p:nvPr>
        </p:nvPicPr>
        <p:blipFill>
          <a:blip r:embed="rId2"/>
          <a:stretch>
            <a:fillRect/>
          </a:stretch>
        </p:blipFill>
        <p:spPr>
          <a:xfrm>
            <a:off x="812794" y="1355836"/>
            <a:ext cx="4176122" cy="4322439"/>
          </a:xfrm>
          <a:prstGeom prst="rect">
            <a:avLst/>
          </a:prstGeom>
        </p:spPr>
      </p:pic>
      <p:sp>
        <p:nvSpPr>
          <p:cNvPr id="5" name="Dikdörtgen 4"/>
          <p:cNvSpPr/>
          <p:nvPr/>
        </p:nvSpPr>
        <p:spPr>
          <a:xfrm>
            <a:off x="5542458" y="1745591"/>
            <a:ext cx="6096000" cy="2862322"/>
          </a:xfrm>
          <a:prstGeom prst="rect">
            <a:avLst/>
          </a:prstGeom>
        </p:spPr>
        <p:txBody>
          <a:bodyPr>
            <a:spAutoFit/>
          </a:bodyPr>
          <a:lstStyle/>
          <a:p>
            <a:r>
              <a:rPr lang="tr-TR" b="1" i="1" dirty="0"/>
              <a:t>Danışman: </a:t>
            </a:r>
          </a:p>
          <a:p>
            <a:r>
              <a:rPr lang="tr-TR" dirty="0"/>
              <a:t>Öğrencinin ders kaydı, ders ekle-sil kontrolü vb. akademik konularla ilgili sorunlarını çözmede başvuracağı ilk birimdir.</a:t>
            </a:r>
          </a:p>
          <a:p>
            <a:endParaRPr lang="tr-TR" dirty="0"/>
          </a:p>
          <a:p>
            <a:r>
              <a:rPr lang="tr-TR" dirty="0"/>
              <a:t> </a:t>
            </a:r>
          </a:p>
          <a:p>
            <a:r>
              <a:rPr lang="tr-TR" b="1" i="1" dirty="0"/>
              <a:t>Bölüm Başkanı:</a:t>
            </a:r>
          </a:p>
          <a:p>
            <a:r>
              <a:rPr lang="tr-TR" dirty="0"/>
              <a:t>Ders dağılımını yapmak, ders programını hazırlamak, danışmanla çözülemeyen durumlarda ve rapor alma, kayıt dondurma gibi durumlarda danışmanın aracılığıyla işleri yürüten yetkilidir.</a:t>
            </a:r>
          </a:p>
        </p:txBody>
      </p:sp>
    </p:spTree>
    <p:extLst>
      <p:ext uri="{BB962C8B-B14F-4D97-AF65-F5344CB8AC3E}">
        <p14:creationId xmlns:p14="http://schemas.microsoft.com/office/powerpoint/2010/main" val="31138700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76400" y="344106"/>
            <a:ext cx="10515600" cy="1011730"/>
          </a:xfrm>
        </p:spPr>
        <p:txBody>
          <a:bodyPr>
            <a:normAutofit/>
          </a:bodyPr>
          <a:lstStyle/>
          <a:p>
            <a:r>
              <a:rPr lang="tr-TR" dirty="0" smtClean="0"/>
              <a:t>ÖĞRENCİ VE YAZI İŞLERİ BİRİMİ NE İŞ YAPAR?</a:t>
            </a:r>
            <a:endParaRPr lang="tr-TR" dirty="0"/>
          </a:p>
        </p:txBody>
      </p:sp>
      <p:pic>
        <p:nvPicPr>
          <p:cNvPr id="4" name="İçerik Yer Tutucusu 3"/>
          <p:cNvPicPr>
            <a:picLocks noGrp="1" noChangeAspect="1"/>
          </p:cNvPicPr>
          <p:nvPr>
            <p:ph idx="1"/>
          </p:nvPr>
        </p:nvPicPr>
        <p:blipFill>
          <a:blip r:embed="rId2"/>
          <a:stretch>
            <a:fillRect/>
          </a:stretch>
        </p:blipFill>
        <p:spPr>
          <a:xfrm>
            <a:off x="948917" y="2033728"/>
            <a:ext cx="3840813" cy="3115326"/>
          </a:xfrm>
          <a:prstGeom prst="rect">
            <a:avLst/>
          </a:prstGeom>
        </p:spPr>
      </p:pic>
      <p:sp>
        <p:nvSpPr>
          <p:cNvPr id="5" name="Dikdörtgen 4"/>
          <p:cNvSpPr/>
          <p:nvPr/>
        </p:nvSpPr>
        <p:spPr>
          <a:xfrm>
            <a:off x="5328745" y="2033728"/>
            <a:ext cx="6096000" cy="2585323"/>
          </a:xfrm>
          <a:prstGeom prst="rect">
            <a:avLst/>
          </a:prstGeom>
        </p:spPr>
        <p:txBody>
          <a:bodyPr>
            <a:spAutoFit/>
          </a:bodyPr>
          <a:lstStyle/>
          <a:p>
            <a:r>
              <a:rPr lang="tr-TR" b="1" i="1" dirty="0"/>
              <a:t>Öğrenci İşleri:</a:t>
            </a:r>
          </a:p>
          <a:p>
            <a:r>
              <a:rPr lang="tr-TR" dirty="0"/>
              <a:t>Mazeret kaydı-Mazeret sınavları, yaz okulları için dışardan ders almak ve ders kodlama hataları gibi konularda dilekçelerin teslim edildiği birimdir</a:t>
            </a:r>
            <a:r>
              <a:rPr lang="tr-TR" dirty="0" smtClean="0"/>
              <a:t>.</a:t>
            </a:r>
          </a:p>
          <a:p>
            <a:endParaRPr lang="tr-TR" dirty="0"/>
          </a:p>
          <a:p>
            <a:r>
              <a:rPr lang="tr-TR" b="1" i="1" dirty="0"/>
              <a:t>Yazı İşleri:</a:t>
            </a:r>
          </a:p>
          <a:p>
            <a:r>
              <a:rPr lang="tr-TR" dirty="0"/>
              <a:t>Muafiyet, ders silme-ekleme, not düzeltmeleri </a:t>
            </a:r>
            <a:r>
              <a:rPr lang="tr-TR" dirty="0" err="1"/>
              <a:t>vb</a:t>
            </a:r>
            <a:r>
              <a:rPr lang="tr-TR" dirty="0"/>
              <a:t> gibi yönetim kuruluna girmesi gereken evrakların takibi, Soyadı değişikliği ile ilgili dilekçenin verildiği birimdir. </a:t>
            </a:r>
          </a:p>
        </p:txBody>
      </p:sp>
    </p:spTree>
    <p:extLst>
      <p:ext uri="{BB962C8B-B14F-4D97-AF65-F5344CB8AC3E}">
        <p14:creationId xmlns:p14="http://schemas.microsoft.com/office/powerpoint/2010/main" val="21791384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76400" y="344106"/>
            <a:ext cx="10515600" cy="1011730"/>
          </a:xfrm>
        </p:spPr>
        <p:txBody>
          <a:bodyPr>
            <a:normAutofit/>
          </a:bodyPr>
          <a:lstStyle/>
          <a:p>
            <a:r>
              <a:rPr lang="tr-TR" dirty="0" smtClean="0"/>
              <a:t>AKADEMİK TAKVİM</a:t>
            </a:r>
            <a:endParaRPr lang="tr-TR" dirty="0"/>
          </a:p>
        </p:txBody>
      </p:sp>
      <p:pic>
        <p:nvPicPr>
          <p:cNvPr id="4" name="İçerik Yer Tutucusu 3"/>
          <p:cNvPicPr>
            <a:picLocks noGrp="1" noChangeAspect="1"/>
          </p:cNvPicPr>
          <p:nvPr>
            <p:ph idx="1"/>
          </p:nvPr>
        </p:nvPicPr>
        <p:blipFill>
          <a:blip r:embed="rId2"/>
          <a:stretch>
            <a:fillRect/>
          </a:stretch>
        </p:blipFill>
        <p:spPr>
          <a:xfrm>
            <a:off x="1676400" y="1261243"/>
            <a:ext cx="8547333" cy="3609145"/>
          </a:xfrm>
          <a:prstGeom prst="rect">
            <a:avLst/>
          </a:prstGeom>
        </p:spPr>
      </p:pic>
      <p:sp>
        <p:nvSpPr>
          <p:cNvPr id="5" name="Dikdörtgen 4"/>
          <p:cNvSpPr/>
          <p:nvPr/>
        </p:nvSpPr>
        <p:spPr>
          <a:xfrm>
            <a:off x="2806262" y="4870388"/>
            <a:ext cx="6096000" cy="1200329"/>
          </a:xfrm>
          <a:prstGeom prst="rect">
            <a:avLst/>
          </a:prstGeom>
        </p:spPr>
        <p:txBody>
          <a:bodyPr>
            <a:spAutoFit/>
          </a:bodyPr>
          <a:lstStyle/>
          <a:p>
            <a:r>
              <a:rPr lang="tr-TR" dirty="0"/>
              <a:t>Akademik takvim, üniversitelerin kayıt yenileme, ders ekle-sil, oryantasyon programı, akademik konular ile ilgili son başvuru tarihleri, sınav başlangıç-bitiş tarihleri ve resmi tatil günleri vb. bilgileri içeren takvimdir.</a:t>
            </a:r>
          </a:p>
        </p:txBody>
      </p:sp>
    </p:spTree>
    <p:extLst>
      <p:ext uri="{BB962C8B-B14F-4D97-AF65-F5344CB8AC3E}">
        <p14:creationId xmlns:p14="http://schemas.microsoft.com/office/powerpoint/2010/main" val="28415018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76400" y="344106"/>
            <a:ext cx="10515600" cy="1011730"/>
          </a:xfrm>
        </p:spPr>
        <p:txBody>
          <a:bodyPr>
            <a:normAutofit/>
          </a:bodyPr>
          <a:lstStyle/>
          <a:p>
            <a:r>
              <a:rPr lang="tr-TR" dirty="0" smtClean="0"/>
              <a:t>AKADEMİK TAKVİM</a:t>
            </a:r>
            <a:endParaRPr lang="tr-TR" dirty="0"/>
          </a:p>
        </p:txBody>
      </p:sp>
      <p:pic>
        <p:nvPicPr>
          <p:cNvPr id="4" name="İçerik Yer Tutucusu 3"/>
          <p:cNvPicPr>
            <a:picLocks noGrp="1" noChangeAspect="1"/>
          </p:cNvPicPr>
          <p:nvPr>
            <p:ph idx="1"/>
          </p:nvPr>
        </p:nvPicPr>
        <p:blipFill>
          <a:blip r:embed="rId2"/>
          <a:stretch>
            <a:fillRect/>
          </a:stretch>
        </p:blipFill>
        <p:spPr>
          <a:xfrm>
            <a:off x="2949055" y="1355836"/>
            <a:ext cx="5284897" cy="4351338"/>
          </a:xfrm>
          <a:prstGeom prst="rect">
            <a:avLst/>
          </a:prstGeom>
        </p:spPr>
      </p:pic>
    </p:spTree>
    <p:extLst>
      <p:ext uri="{BB962C8B-B14F-4D97-AF65-F5344CB8AC3E}">
        <p14:creationId xmlns:p14="http://schemas.microsoft.com/office/powerpoint/2010/main" val="32829375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76400" y="344106"/>
            <a:ext cx="10515600" cy="1011730"/>
          </a:xfrm>
        </p:spPr>
        <p:txBody>
          <a:bodyPr>
            <a:normAutofit/>
          </a:bodyPr>
          <a:lstStyle/>
          <a:p>
            <a:r>
              <a:rPr lang="tr-TR" dirty="0" smtClean="0"/>
              <a:t>ÖĞRENCİ </a:t>
            </a:r>
            <a:r>
              <a:rPr lang="tr-TR" dirty="0"/>
              <a:t>BİLGİ </a:t>
            </a:r>
            <a:r>
              <a:rPr lang="tr-TR" dirty="0" smtClean="0"/>
              <a:t>SİSTEMİ</a:t>
            </a:r>
            <a:endParaRPr lang="tr-TR" dirty="0"/>
          </a:p>
        </p:txBody>
      </p:sp>
      <p:sp>
        <p:nvSpPr>
          <p:cNvPr id="3" name="2 İçerik Yer Tutucusu"/>
          <p:cNvSpPr>
            <a:spLocks noGrp="1"/>
          </p:cNvSpPr>
          <p:nvPr>
            <p:ph idx="1"/>
          </p:nvPr>
        </p:nvSpPr>
        <p:spPr/>
        <p:txBody>
          <a:bodyPr/>
          <a:lstStyle/>
          <a:p>
            <a:r>
              <a:rPr lang="tr-TR" dirty="0"/>
              <a:t>Öğrenci bilgi sistemi diğer bir adı ile OBS, iki taraflı bir şekilde okul ve öğrenci arasında verilerin incelenebilmesini sağlayan bir platformdur.</a:t>
            </a:r>
          </a:p>
          <a:p>
            <a:r>
              <a:rPr lang="tr-TR" dirty="0"/>
              <a:t>Ders seçimlerinizi yapmak, notlarınıza ve e-postanıza bakmak için bu sistemi kullanabilirsiniz.</a:t>
            </a:r>
          </a:p>
          <a:p>
            <a:endParaRPr lang="tr-TR" dirty="0"/>
          </a:p>
          <a:p>
            <a:r>
              <a:rPr lang="tr-TR" b="1" dirty="0"/>
              <a:t>Giriş yapmak için:</a:t>
            </a:r>
            <a:r>
              <a:rPr lang="tr-TR" dirty="0"/>
              <a:t>  </a:t>
            </a:r>
            <a:r>
              <a:rPr lang="tr-TR" dirty="0">
                <a:solidFill>
                  <a:srgbClr val="FF0000"/>
                </a:solidFill>
              </a:rPr>
              <a:t>https://obs.siirt.edu.tr/</a:t>
            </a:r>
          </a:p>
          <a:p>
            <a:endParaRPr lang="tr-TR" dirty="0"/>
          </a:p>
        </p:txBody>
      </p:sp>
    </p:spTree>
    <p:extLst>
      <p:ext uri="{BB962C8B-B14F-4D97-AF65-F5344CB8AC3E}">
        <p14:creationId xmlns:p14="http://schemas.microsoft.com/office/powerpoint/2010/main" val="8001679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76400" y="344106"/>
            <a:ext cx="10515600" cy="1011730"/>
          </a:xfrm>
        </p:spPr>
        <p:txBody>
          <a:bodyPr>
            <a:normAutofit/>
          </a:bodyPr>
          <a:lstStyle/>
          <a:p>
            <a:r>
              <a:rPr lang="tr-TR" dirty="0" smtClean="0"/>
              <a:t>ÖĞRENCİ BİLGİ SİSTEMİ</a:t>
            </a:r>
            <a:endParaRPr lang="tr-TR" dirty="0"/>
          </a:p>
        </p:txBody>
      </p:sp>
      <p:pic>
        <p:nvPicPr>
          <p:cNvPr id="4" name="İçerik Yer Tutucusu 3"/>
          <p:cNvPicPr>
            <a:picLocks noGrp="1" noChangeAspect="1"/>
          </p:cNvPicPr>
          <p:nvPr>
            <p:ph idx="1"/>
          </p:nvPr>
        </p:nvPicPr>
        <p:blipFill>
          <a:blip r:embed="rId2"/>
          <a:stretch>
            <a:fillRect/>
          </a:stretch>
        </p:blipFill>
        <p:spPr>
          <a:xfrm>
            <a:off x="758256" y="1355836"/>
            <a:ext cx="9918744" cy="4351338"/>
          </a:xfrm>
          <a:prstGeom prst="rect">
            <a:avLst/>
          </a:prstGeom>
        </p:spPr>
      </p:pic>
    </p:spTree>
    <p:extLst>
      <p:ext uri="{BB962C8B-B14F-4D97-AF65-F5344CB8AC3E}">
        <p14:creationId xmlns:p14="http://schemas.microsoft.com/office/powerpoint/2010/main" val="35831395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76400" y="344106"/>
            <a:ext cx="10515600" cy="1011730"/>
          </a:xfrm>
        </p:spPr>
        <p:txBody>
          <a:bodyPr>
            <a:normAutofit/>
          </a:bodyPr>
          <a:lstStyle/>
          <a:p>
            <a:r>
              <a:rPr lang="tr-TR" dirty="0" smtClean="0"/>
              <a:t>ÖĞRENCİ </a:t>
            </a:r>
            <a:r>
              <a:rPr lang="tr-TR" dirty="0"/>
              <a:t>BİLGİ </a:t>
            </a:r>
            <a:r>
              <a:rPr lang="tr-TR" dirty="0" smtClean="0"/>
              <a:t>SİSTEMİ</a:t>
            </a:r>
            <a:endParaRPr lang="tr-TR" dirty="0"/>
          </a:p>
        </p:txBody>
      </p:sp>
      <p:pic>
        <p:nvPicPr>
          <p:cNvPr id="4" name="İçerik Yer Tutucusu 3"/>
          <p:cNvPicPr>
            <a:picLocks noGrp="1" noChangeAspect="1"/>
          </p:cNvPicPr>
          <p:nvPr>
            <p:ph idx="1"/>
          </p:nvPr>
        </p:nvPicPr>
        <p:blipFill>
          <a:blip r:embed="rId2"/>
          <a:stretch>
            <a:fillRect/>
          </a:stretch>
        </p:blipFill>
        <p:spPr>
          <a:xfrm>
            <a:off x="1147912" y="1355836"/>
            <a:ext cx="9833114" cy="4351338"/>
          </a:xfrm>
          <a:prstGeom prst="rect">
            <a:avLst/>
          </a:prstGeom>
        </p:spPr>
      </p:pic>
      <p:sp>
        <p:nvSpPr>
          <p:cNvPr id="6" name="Dikdörtgen 5"/>
          <p:cNvSpPr/>
          <p:nvPr/>
        </p:nvSpPr>
        <p:spPr>
          <a:xfrm>
            <a:off x="4782207" y="2602524"/>
            <a:ext cx="6096000" cy="2031325"/>
          </a:xfrm>
          <a:prstGeom prst="rect">
            <a:avLst/>
          </a:prstGeom>
        </p:spPr>
        <p:txBody>
          <a:bodyPr>
            <a:spAutoFit/>
          </a:bodyPr>
          <a:lstStyle/>
          <a:p>
            <a:r>
              <a:rPr lang="tr-TR" b="1" dirty="0">
                <a:solidFill>
                  <a:srgbClr val="FF0000"/>
                </a:solidFill>
              </a:rPr>
              <a:t> Meslek Yüksekokulumuza ilk defa kayıt yaptıran öğrenciler e-devlet üzerinden sisteme giriş yapabilirler.</a:t>
            </a:r>
          </a:p>
          <a:p>
            <a:endParaRPr lang="tr-TR" b="1" dirty="0">
              <a:solidFill>
                <a:srgbClr val="FF0000"/>
              </a:solidFill>
            </a:endParaRPr>
          </a:p>
          <a:p>
            <a:r>
              <a:rPr lang="tr-TR" b="1" dirty="0">
                <a:solidFill>
                  <a:srgbClr val="FF0000"/>
                </a:solidFill>
              </a:rPr>
              <a:t>E- devlet üzerinden sisteme giriş yapmayan ve Meslek Yüksekokulumuza ilk defa kayıt yaptıran </a:t>
            </a:r>
          </a:p>
          <a:p>
            <a:r>
              <a:rPr lang="tr-TR" b="1" dirty="0">
                <a:solidFill>
                  <a:srgbClr val="FF0000"/>
                </a:solidFill>
              </a:rPr>
              <a:t>öğrencilerin kullanıcı adı Okul Numarası; parolası da T.C. Kimlik Numarasının ilk 5 hanesidir.</a:t>
            </a:r>
          </a:p>
        </p:txBody>
      </p:sp>
    </p:spTree>
    <p:extLst>
      <p:ext uri="{BB962C8B-B14F-4D97-AF65-F5344CB8AC3E}">
        <p14:creationId xmlns:p14="http://schemas.microsoft.com/office/powerpoint/2010/main" val="18043649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76400" y="344106"/>
            <a:ext cx="10515600" cy="1011730"/>
          </a:xfrm>
        </p:spPr>
        <p:txBody>
          <a:bodyPr/>
          <a:lstStyle/>
          <a:p>
            <a:r>
              <a:rPr lang="tr-TR" dirty="0"/>
              <a:t>ÖĞRENCİ BİLGİ SİSTEMİ</a:t>
            </a:r>
          </a:p>
        </p:txBody>
      </p:sp>
      <p:pic>
        <p:nvPicPr>
          <p:cNvPr id="4" name="İçerik Yer Tutucusu 3"/>
          <p:cNvPicPr>
            <a:picLocks noGrp="1" noChangeAspect="1"/>
          </p:cNvPicPr>
          <p:nvPr>
            <p:ph idx="1"/>
          </p:nvPr>
        </p:nvPicPr>
        <p:blipFill>
          <a:blip r:embed="rId2"/>
          <a:stretch>
            <a:fillRect/>
          </a:stretch>
        </p:blipFill>
        <p:spPr>
          <a:xfrm>
            <a:off x="5258519" y="1484183"/>
            <a:ext cx="4094103" cy="4496204"/>
          </a:xfrm>
          <a:prstGeom prst="rect">
            <a:avLst/>
          </a:prstGeom>
        </p:spPr>
      </p:pic>
      <p:pic>
        <p:nvPicPr>
          <p:cNvPr id="5" name="Resim 4"/>
          <p:cNvPicPr>
            <a:picLocks noChangeAspect="1"/>
          </p:cNvPicPr>
          <p:nvPr/>
        </p:nvPicPr>
        <p:blipFill>
          <a:blip r:embed="rId3"/>
          <a:stretch>
            <a:fillRect/>
          </a:stretch>
        </p:blipFill>
        <p:spPr>
          <a:xfrm>
            <a:off x="980239" y="1484183"/>
            <a:ext cx="3711675" cy="4496204"/>
          </a:xfrm>
          <a:prstGeom prst="rect">
            <a:avLst/>
          </a:prstGeom>
        </p:spPr>
      </p:pic>
    </p:spTree>
    <p:extLst>
      <p:ext uri="{BB962C8B-B14F-4D97-AF65-F5344CB8AC3E}">
        <p14:creationId xmlns:p14="http://schemas.microsoft.com/office/powerpoint/2010/main" val="2567977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76400" y="344106"/>
            <a:ext cx="10515600" cy="1011730"/>
          </a:xfrm>
        </p:spPr>
        <p:txBody>
          <a:bodyPr>
            <a:normAutofit/>
          </a:bodyPr>
          <a:lstStyle/>
          <a:p>
            <a:r>
              <a:rPr lang="tr-TR" dirty="0"/>
              <a:t>KAYIT </a:t>
            </a:r>
            <a:r>
              <a:rPr lang="tr-TR" dirty="0" smtClean="0"/>
              <a:t>YENİLEME</a:t>
            </a:r>
            <a:endParaRPr lang="tr-TR" dirty="0"/>
          </a:p>
        </p:txBody>
      </p:sp>
      <p:pic>
        <p:nvPicPr>
          <p:cNvPr id="4" name="İçerik Yer Tutucusu 3" descr="Online &lt;strong&gt;College&lt;/strong&gt; &lt;strong&gt;Registration&lt;/strong&gt; System - thesoftwareguy"/>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l="56877"/>
          <a:stretch/>
        </p:blipFill>
        <p:spPr>
          <a:xfrm>
            <a:off x="908642" y="2139028"/>
            <a:ext cx="2687829" cy="2285828"/>
          </a:xfrm>
          <a:prstGeom prst="rect">
            <a:avLst/>
          </a:prstGeom>
        </p:spPr>
      </p:pic>
      <p:sp>
        <p:nvSpPr>
          <p:cNvPr id="5" name="Dikdörtgen 4"/>
          <p:cNvSpPr/>
          <p:nvPr/>
        </p:nvSpPr>
        <p:spPr>
          <a:xfrm>
            <a:off x="4172606" y="1836454"/>
            <a:ext cx="7714593" cy="2585323"/>
          </a:xfrm>
          <a:prstGeom prst="rect">
            <a:avLst/>
          </a:prstGeom>
        </p:spPr>
        <p:txBody>
          <a:bodyPr wrap="square">
            <a:spAutoFit/>
          </a:bodyPr>
          <a:lstStyle/>
          <a:p>
            <a:r>
              <a:rPr lang="tr-TR" b="1" dirty="0"/>
              <a:t>Öğrenciler ilk ders kayıt işlemleri öğrenci işleri birimi tarafından yapılmaktadır. </a:t>
            </a:r>
          </a:p>
          <a:p>
            <a:r>
              <a:rPr lang="tr-TR" dirty="0"/>
              <a:t>Daha sonraki  Öğrenimleri süresince de güz ve bahar dönemleri başında, </a:t>
            </a:r>
          </a:p>
          <a:p>
            <a:r>
              <a:rPr lang="tr-TR" dirty="0"/>
              <a:t>akademik takvimde belirtilen süre içerisinde  </a:t>
            </a:r>
            <a:r>
              <a:rPr lang="tr-TR" b="1" dirty="0"/>
              <a:t>öğrenci tarafından </a:t>
            </a:r>
          </a:p>
          <a:p>
            <a:r>
              <a:rPr lang="tr-TR" b="1" dirty="0"/>
              <a:t>kayıt yenilemek zorundadırlar. </a:t>
            </a:r>
          </a:p>
          <a:p>
            <a:endParaRPr lang="tr-TR" dirty="0"/>
          </a:p>
          <a:p>
            <a:endParaRPr lang="tr-TR" dirty="0"/>
          </a:p>
          <a:p>
            <a:r>
              <a:rPr lang="tr-TR" b="1" dirty="0"/>
              <a:t>2. öğretim öğrencileri ve öğrencinin ikinci kazandığı üniversite ise </a:t>
            </a:r>
          </a:p>
          <a:p>
            <a:r>
              <a:rPr lang="tr-TR" b="1" dirty="0"/>
              <a:t>2023-2024 eğitim öğretim yılı her bir dönem için 253,50 TL </a:t>
            </a:r>
          </a:p>
          <a:p>
            <a:r>
              <a:rPr lang="tr-TR" b="1" dirty="0"/>
              <a:t>harç ödemesi gerekmektedir. </a:t>
            </a:r>
          </a:p>
        </p:txBody>
      </p:sp>
    </p:spTree>
    <p:extLst>
      <p:ext uri="{BB962C8B-B14F-4D97-AF65-F5344CB8AC3E}">
        <p14:creationId xmlns:p14="http://schemas.microsoft.com/office/powerpoint/2010/main" val="36356250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76400" y="344106"/>
            <a:ext cx="10515600" cy="1011730"/>
          </a:xfrm>
        </p:spPr>
        <p:txBody>
          <a:bodyPr>
            <a:normAutofit/>
          </a:bodyPr>
          <a:lstStyle/>
          <a:p>
            <a:r>
              <a:rPr lang="tr-TR" dirty="0"/>
              <a:t>DERS KAYIT İŞLEM </a:t>
            </a:r>
            <a:r>
              <a:rPr lang="tr-TR" dirty="0" smtClean="0"/>
              <a:t>BASAMAKLARI</a:t>
            </a:r>
            <a:endParaRPr lang="tr-TR" dirty="0"/>
          </a:p>
        </p:txBody>
      </p:sp>
      <p:sp>
        <p:nvSpPr>
          <p:cNvPr id="4" name="Dikdörtgen 3"/>
          <p:cNvSpPr/>
          <p:nvPr/>
        </p:nvSpPr>
        <p:spPr>
          <a:xfrm>
            <a:off x="599090" y="1166842"/>
            <a:ext cx="10920248" cy="4154984"/>
          </a:xfrm>
          <a:prstGeom prst="rect">
            <a:avLst/>
          </a:prstGeom>
        </p:spPr>
        <p:txBody>
          <a:bodyPr wrap="square">
            <a:spAutoFit/>
          </a:bodyPr>
          <a:lstStyle/>
          <a:p>
            <a:r>
              <a:rPr lang="tr-TR" sz="2200" b="1" u="sng" dirty="0"/>
              <a:t>1.</a:t>
            </a:r>
            <a:r>
              <a:rPr lang="tr-TR" sz="2200" u="sng" dirty="0"/>
              <a:t>SİSTEME GİRİŞ</a:t>
            </a:r>
            <a:endParaRPr lang="tr-TR" sz="2200" dirty="0"/>
          </a:p>
          <a:p>
            <a:r>
              <a:rPr lang="tr-TR" sz="2200" dirty="0"/>
              <a:t>Kullanıcı adı ve şifreniz ile </a:t>
            </a:r>
            <a:r>
              <a:rPr lang="tr-TR" sz="2200" u="sng" dirty="0">
                <a:hlinkClick r:id="rId2"/>
              </a:rPr>
              <a:t>https://obs.siirt.edu.tr/</a:t>
            </a:r>
            <a:r>
              <a:rPr lang="tr-TR" sz="2200" dirty="0"/>
              <a:t> adresinden sisteme giriş yapınız.</a:t>
            </a:r>
          </a:p>
          <a:p>
            <a:r>
              <a:rPr lang="tr-TR" sz="2200" dirty="0"/>
              <a:t>      </a:t>
            </a:r>
            <a:r>
              <a:rPr lang="tr-TR" sz="2200" b="1" dirty="0"/>
              <a:t>2.</a:t>
            </a:r>
            <a:r>
              <a:rPr lang="tr-TR" sz="2200" dirty="0"/>
              <a:t> </a:t>
            </a:r>
            <a:r>
              <a:rPr lang="tr-TR" sz="2200" u="sng" dirty="0"/>
              <a:t>DERS EKLEME</a:t>
            </a:r>
            <a:endParaRPr lang="tr-TR" sz="2200" dirty="0"/>
          </a:p>
          <a:p>
            <a:r>
              <a:rPr lang="tr-TR" sz="2200" b="1" dirty="0"/>
              <a:t>[Ders ve Dönem İşlemleri]</a:t>
            </a:r>
            <a:r>
              <a:rPr lang="tr-TR" sz="2200" dirty="0"/>
              <a:t> menüsüne giriniz,</a:t>
            </a:r>
          </a:p>
          <a:p>
            <a:r>
              <a:rPr lang="tr-TR" sz="2200" b="1" dirty="0"/>
              <a:t>[Ders Kayıt]</a:t>
            </a:r>
            <a:r>
              <a:rPr lang="tr-TR" sz="2200" dirty="0"/>
              <a:t> alt menüsüne giriniz.</a:t>
            </a:r>
          </a:p>
          <a:p>
            <a:r>
              <a:rPr lang="tr-TR" sz="2200" b="1" dirty="0"/>
              <a:t>(+)</a:t>
            </a:r>
            <a:r>
              <a:rPr lang="tr-TR" sz="2200" dirty="0"/>
              <a:t> butonuna basarak birinci yarıyıla ait tüm dersleri ekleyiniz. </a:t>
            </a:r>
          </a:p>
          <a:p>
            <a:r>
              <a:rPr lang="tr-TR" sz="2200" b="1" dirty="0"/>
              <a:t>     3.</a:t>
            </a:r>
            <a:r>
              <a:rPr lang="tr-TR" sz="2200" dirty="0"/>
              <a:t> </a:t>
            </a:r>
            <a:r>
              <a:rPr lang="tr-TR" sz="2200" u="sng" dirty="0"/>
              <a:t>KESİNLEŞTİRME</a:t>
            </a:r>
            <a:endParaRPr lang="tr-TR" sz="2200" dirty="0"/>
          </a:p>
          <a:p>
            <a:r>
              <a:rPr lang="tr-TR" sz="2200" dirty="0"/>
              <a:t>- Ders ekleme işlemi tamamlandıktan sonra ders kaydının kesinleştirilmesi gerekmektedir.</a:t>
            </a:r>
          </a:p>
          <a:p>
            <a:r>
              <a:rPr lang="tr-TR" sz="2200" dirty="0"/>
              <a:t>Bunun için;</a:t>
            </a:r>
          </a:p>
          <a:p>
            <a:r>
              <a:rPr lang="tr-TR" sz="2200" dirty="0"/>
              <a:t>Önce </a:t>
            </a:r>
            <a:r>
              <a:rPr lang="tr-TR" sz="2200" b="1" dirty="0"/>
              <a:t>“Kontrol Et”</a:t>
            </a:r>
            <a:r>
              <a:rPr lang="tr-TR" sz="2200" dirty="0"/>
              <a:t> butonuna sonra da </a:t>
            </a:r>
            <a:r>
              <a:rPr lang="tr-TR" sz="2200" b="1" dirty="0"/>
              <a:t>“Kesinleştirme”</a:t>
            </a:r>
            <a:r>
              <a:rPr lang="tr-TR" sz="2200" dirty="0"/>
              <a:t> butonuna tıklayınız. </a:t>
            </a:r>
          </a:p>
          <a:p>
            <a:r>
              <a:rPr lang="tr-TR" sz="2200" dirty="0"/>
              <a:t>*Harç borcu olan öğrencilerin bu aşamadan önce ödemeleri gereken tutarı Ziraat Bankası ATM’lerinden veya Ziraat Bankası İnternet Bankacılığı ile yatırmaları gerekmektedir.</a:t>
            </a:r>
          </a:p>
        </p:txBody>
      </p:sp>
    </p:spTree>
    <p:extLst>
      <p:ext uri="{BB962C8B-B14F-4D97-AF65-F5344CB8AC3E}">
        <p14:creationId xmlns:p14="http://schemas.microsoft.com/office/powerpoint/2010/main" val="30276574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76400" y="344106"/>
            <a:ext cx="10515600" cy="1011730"/>
          </a:xfrm>
        </p:spPr>
        <p:txBody>
          <a:bodyPr/>
          <a:lstStyle/>
          <a:p>
            <a:r>
              <a:rPr lang="tr-TR" dirty="0"/>
              <a:t>DERS KAYDI </a:t>
            </a:r>
          </a:p>
        </p:txBody>
      </p:sp>
      <p:pic>
        <p:nvPicPr>
          <p:cNvPr id="4" name="İçerik Yer Tutucusu 3"/>
          <p:cNvPicPr>
            <a:picLocks noGrp="1" noChangeAspect="1"/>
          </p:cNvPicPr>
          <p:nvPr>
            <p:ph idx="1"/>
          </p:nvPr>
        </p:nvPicPr>
        <p:blipFill>
          <a:blip r:embed="rId2"/>
          <a:stretch>
            <a:fillRect/>
          </a:stretch>
        </p:blipFill>
        <p:spPr>
          <a:xfrm>
            <a:off x="516382" y="1802279"/>
            <a:ext cx="4663844" cy="3346994"/>
          </a:xfrm>
          <a:prstGeom prst="rect">
            <a:avLst/>
          </a:prstGeom>
        </p:spPr>
      </p:pic>
      <p:sp>
        <p:nvSpPr>
          <p:cNvPr id="5" name="Dikdörtgen 4"/>
          <p:cNvSpPr/>
          <p:nvPr/>
        </p:nvSpPr>
        <p:spPr>
          <a:xfrm>
            <a:off x="5580993" y="1906115"/>
            <a:ext cx="6096000" cy="2862322"/>
          </a:xfrm>
          <a:prstGeom prst="rect">
            <a:avLst/>
          </a:prstGeom>
        </p:spPr>
        <p:txBody>
          <a:bodyPr>
            <a:spAutoFit/>
          </a:bodyPr>
          <a:lstStyle/>
          <a:p>
            <a:r>
              <a:rPr lang="tr-TR" dirty="0"/>
              <a:t>Öğrenciler yarıyıl başında programına başarısızlığı nedeniyle tekrarlamak ve almak zorunda olduğu dersleri eklemek zorundadır. </a:t>
            </a:r>
          </a:p>
          <a:p>
            <a:endParaRPr lang="tr-TR" dirty="0"/>
          </a:p>
          <a:p>
            <a:r>
              <a:rPr lang="tr-TR" dirty="0"/>
              <a:t>Bu işlem SİU </a:t>
            </a:r>
            <a:r>
              <a:rPr lang="tr-TR" dirty="0" smtClean="0"/>
              <a:t>Öğrenci </a:t>
            </a:r>
            <a:r>
              <a:rPr lang="tr-TR" dirty="0"/>
              <a:t>Bilgi Sistemi’nden yapılır ve dersler seçildikten sonra danışman tarafından onaylanması gerekir.</a:t>
            </a:r>
          </a:p>
          <a:p>
            <a:endParaRPr lang="tr-TR" dirty="0"/>
          </a:p>
          <a:p>
            <a:r>
              <a:rPr lang="tr-TR" dirty="0"/>
              <a:t>Zamanında ders kaydı yapamadığınızda ekle-sil döneminde dilekçe vermeniz gerekir.</a:t>
            </a:r>
          </a:p>
          <a:p>
            <a:endParaRPr lang="tr-TR" dirty="0"/>
          </a:p>
        </p:txBody>
      </p:sp>
    </p:spTree>
    <p:extLst>
      <p:ext uri="{BB962C8B-B14F-4D97-AF65-F5344CB8AC3E}">
        <p14:creationId xmlns:p14="http://schemas.microsoft.com/office/powerpoint/2010/main" val="12618548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76400" y="344106"/>
            <a:ext cx="10515600" cy="1011730"/>
          </a:xfrm>
        </p:spPr>
        <p:txBody>
          <a:bodyPr/>
          <a:lstStyle/>
          <a:p>
            <a:r>
              <a:rPr lang="tr-TR" dirty="0"/>
              <a:t>DERS </a:t>
            </a:r>
            <a:r>
              <a:rPr lang="tr-TR" dirty="0" smtClean="0"/>
              <a:t>SEÇİMİ</a:t>
            </a:r>
            <a:endParaRPr lang="tr-TR" dirty="0"/>
          </a:p>
        </p:txBody>
      </p:sp>
      <p:pic>
        <p:nvPicPr>
          <p:cNvPr id="4" name="İçerik Yer Tutucusu 3"/>
          <p:cNvPicPr>
            <a:picLocks noGrp="1" noChangeAspect="1"/>
          </p:cNvPicPr>
          <p:nvPr>
            <p:ph idx="1"/>
          </p:nvPr>
        </p:nvPicPr>
        <p:blipFill>
          <a:blip r:embed="rId2"/>
          <a:stretch>
            <a:fillRect/>
          </a:stretch>
        </p:blipFill>
        <p:spPr>
          <a:xfrm>
            <a:off x="499852" y="1978822"/>
            <a:ext cx="2847079" cy="2139881"/>
          </a:xfrm>
          <a:prstGeom prst="rect">
            <a:avLst/>
          </a:prstGeom>
        </p:spPr>
      </p:pic>
      <p:sp>
        <p:nvSpPr>
          <p:cNvPr id="5" name="Dikdörtgen 4"/>
          <p:cNvSpPr/>
          <p:nvPr/>
        </p:nvSpPr>
        <p:spPr>
          <a:xfrm>
            <a:off x="3573517" y="2310099"/>
            <a:ext cx="7020910" cy="1477328"/>
          </a:xfrm>
          <a:prstGeom prst="rect">
            <a:avLst/>
          </a:prstGeom>
        </p:spPr>
        <p:txBody>
          <a:bodyPr wrap="square">
            <a:spAutoFit/>
          </a:bodyPr>
          <a:lstStyle/>
          <a:p>
            <a:r>
              <a:rPr lang="tr-TR" b="1" dirty="0">
                <a:solidFill>
                  <a:srgbClr val="FF0000"/>
                </a:solidFill>
              </a:rPr>
              <a:t>Ders seçiminde aşağıdaki sıralama dikkate alınır: </a:t>
            </a:r>
          </a:p>
          <a:p>
            <a:pPr marL="285750" indent="-285750">
              <a:buFont typeface="Wingdings" panose="05000000000000000000" pitchFamily="2" charset="2"/>
              <a:buChar char="Ø"/>
            </a:pPr>
            <a:r>
              <a:rPr lang="tr-TR" dirty="0"/>
              <a:t>Önceki yarıyıllara ait derslerden alıp da başarısız olduğu dersler,</a:t>
            </a:r>
          </a:p>
          <a:p>
            <a:pPr marL="285750" indent="-285750">
              <a:buFont typeface="Wingdings" panose="05000000000000000000" pitchFamily="2" charset="2"/>
              <a:buChar char="Ø"/>
            </a:pPr>
            <a:r>
              <a:rPr lang="tr-TR" dirty="0"/>
              <a:t>Önceki yarıyıllara ait daha önce almadığı dersler,</a:t>
            </a:r>
          </a:p>
          <a:p>
            <a:pPr marL="285750" indent="-285750">
              <a:buFont typeface="Wingdings" panose="05000000000000000000" pitchFamily="2" charset="2"/>
              <a:buChar char="Ø"/>
            </a:pPr>
            <a:r>
              <a:rPr lang="tr-TR" dirty="0"/>
              <a:t>Bulunduğu yarıyıla ait derslerden alıp da başarısız olduğu dersler,</a:t>
            </a:r>
          </a:p>
          <a:p>
            <a:pPr marL="285750" indent="-285750">
              <a:buFont typeface="Wingdings" panose="05000000000000000000" pitchFamily="2" charset="2"/>
              <a:buChar char="Ø"/>
            </a:pPr>
            <a:r>
              <a:rPr lang="tr-TR" dirty="0"/>
              <a:t>Bulunduğu yarıyıla ait daha önce almadığı dersler,</a:t>
            </a:r>
          </a:p>
        </p:txBody>
      </p:sp>
    </p:spTree>
    <p:extLst>
      <p:ext uri="{BB962C8B-B14F-4D97-AF65-F5344CB8AC3E}">
        <p14:creationId xmlns:p14="http://schemas.microsoft.com/office/powerpoint/2010/main" val="14011114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76400" y="344106"/>
            <a:ext cx="10515600" cy="1011730"/>
          </a:xfrm>
        </p:spPr>
        <p:txBody>
          <a:bodyPr/>
          <a:lstStyle/>
          <a:p>
            <a:r>
              <a:rPr lang="tr-TR" dirty="0"/>
              <a:t>DERSLERE DEVAM</a:t>
            </a:r>
          </a:p>
        </p:txBody>
      </p:sp>
      <p:pic>
        <p:nvPicPr>
          <p:cNvPr id="4" name="İçerik Yer Tutucusu 3"/>
          <p:cNvPicPr>
            <a:picLocks noGrp="1" noChangeAspect="1"/>
          </p:cNvPicPr>
          <p:nvPr>
            <p:ph idx="1"/>
          </p:nvPr>
        </p:nvPicPr>
        <p:blipFill>
          <a:blip r:embed="rId2"/>
          <a:stretch>
            <a:fillRect/>
          </a:stretch>
        </p:blipFill>
        <p:spPr>
          <a:xfrm>
            <a:off x="451706" y="2091558"/>
            <a:ext cx="4217192" cy="2788032"/>
          </a:xfrm>
          <a:prstGeom prst="rect">
            <a:avLst/>
          </a:prstGeom>
        </p:spPr>
      </p:pic>
      <p:sp>
        <p:nvSpPr>
          <p:cNvPr id="6" name="Dikdörtgen 5"/>
          <p:cNvSpPr/>
          <p:nvPr/>
        </p:nvSpPr>
        <p:spPr>
          <a:xfrm>
            <a:off x="5234151" y="1870841"/>
            <a:ext cx="6096000" cy="3693319"/>
          </a:xfrm>
          <a:prstGeom prst="rect">
            <a:avLst/>
          </a:prstGeom>
        </p:spPr>
        <p:txBody>
          <a:bodyPr>
            <a:spAutoFit/>
          </a:bodyPr>
          <a:lstStyle/>
          <a:p>
            <a:r>
              <a:rPr lang="tr-TR" dirty="0"/>
              <a:t>Öğrenciler ilk defa aldıkları derslerin teorik olanlarına %70, uygulamalı olanlarına %80 oranında devamla mükelleftirler. Bu oran, o dönemdeki derslerin devam ettiği haftalar üzerinden hesaplanır. </a:t>
            </a:r>
          </a:p>
          <a:p>
            <a:endParaRPr lang="tr-TR" dirty="0"/>
          </a:p>
          <a:p>
            <a:r>
              <a:rPr lang="tr-TR" dirty="0"/>
              <a:t>Tekrarlanan derslerde önceki dönemde devam koşulu yerine getirilmişse, ara sınavlara girmek kaydıyla devam koşulu aranmaz.</a:t>
            </a:r>
          </a:p>
          <a:p>
            <a:endParaRPr lang="tr-TR" dirty="0"/>
          </a:p>
          <a:p>
            <a:r>
              <a:rPr lang="tr-TR" dirty="0"/>
              <a:t>Derslere düzenli devam etmeniz akademik başarınızı doğrudan etkilemektedir.</a:t>
            </a:r>
          </a:p>
          <a:p>
            <a:endParaRPr lang="tr-TR" dirty="0"/>
          </a:p>
          <a:p>
            <a:endParaRPr lang="tr-TR" dirty="0"/>
          </a:p>
        </p:txBody>
      </p:sp>
    </p:spTree>
    <p:extLst>
      <p:ext uri="{BB962C8B-B14F-4D97-AF65-F5344CB8AC3E}">
        <p14:creationId xmlns:p14="http://schemas.microsoft.com/office/powerpoint/2010/main" val="327522365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76400" y="344106"/>
            <a:ext cx="10515600" cy="1011730"/>
          </a:xfrm>
        </p:spPr>
        <p:txBody>
          <a:bodyPr/>
          <a:lstStyle/>
          <a:p>
            <a:r>
              <a:rPr lang="tr-TR" dirty="0"/>
              <a:t>DERSLERE DEVAM</a:t>
            </a:r>
          </a:p>
        </p:txBody>
      </p:sp>
      <p:sp>
        <p:nvSpPr>
          <p:cNvPr id="3" name="2 İçerik Yer Tutucusu"/>
          <p:cNvSpPr>
            <a:spLocks noGrp="1"/>
          </p:cNvSpPr>
          <p:nvPr>
            <p:ph idx="1"/>
          </p:nvPr>
        </p:nvSpPr>
        <p:spPr>
          <a:xfrm>
            <a:off x="838200" y="1573377"/>
            <a:ext cx="10515600" cy="4351338"/>
          </a:xfrm>
        </p:spPr>
        <p:txBody>
          <a:bodyPr/>
          <a:lstStyle/>
          <a:p>
            <a:r>
              <a:rPr lang="tr-TR" dirty="0">
                <a:solidFill>
                  <a:srgbClr val="FF0000"/>
                </a:solidFill>
              </a:rPr>
              <a:t>14 Haftalık eğitim dönemi boyunca mazeretler (sağlık raporu vb.) dikkate alınmaz.</a:t>
            </a:r>
          </a:p>
          <a:p>
            <a:endParaRPr lang="tr-TR" dirty="0"/>
          </a:p>
        </p:txBody>
      </p:sp>
      <p:pic>
        <p:nvPicPr>
          <p:cNvPr id="4" name="Resim 3"/>
          <p:cNvPicPr>
            <a:picLocks noChangeAspect="1"/>
          </p:cNvPicPr>
          <p:nvPr/>
        </p:nvPicPr>
        <p:blipFill>
          <a:blip r:embed="rId2"/>
          <a:stretch>
            <a:fillRect/>
          </a:stretch>
        </p:blipFill>
        <p:spPr>
          <a:xfrm>
            <a:off x="4067504" y="2183086"/>
            <a:ext cx="5134016" cy="3385401"/>
          </a:xfrm>
          <a:prstGeom prst="rect">
            <a:avLst/>
          </a:prstGeom>
        </p:spPr>
      </p:pic>
    </p:spTree>
    <p:extLst>
      <p:ext uri="{BB962C8B-B14F-4D97-AF65-F5344CB8AC3E}">
        <p14:creationId xmlns:p14="http://schemas.microsoft.com/office/powerpoint/2010/main" val="3791160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5988269" y="1355836"/>
            <a:ext cx="5898931" cy="4351338"/>
          </a:xfrm>
        </p:spPr>
        <p:txBody>
          <a:bodyPr/>
          <a:lstStyle/>
          <a:p>
            <a:r>
              <a:rPr lang="tr-TR" dirty="0"/>
              <a:t>ÖSYM tarafından yapılan sınava girerek, birinci sınıfa kesin kaydını yaptıran öğrenciler, öğrenime başlayacakları eğitim-öğretim yılının başlamasından itibaren </a:t>
            </a:r>
            <a:r>
              <a:rPr lang="tr-TR" dirty="0">
                <a:solidFill>
                  <a:srgbClr val="FF0000"/>
                </a:solidFill>
              </a:rPr>
              <a:t>on beş gün </a:t>
            </a:r>
            <a:r>
              <a:rPr lang="tr-TR" dirty="0"/>
              <a:t>içinde başvurmaları halinde, daha önce kayıtlı oldukları diğer yükseköğretim kurumlarından başarmış oldukları derslerden ilgili yönetim kurulu kararı ile muaf kabul </a:t>
            </a:r>
            <a:r>
              <a:rPr lang="tr-TR" dirty="0" smtClean="0"/>
              <a:t>edilebilir.</a:t>
            </a:r>
            <a:endParaRPr lang="tr-TR" dirty="0"/>
          </a:p>
        </p:txBody>
      </p:sp>
      <p:sp>
        <p:nvSpPr>
          <p:cNvPr id="4" name="1 Başlık"/>
          <p:cNvSpPr>
            <a:spLocks noGrp="1"/>
          </p:cNvSpPr>
          <p:nvPr>
            <p:ph type="title"/>
          </p:nvPr>
        </p:nvSpPr>
        <p:spPr>
          <a:xfrm>
            <a:off x="1676400" y="344106"/>
            <a:ext cx="10515600" cy="1011730"/>
          </a:xfrm>
        </p:spPr>
        <p:txBody>
          <a:bodyPr/>
          <a:lstStyle/>
          <a:p>
            <a:r>
              <a:rPr lang="tr-TR" dirty="0" smtClean="0"/>
              <a:t>MUAFİYET TALEBİ</a:t>
            </a:r>
            <a:endParaRPr lang="tr-TR" dirty="0"/>
          </a:p>
        </p:txBody>
      </p:sp>
      <p:pic>
        <p:nvPicPr>
          <p:cNvPr id="5" name="Resim 4"/>
          <p:cNvPicPr>
            <a:picLocks noChangeAspect="1"/>
          </p:cNvPicPr>
          <p:nvPr/>
        </p:nvPicPr>
        <p:blipFill>
          <a:blip r:embed="rId2"/>
          <a:stretch>
            <a:fillRect/>
          </a:stretch>
        </p:blipFill>
        <p:spPr>
          <a:xfrm>
            <a:off x="321551" y="2102755"/>
            <a:ext cx="5810250" cy="2857500"/>
          </a:xfrm>
          <a:prstGeom prst="rect">
            <a:avLst/>
          </a:prstGeom>
        </p:spPr>
      </p:pic>
    </p:spTree>
    <p:extLst>
      <p:ext uri="{BB962C8B-B14F-4D97-AF65-F5344CB8AC3E}">
        <p14:creationId xmlns:p14="http://schemas.microsoft.com/office/powerpoint/2010/main" val="52022864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1676400" y="207470"/>
            <a:ext cx="10515600" cy="1325563"/>
          </a:xfrm>
        </p:spPr>
        <p:txBody>
          <a:bodyPr/>
          <a:lstStyle/>
          <a:p>
            <a:r>
              <a:rPr lang="tr-TR" dirty="0" smtClean="0"/>
              <a:t>STAJ</a:t>
            </a:r>
            <a:endParaRPr lang="tr-TR" dirty="0"/>
          </a:p>
        </p:txBody>
      </p:sp>
      <p:sp>
        <p:nvSpPr>
          <p:cNvPr id="3" name="İçerik Yer Tutucusu 2"/>
          <p:cNvSpPr>
            <a:spLocks noGrp="1"/>
          </p:cNvSpPr>
          <p:nvPr>
            <p:ph idx="1"/>
          </p:nvPr>
        </p:nvSpPr>
        <p:spPr/>
        <p:txBody>
          <a:bodyPr/>
          <a:lstStyle/>
          <a:p>
            <a:r>
              <a:rPr lang="tr-TR" dirty="0" smtClean="0"/>
              <a:t>Teknik Bilimler Meslek Yüksekokulundaki tüm bölümlerde 30 iş günü staj zorunluluğu vardır. Stajlar için başvurulacak 2 durum bulunmaktadır.</a:t>
            </a:r>
          </a:p>
          <a:p>
            <a:r>
              <a:rPr lang="tr-TR" dirty="0" smtClean="0"/>
              <a:t>1.Kariyer kapısı üzerinden başvuru yaparak;</a:t>
            </a:r>
          </a:p>
          <a:p>
            <a:r>
              <a:rPr lang="tr-TR" dirty="0" smtClean="0"/>
              <a:t>2.Zorunlu staj durumu ise; kariyer kapısı üzerinden staj yapmayanlar içindir.</a:t>
            </a:r>
          </a:p>
          <a:p>
            <a:r>
              <a:rPr lang="tr-TR" dirty="0" smtClean="0"/>
              <a:t>Mezun olabilmeniz için 30 iş günü stajını BAŞARILI olarak tamamlamanız gerekmektedir.</a:t>
            </a:r>
            <a:endParaRPr lang="tr-TR" dirty="0"/>
          </a:p>
        </p:txBody>
      </p:sp>
    </p:spTree>
    <p:extLst>
      <p:ext uri="{BB962C8B-B14F-4D97-AF65-F5344CB8AC3E}">
        <p14:creationId xmlns:p14="http://schemas.microsoft.com/office/powerpoint/2010/main" val="135329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676400" y="182379"/>
            <a:ext cx="10515600" cy="1325563"/>
          </a:xfrm>
        </p:spPr>
        <p:txBody>
          <a:bodyPr/>
          <a:lstStyle/>
          <a:p>
            <a:r>
              <a:rPr lang="tr-TR" dirty="0" smtClean="0"/>
              <a:t>UZAKTAN EĞİTİM</a:t>
            </a:r>
            <a:endParaRPr lang="tr-TR" dirty="0"/>
          </a:p>
        </p:txBody>
      </p:sp>
      <p:sp>
        <p:nvSpPr>
          <p:cNvPr id="3" name="İçerik Yer Tutucusu 2"/>
          <p:cNvSpPr>
            <a:spLocks noGrp="1"/>
          </p:cNvSpPr>
          <p:nvPr>
            <p:ph idx="1"/>
          </p:nvPr>
        </p:nvSpPr>
        <p:spPr>
          <a:xfrm>
            <a:off x="785648" y="1373680"/>
            <a:ext cx="10515600" cy="4351338"/>
          </a:xfrm>
        </p:spPr>
        <p:txBody>
          <a:bodyPr>
            <a:normAutofit/>
          </a:bodyPr>
          <a:lstStyle/>
          <a:p>
            <a:pPr marL="0" indent="0">
              <a:buNone/>
            </a:pPr>
            <a:r>
              <a:rPr lang="tr-TR" dirty="0" smtClean="0"/>
              <a:t>	</a:t>
            </a:r>
            <a:r>
              <a:rPr lang="tr-TR" b="1" u="sng" dirty="0" smtClean="0">
                <a:solidFill>
                  <a:srgbClr val="FF0000"/>
                </a:solidFill>
              </a:rPr>
              <a:t>Güz ve Bahar Döneminde alacağınız; </a:t>
            </a:r>
          </a:p>
          <a:p>
            <a:r>
              <a:rPr lang="tr-TR" dirty="0" smtClean="0"/>
              <a:t>Türk Dili – I</a:t>
            </a:r>
            <a:br>
              <a:rPr lang="tr-TR" dirty="0" smtClean="0"/>
            </a:br>
            <a:r>
              <a:rPr lang="tr-TR" dirty="0" smtClean="0"/>
              <a:t>Türk Dili – II</a:t>
            </a:r>
          </a:p>
          <a:p>
            <a:r>
              <a:rPr lang="tr-TR" dirty="0" smtClean="0"/>
              <a:t>İngilizce – I</a:t>
            </a:r>
            <a:br>
              <a:rPr lang="tr-TR" dirty="0" smtClean="0"/>
            </a:br>
            <a:r>
              <a:rPr lang="tr-TR" dirty="0" smtClean="0"/>
              <a:t>İngilizce – II</a:t>
            </a:r>
          </a:p>
          <a:p>
            <a:r>
              <a:rPr lang="tr-TR" dirty="0" smtClean="0"/>
              <a:t>Atatürk İlke ve İnkılapları – I</a:t>
            </a:r>
            <a:br>
              <a:rPr lang="tr-TR" dirty="0" smtClean="0"/>
            </a:br>
            <a:r>
              <a:rPr lang="tr-TR" dirty="0"/>
              <a:t>Atatürk İlke ve İnkılapları – </a:t>
            </a:r>
            <a:r>
              <a:rPr lang="tr-TR" dirty="0" smtClean="0"/>
              <a:t>II</a:t>
            </a:r>
          </a:p>
          <a:p>
            <a:pPr marL="0" indent="0">
              <a:buNone/>
            </a:pPr>
            <a:r>
              <a:rPr lang="tr-TR" dirty="0" smtClean="0"/>
              <a:t>Dersler uzaktan eğitim yolu işlenmektedir.</a:t>
            </a:r>
            <a:endParaRPr lang="tr-TR" dirty="0"/>
          </a:p>
          <a:p>
            <a:endParaRPr lang="tr-TR" dirty="0" smtClean="0"/>
          </a:p>
        </p:txBody>
      </p:sp>
    </p:spTree>
    <p:extLst>
      <p:ext uri="{BB962C8B-B14F-4D97-AF65-F5344CB8AC3E}">
        <p14:creationId xmlns:p14="http://schemas.microsoft.com/office/powerpoint/2010/main" val="321930824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van 1"/>
          <p:cNvSpPr>
            <a:spLocks noGrp="1"/>
          </p:cNvSpPr>
          <p:nvPr>
            <p:ph type="title"/>
          </p:nvPr>
        </p:nvSpPr>
        <p:spPr>
          <a:xfrm>
            <a:off x="1676400" y="182379"/>
            <a:ext cx="10515600" cy="1325563"/>
          </a:xfrm>
        </p:spPr>
        <p:txBody>
          <a:bodyPr/>
          <a:lstStyle/>
          <a:p>
            <a:r>
              <a:rPr lang="tr-TR" dirty="0" smtClean="0"/>
              <a:t>UZAKTAN EĞİTİM SİSTEMİNE GİRİŞ</a:t>
            </a:r>
            <a:endParaRPr lang="tr-TR" dirty="0"/>
          </a:p>
        </p:txBody>
      </p:sp>
      <p:pic>
        <p:nvPicPr>
          <p:cNvPr id="7" name="İçerik Yer Tutucusu 6"/>
          <p:cNvPicPr>
            <a:picLocks noGrp="1" noChangeAspect="1"/>
          </p:cNvPicPr>
          <p:nvPr>
            <p:ph idx="1"/>
          </p:nvPr>
        </p:nvPicPr>
        <p:blipFill>
          <a:blip r:embed="rId2"/>
          <a:stretch>
            <a:fillRect/>
          </a:stretch>
        </p:blipFill>
        <p:spPr>
          <a:xfrm>
            <a:off x="525517" y="1507942"/>
            <a:ext cx="8460828" cy="4413610"/>
          </a:xfrm>
          <a:prstGeom prst="rect">
            <a:avLst/>
          </a:prstGeom>
        </p:spPr>
      </p:pic>
      <p:sp>
        <p:nvSpPr>
          <p:cNvPr id="8" name="Metin kutusu 7"/>
          <p:cNvSpPr txBox="1"/>
          <p:nvPr/>
        </p:nvSpPr>
        <p:spPr>
          <a:xfrm>
            <a:off x="9396249" y="2490952"/>
            <a:ext cx="2333296" cy="2585323"/>
          </a:xfrm>
          <a:prstGeom prst="rect">
            <a:avLst/>
          </a:prstGeom>
          <a:noFill/>
        </p:spPr>
        <p:txBody>
          <a:bodyPr wrap="square" rtlCol="0">
            <a:spAutoFit/>
          </a:bodyPr>
          <a:lstStyle/>
          <a:p>
            <a:r>
              <a:rPr lang="tr-TR" dirty="0"/>
              <a:t>Kullanıcı adı ve şifreniz OBS (öğrenci bilgi sistemi) sisteminde kullandığınız kullanıcı adı ve şifre ile aynıdır</a:t>
            </a:r>
            <a:r>
              <a:rPr lang="tr-TR" dirty="0" smtClean="0"/>
              <a:t>.</a:t>
            </a:r>
          </a:p>
          <a:p>
            <a:r>
              <a:rPr lang="tr-TR" dirty="0" smtClean="0"/>
              <a:t>Ayrıca e-devlet bilgilerinizi kullanarak da sisteme giriş yapılabilmektedir. </a:t>
            </a:r>
            <a:endParaRPr lang="tr-TR" dirty="0"/>
          </a:p>
        </p:txBody>
      </p:sp>
      <p:sp>
        <p:nvSpPr>
          <p:cNvPr id="9" name="Dikdörtgen 8"/>
          <p:cNvSpPr/>
          <p:nvPr/>
        </p:nvSpPr>
        <p:spPr>
          <a:xfrm>
            <a:off x="3046278" y="1138610"/>
            <a:ext cx="3114507" cy="369332"/>
          </a:xfrm>
          <a:prstGeom prst="rect">
            <a:avLst/>
          </a:prstGeom>
        </p:spPr>
        <p:txBody>
          <a:bodyPr wrap="none">
            <a:spAutoFit/>
          </a:bodyPr>
          <a:lstStyle/>
          <a:p>
            <a:r>
              <a:rPr lang="tr-TR" dirty="0">
                <a:solidFill>
                  <a:srgbClr val="0070C0"/>
                </a:solidFill>
              </a:rPr>
              <a:t>https://siuzem.almscloud.com/</a:t>
            </a:r>
          </a:p>
        </p:txBody>
      </p:sp>
    </p:spTree>
    <p:extLst>
      <p:ext uri="{BB962C8B-B14F-4D97-AF65-F5344CB8AC3E}">
        <p14:creationId xmlns:p14="http://schemas.microsoft.com/office/powerpoint/2010/main" val="333716581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76400" y="344106"/>
            <a:ext cx="10515600" cy="1011730"/>
          </a:xfrm>
        </p:spPr>
        <p:txBody>
          <a:bodyPr/>
          <a:lstStyle/>
          <a:p>
            <a:r>
              <a:rPr lang="tr-TR" dirty="0"/>
              <a:t>SINAVLAR</a:t>
            </a:r>
          </a:p>
        </p:txBody>
      </p:sp>
      <p:pic>
        <p:nvPicPr>
          <p:cNvPr id="4" name="İçerik Yer Tutucusu 3"/>
          <p:cNvPicPr>
            <a:picLocks noGrp="1" noChangeAspect="1"/>
          </p:cNvPicPr>
          <p:nvPr>
            <p:ph idx="1"/>
          </p:nvPr>
        </p:nvPicPr>
        <p:blipFill>
          <a:blip r:embed="rId2"/>
          <a:stretch>
            <a:fillRect/>
          </a:stretch>
        </p:blipFill>
        <p:spPr>
          <a:xfrm>
            <a:off x="0" y="1455192"/>
            <a:ext cx="5066215" cy="4188315"/>
          </a:xfrm>
          <a:prstGeom prst="rect">
            <a:avLst/>
          </a:prstGeom>
        </p:spPr>
      </p:pic>
      <p:sp>
        <p:nvSpPr>
          <p:cNvPr id="5" name="Dikdörtgen 4"/>
          <p:cNvSpPr/>
          <p:nvPr/>
        </p:nvSpPr>
        <p:spPr>
          <a:xfrm>
            <a:off x="5066215" y="1564190"/>
            <a:ext cx="6096000" cy="3970318"/>
          </a:xfrm>
          <a:prstGeom prst="rect">
            <a:avLst/>
          </a:prstGeom>
        </p:spPr>
        <p:txBody>
          <a:bodyPr>
            <a:spAutoFit/>
          </a:bodyPr>
          <a:lstStyle/>
          <a:p>
            <a:r>
              <a:rPr lang="tr-TR" dirty="0"/>
              <a:t>Uygulanan sınavlar; ara sınav (vize), mazeret sınavı, yarıyıl sonu sınavı (Final), bütünleme sınavı, ve tek ders sınavı sınavından oluşur.</a:t>
            </a:r>
          </a:p>
          <a:p>
            <a:r>
              <a:rPr lang="tr-TR" b="1" dirty="0"/>
              <a:t>Ara Sınav (Vize) : </a:t>
            </a:r>
            <a:r>
              <a:rPr lang="tr-TR" dirty="0"/>
              <a:t>Her ders için yarıyıl içerisinde uygulanan sınavdır. </a:t>
            </a:r>
          </a:p>
          <a:p>
            <a:r>
              <a:rPr lang="tr-TR" b="1" dirty="0"/>
              <a:t>Mazeret Sınavı : </a:t>
            </a:r>
            <a:r>
              <a:rPr lang="tr-TR" dirty="0"/>
              <a:t>Ara sınava giremeyen öğrencilerden haklı ve geçerli mazeretleri bulunan öğrenciler için uygulanan sınavdır.</a:t>
            </a:r>
          </a:p>
          <a:p>
            <a:r>
              <a:rPr lang="tr-TR" b="1" dirty="0"/>
              <a:t>Yarıyıl sonu sınavı (Final) : </a:t>
            </a:r>
            <a:r>
              <a:rPr lang="tr-TR" dirty="0"/>
              <a:t>Dersin devam koşulunun yerine getiren öğrenciler için dönem sonunda uygulanan sınavdır.</a:t>
            </a:r>
          </a:p>
          <a:p>
            <a:r>
              <a:rPr lang="tr-TR" b="1" dirty="0"/>
              <a:t>Bütünleme Sınavı : </a:t>
            </a:r>
            <a:r>
              <a:rPr lang="tr-TR" dirty="0"/>
              <a:t>Yarıyıl sonu sınavına girme hakkına sahip olduğu halde sınava katılamayan veya sınava girdiği halde başarısız olan öğrenciler için uygulanan sınavdır.</a:t>
            </a:r>
          </a:p>
          <a:p>
            <a:r>
              <a:rPr lang="tr-TR" b="1" dirty="0"/>
              <a:t>Tek Ders Sınavı : </a:t>
            </a:r>
            <a:r>
              <a:rPr lang="tr-TR" dirty="0"/>
              <a:t>Mezuniyet durumunda olup sadece bir dersten başarısız olan öğrencilere uygulanan sınavdır.</a:t>
            </a:r>
          </a:p>
        </p:txBody>
      </p:sp>
    </p:spTree>
    <p:extLst>
      <p:ext uri="{BB962C8B-B14F-4D97-AF65-F5344CB8AC3E}">
        <p14:creationId xmlns:p14="http://schemas.microsoft.com/office/powerpoint/2010/main" val="8892896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76400" y="344106"/>
            <a:ext cx="10515600" cy="1011730"/>
          </a:xfrm>
        </p:spPr>
        <p:txBody>
          <a:bodyPr/>
          <a:lstStyle/>
          <a:p>
            <a:r>
              <a:rPr lang="tr-TR" dirty="0"/>
              <a:t>SINAVLAR</a:t>
            </a:r>
          </a:p>
        </p:txBody>
      </p:sp>
      <p:pic>
        <p:nvPicPr>
          <p:cNvPr id="4" name="İçerik Yer Tutucusu 3"/>
          <p:cNvPicPr>
            <a:picLocks noGrp="1" noChangeAspect="1"/>
          </p:cNvPicPr>
          <p:nvPr>
            <p:ph idx="1"/>
          </p:nvPr>
        </p:nvPicPr>
        <p:blipFill>
          <a:blip r:embed="rId2"/>
          <a:stretch>
            <a:fillRect/>
          </a:stretch>
        </p:blipFill>
        <p:spPr>
          <a:xfrm>
            <a:off x="783676" y="2034581"/>
            <a:ext cx="4255377" cy="2798307"/>
          </a:xfrm>
          <a:prstGeom prst="rect">
            <a:avLst/>
          </a:prstGeom>
        </p:spPr>
      </p:pic>
      <p:sp>
        <p:nvSpPr>
          <p:cNvPr id="5" name="Dikdörtgen 4"/>
          <p:cNvSpPr/>
          <p:nvPr/>
        </p:nvSpPr>
        <p:spPr>
          <a:xfrm>
            <a:off x="5675586" y="2034581"/>
            <a:ext cx="6096000" cy="2585323"/>
          </a:xfrm>
          <a:prstGeom prst="rect">
            <a:avLst/>
          </a:prstGeom>
        </p:spPr>
        <p:txBody>
          <a:bodyPr>
            <a:spAutoFit/>
          </a:bodyPr>
          <a:lstStyle/>
          <a:p>
            <a:r>
              <a:rPr lang="tr-TR" dirty="0"/>
              <a:t>Bu sınavlar yazılı, sözlü veya hem yazılı hem sözlü ve/veya uygulamalı olarak yapılabilir. </a:t>
            </a:r>
          </a:p>
          <a:p>
            <a:endParaRPr lang="tr-TR" dirty="0"/>
          </a:p>
          <a:p>
            <a:r>
              <a:rPr lang="tr-TR" dirty="0"/>
              <a:t>Dersten kalınması halinde; Akademik </a:t>
            </a:r>
            <a:r>
              <a:rPr lang="tr-TR" dirty="0" err="1"/>
              <a:t>Takvim’e</a:t>
            </a:r>
            <a:r>
              <a:rPr lang="tr-TR" dirty="0"/>
              <a:t> göre Bütünleme/Yaz okulu tercihini yapabilirsiniz.</a:t>
            </a:r>
          </a:p>
          <a:p>
            <a:endParaRPr lang="tr-TR" dirty="0"/>
          </a:p>
          <a:p>
            <a:r>
              <a:rPr lang="tr-TR" b="1" dirty="0">
                <a:solidFill>
                  <a:srgbClr val="FF0000"/>
                </a:solidFill>
              </a:rPr>
              <a:t>Yükseköğretim Kurumları Öğrenci Disiplin Yönetmeliği’ne göre kopya çekmek ve çektirmek bir yarıyıl okuldan uzaklaştırma cezası ile sonuçlanmaktadır.</a:t>
            </a:r>
          </a:p>
        </p:txBody>
      </p:sp>
    </p:spTree>
    <p:extLst>
      <p:ext uri="{BB962C8B-B14F-4D97-AF65-F5344CB8AC3E}">
        <p14:creationId xmlns:p14="http://schemas.microsoft.com/office/powerpoint/2010/main" val="7357180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76400" y="344106"/>
            <a:ext cx="10515600" cy="1011730"/>
          </a:xfrm>
        </p:spPr>
        <p:txBody>
          <a:bodyPr/>
          <a:lstStyle/>
          <a:p>
            <a:r>
              <a:rPr lang="tr-TR" dirty="0"/>
              <a:t>DERS BAŞARI NOTU</a:t>
            </a:r>
          </a:p>
        </p:txBody>
      </p:sp>
      <p:pic>
        <p:nvPicPr>
          <p:cNvPr id="4" name="İçerik Yer Tutucusu 3"/>
          <p:cNvPicPr>
            <a:picLocks noGrp="1" noChangeAspect="1"/>
          </p:cNvPicPr>
          <p:nvPr>
            <p:ph idx="1"/>
          </p:nvPr>
        </p:nvPicPr>
        <p:blipFill>
          <a:blip r:embed="rId2"/>
          <a:stretch>
            <a:fillRect/>
          </a:stretch>
        </p:blipFill>
        <p:spPr>
          <a:xfrm>
            <a:off x="561180" y="1865879"/>
            <a:ext cx="4090771" cy="3072650"/>
          </a:xfrm>
          <a:prstGeom prst="rect">
            <a:avLst/>
          </a:prstGeom>
        </p:spPr>
      </p:pic>
      <p:sp>
        <p:nvSpPr>
          <p:cNvPr id="5" name="Dikdörtgen 4"/>
          <p:cNvSpPr/>
          <p:nvPr/>
        </p:nvSpPr>
        <p:spPr>
          <a:xfrm>
            <a:off x="5265682" y="2385536"/>
            <a:ext cx="6096000" cy="1477328"/>
          </a:xfrm>
          <a:prstGeom prst="rect">
            <a:avLst/>
          </a:prstGeom>
        </p:spPr>
        <p:txBody>
          <a:bodyPr>
            <a:spAutoFit/>
          </a:bodyPr>
          <a:lstStyle/>
          <a:p>
            <a:r>
              <a:rPr lang="tr-TR" dirty="0"/>
              <a:t>Bir dersteki başarı durumu </a:t>
            </a:r>
            <a:r>
              <a:rPr lang="tr-TR" dirty="0" smtClean="0"/>
              <a:t>«Ders </a:t>
            </a:r>
            <a:r>
              <a:rPr lang="tr-TR" dirty="0"/>
              <a:t>Başarı </a:t>
            </a:r>
            <a:r>
              <a:rPr lang="tr-TR" dirty="0" smtClean="0"/>
              <a:t>Notu» </a:t>
            </a:r>
            <a:r>
              <a:rPr lang="tr-TR" dirty="0"/>
              <a:t>ile belirlenir. </a:t>
            </a:r>
          </a:p>
          <a:p>
            <a:endParaRPr lang="tr-TR" dirty="0"/>
          </a:p>
          <a:p>
            <a:r>
              <a:rPr lang="tr-TR" dirty="0"/>
              <a:t>Ders başarı notu, öğrencinin yarıyıl içinde gösterdiği başarı (ara sınavlar, ödevler, uygulamalı çalışmalar vb.) ve genel sınavın birlikte değerlendirmesiyle elde edilir.</a:t>
            </a:r>
          </a:p>
        </p:txBody>
      </p:sp>
    </p:spTree>
    <p:extLst>
      <p:ext uri="{BB962C8B-B14F-4D97-AF65-F5344CB8AC3E}">
        <p14:creationId xmlns:p14="http://schemas.microsoft.com/office/powerpoint/2010/main" val="353363799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76400" y="344106"/>
            <a:ext cx="10515600" cy="1011730"/>
          </a:xfrm>
        </p:spPr>
        <p:txBody>
          <a:bodyPr/>
          <a:lstStyle/>
          <a:p>
            <a:r>
              <a:rPr lang="tr-TR" dirty="0"/>
              <a:t>DERS BAŞARI NOTU</a:t>
            </a:r>
          </a:p>
        </p:txBody>
      </p:sp>
      <p:sp>
        <p:nvSpPr>
          <p:cNvPr id="5" name="Dikdörtgen 4"/>
          <p:cNvSpPr/>
          <p:nvPr/>
        </p:nvSpPr>
        <p:spPr>
          <a:xfrm>
            <a:off x="5265682" y="2385536"/>
            <a:ext cx="6096000" cy="1477328"/>
          </a:xfrm>
          <a:prstGeom prst="rect">
            <a:avLst/>
          </a:prstGeom>
        </p:spPr>
        <p:txBody>
          <a:bodyPr>
            <a:spAutoFit/>
          </a:bodyPr>
          <a:lstStyle/>
          <a:p>
            <a:r>
              <a:rPr lang="tr-TR" dirty="0"/>
              <a:t>Dönem içi notlarının her birinin ders başarı puanına katkısı toplamı %40 olarak belirlenir. </a:t>
            </a:r>
          </a:p>
          <a:p>
            <a:endParaRPr lang="tr-TR" dirty="0"/>
          </a:p>
          <a:p>
            <a:r>
              <a:rPr lang="tr-TR" dirty="0"/>
              <a:t>Dönem sonu sınavının ders başarı puanına katkısı %60 olarak belirlenir. </a:t>
            </a:r>
          </a:p>
        </p:txBody>
      </p:sp>
      <p:pic>
        <p:nvPicPr>
          <p:cNvPr id="6" name="İçerik Yer Tutucusu 5"/>
          <p:cNvPicPr>
            <a:picLocks noGrp="1" noChangeAspect="1"/>
          </p:cNvPicPr>
          <p:nvPr>
            <p:ph idx="1"/>
          </p:nvPr>
        </p:nvPicPr>
        <p:blipFill>
          <a:blip r:embed="rId2"/>
          <a:stretch>
            <a:fillRect/>
          </a:stretch>
        </p:blipFill>
        <p:spPr>
          <a:xfrm>
            <a:off x="961109" y="1804632"/>
            <a:ext cx="3264049" cy="3264049"/>
          </a:xfrm>
          <a:prstGeom prst="rect">
            <a:avLst/>
          </a:prstGeom>
        </p:spPr>
      </p:pic>
    </p:spTree>
    <p:extLst>
      <p:ext uri="{BB962C8B-B14F-4D97-AF65-F5344CB8AC3E}">
        <p14:creationId xmlns:p14="http://schemas.microsoft.com/office/powerpoint/2010/main" val="197130271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76400" y="344106"/>
            <a:ext cx="10515600" cy="1011730"/>
          </a:xfrm>
        </p:spPr>
        <p:txBody>
          <a:bodyPr/>
          <a:lstStyle/>
          <a:p>
            <a:r>
              <a:rPr lang="tr-TR" dirty="0"/>
              <a:t>DERS BAŞARI NOTU</a:t>
            </a:r>
          </a:p>
        </p:txBody>
      </p:sp>
      <p:pic>
        <p:nvPicPr>
          <p:cNvPr id="7" name="İçerik Yer Tutucusu 6"/>
          <p:cNvPicPr>
            <a:picLocks noGrp="1" noChangeAspect="1"/>
          </p:cNvPicPr>
          <p:nvPr>
            <p:ph idx="1"/>
          </p:nvPr>
        </p:nvPicPr>
        <p:blipFill>
          <a:blip r:embed="rId2"/>
          <a:stretch>
            <a:fillRect/>
          </a:stretch>
        </p:blipFill>
        <p:spPr>
          <a:xfrm>
            <a:off x="598147" y="2606800"/>
            <a:ext cx="4773582" cy="1969179"/>
          </a:xfrm>
          <a:prstGeom prst="rect">
            <a:avLst/>
          </a:prstGeom>
        </p:spPr>
      </p:pic>
      <p:sp>
        <p:nvSpPr>
          <p:cNvPr id="8" name="Dikdörtgen 7"/>
          <p:cNvSpPr/>
          <p:nvPr/>
        </p:nvSpPr>
        <p:spPr>
          <a:xfrm>
            <a:off x="5738648" y="2446733"/>
            <a:ext cx="6096000" cy="1754326"/>
          </a:xfrm>
          <a:prstGeom prst="rect">
            <a:avLst/>
          </a:prstGeom>
        </p:spPr>
        <p:txBody>
          <a:bodyPr>
            <a:spAutoFit/>
          </a:bodyPr>
          <a:lstStyle/>
          <a:p>
            <a:r>
              <a:rPr lang="tr-TR" dirty="0"/>
              <a:t>Öğrencinin bir dersi başarmış sayılması için; yarıyıl sonu veya bütünleme sınavlarında en az 50 puan almak koşuluyla, ara sınavlarının ortalamasının %40'ı ile yarıyıl sonu veya bütünleme sınav sonuçlarının %60'ının toplamı şeklinde hesaplanır.</a:t>
            </a:r>
          </a:p>
          <a:p>
            <a:endParaRPr lang="tr-TR" dirty="0"/>
          </a:p>
          <a:p>
            <a:r>
              <a:rPr lang="tr-TR" dirty="0"/>
              <a:t>(Vize x %40) + (Final  x %60) = Başarı Notu</a:t>
            </a:r>
          </a:p>
        </p:txBody>
      </p:sp>
    </p:spTree>
    <p:extLst>
      <p:ext uri="{BB962C8B-B14F-4D97-AF65-F5344CB8AC3E}">
        <p14:creationId xmlns:p14="http://schemas.microsoft.com/office/powerpoint/2010/main" val="112212359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76400" y="344106"/>
            <a:ext cx="10515600" cy="1011730"/>
          </a:xfrm>
        </p:spPr>
        <p:txBody>
          <a:bodyPr/>
          <a:lstStyle/>
          <a:p>
            <a:r>
              <a:rPr lang="tr-TR" dirty="0"/>
              <a:t>DERS BAŞARI NOTU</a:t>
            </a:r>
          </a:p>
        </p:txBody>
      </p:sp>
      <p:sp>
        <p:nvSpPr>
          <p:cNvPr id="6" name="İçerik Yer Tutucusu 5"/>
          <p:cNvSpPr>
            <a:spLocks noGrp="1"/>
          </p:cNvSpPr>
          <p:nvPr>
            <p:ph idx="1"/>
          </p:nvPr>
        </p:nvSpPr>
        <p:spPr>
          <a:xfrm>
            <a:off x="838200" y="1825625"/>
            <a:ext cx="2724807" cy="4351338"/>
          </a:xfrm>
        </p:spPr>
        <p:txBody>
          <a:bodyPr/>
          <a:lstStyle/>
          <a:p>
            <a:r>
              <a:rPr lang="tr-TR" dirty="0"/>
              <a:t>Bir öğrenciye verilecek yarıyıl başarı notu yanda gösterilen tablodan belirlenir.</a:t>
            </a:r>
          </a:p>
          <a:p>
            <a:endParaRPr lang="tr-TR" dirty="0"/>
          </a:p>
        </p:txBody>
      </p:sp>
      <p:pic>
        <p:nvPicPr>
          <p:cNvPr id="3" name="Resim 2"/>
          <p:cNvPicPr>
            <a:picLocks noChangeAspect="1"/>
          </p:cNvPicPr>
          <p:nvPr/>
        </p:nvPicPr>
        <p:blipFill>
          <a:blip r:embed="rId2"/>
          <a:stretch>
            <a:fillRect/>
          </a:stretch>
        </p:blipFill>
        <p:spPr>
          <a:xfrm>
            <a:off x="3903822" y="1609186"/>
            <a:ext cx="8083997" cy="3639627"/>
          </a:xfrm>
          <a:prstGeom prst="rect">
            <a:avLst/>
          </a:prstGeom>
        </p:spPr>
      </p:pic>
    </p:spTree>
    <p:extLst>
      <p:ext uri="{BB962C8B-B14F-4D97-AF65-F5344CB8AC3E}">
        <p14:creationId xmlns:p14="http://schemas.microsoft.com/office/powerpoint/2010/main" val="246594883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76400" y="344106"/>
            <a:ext cx="10515600" cy="1011730"/>
          </a:xfrm>
        </p:spPr>
        <p:txBody>
          <a:bodyPr>
            <a:normAutofit/>
          </a:bodyPr>
          <a:lstStyle/>
          <a:p>
            <a:r>
              <a:rPr lang="tr-TR" dirty="0"/>
              <a:t>DERS BAŞARI </a:t>
            </a:r>
            <a:r>
              <a:rPr lang="tr-TR" dirty="0" smtClean="0"/>
              <a:t>NOTU</a:t>
            </a:r>
            <a:endParaRPr lang="tr-TR" dirty="0"/>
          </a:p>
        </p:txBody>
      </p:sp>
      <p:pic>
        <p:nvPicPr>
          <p:cNvPr id="3" name="İçerik Yer Tutucusu 2"/>
          <p:cNvPicPr>
            <a:picLocks noGrp="1" noChangeAspect="1"/>
          </p:cNvPicPr>
          <p:nvPr>
            <p:ph idx="1"/>
          </p:nvPr>
        </p:nvPicPr>
        <p:blipFill>
          <a:blip r:embed="rId2"/>
          <a:stretch>
            <a:fillRect/>
          </a:stretch>
        </p:blipFill>
        <p:spPr>
          <a:xfrm>
            <a:off x="869416" y="1866293"/>
            <a:ext cx="4840644" cy="3218967"/>
          </a:xfrm>
          <a:prstGeom prst="rect">
            <a:avLst/>
          </a:prstGeom>
        </p:spPr>
      </p:pic>
      <p:sp>
        <p:nvSpPr>
          <p:cNvPr id="4" name="Dikdörtgen 3"/>
          <p:cNvSpPr/>
          <p:nvPr/>
        </p:nvSpPr>
        <p:spPr>
          <a:xfrm>
            <a:off x="6547944" y="2438088"/>
            <a:ext cx="4908331" cy="1477328"/>
          </a:xfrm>
          <a:prstGeom prst="rect">
            <a:avLst/>
          </a:prstGeom>
        </p:spPr>
        <p:txBody>
          <a:bodyPr wrap="square">
            <a:spAutoFit/>
          </a:bodyPr>
          <a:lstStyle/>
          <a:p>
            <a:r>
              <a:rPr lang="tr-TR" dirty="0"/>
              <a:t>Bir dersten F1, F2 notlarından birini alan öğrenci, o dersi açıldığı ilk yarıyılda tekrarlamak zorundadır. </a:t>
            </a:r>
          </a:p>
          <a:p>
            <a:endParaRPr lang="tr-TR" dirty="0"/>
          </a:p>
          <a:p>
            <a:endParaRPr lang="tr-TR" dirty="0"/>
          </a:p>
          <a:p>
            <a:r>
              <a:rPr lang="tr-TR" dirty="0"/>
              <a:t>Geçer not alınan bir ders tekrar alınamaz. </a:t>
            </a:r>
          </a:p>
        </p:txBody>
      </p:sp>
    </p:spTree>
    <p:extLst>
      <p:ext uri="{BB962C8B-B14F-4D97-AF65-F5344CB8AC3E}">
        <p14:creationId xmlns:p14="http://schemas.microsoft.com/office/powerpoint/2010/main" val="212101083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76400" y="344106"/>
            <a:ext cx="10515600" cy="1011730"/>
          </a:xfrm>
        </p:spPr>
        <p:txBody>
          <a:bodyPr>
            <a:normAutofit/>
          </a:bodyPr>
          <a:lstStyle/>
          <a:p>
            <a:r>
              <a:rPr lang="tr-TR" dirty="0"/>
              <a:t>DERS BAŞARI </a:t>
            </a:r>
            <a:r>
              <a:rPr lang="tr-TR" dirty="0" smtClean="0"/>
              <a:t>NOTU</a:t>
            </a:r>
            <a:endParaRPr lang="tr-TR" dirty="0"/>
          </a:p>
        </p:txBody>
      </p:sp>
      <p:pic>
        <p:nvPicPr>
          <p:cNvPr id="3" name="İçerik Yer Tutucusu 2"/>
          <p:cNvPicPr>
            <a:picLocks noGrp="1" noChangeAspect="1"/>
          </p:cNvPicPr>
          <p:nvPr>
            <p:ph idx="1"/>
          </p:nvPr>
        </p:nvPicPr>
        <p:blipFill>
          <a:blip r:embed="rId2"/>
          <a:stretch>
            <a:fillRect/>
          </a:stretch>
        </p:blipFill>
        <p:spPr>
          <a:xfrm>
            <a:off x="432202" y="1922114"/>
            <a:ext cx="4474852" cy="2981202"/>
          </a:xfrm>
          <a:prstGeom prst="rect">
            <a:avLst/>
          </a:prstGeom>
        </p:spPr>
      </p:pic>
      <p:sp>
        <p:nvSpPr>
          <p:cNvPr id="4" name="Dikdörtgen 3"/>
          <p:cNvSpPr/>
          <p:nvPr/>
        </p:nvSpPr>
        <p:spPr>
          <a:xfrm>
            <a:off x="5570482" y="2138203"/>
            <a:ext cx="6096000" cy="2308324"/>
          </a:xfrm>
          <a:prstGeom prst="rect">
            <a:avLst/>
          </a:prstGeom>
        </p:spPr>
        <p:txBody>
          <a:bodyPr>
            <a:spAutoFit/>
          </a:bodyPr>
          <a:lstStyle/>
          <a:p>
            <a:r>
              <a:rPr lang="tr-TR" dirty="0"/>
              <a:t>Koşullu geçer not alınan dersler derslerin açılan ilk dönemde tekrar alınma zorunluluğu yoktur.  </a:t>
            </a:r>
          </a:p>
          <a:p>
            <a:endParaRPr lang="tr-TR" dirty="0"/>
          </a:p>
          <a:p>
            <a:r>
              <a:rPr lang="tr-TR" dirty="0"/>
              <a:t>Tüm derslerden geçer not ya da koşullu geçer not almış ancak akademik ortalaması 2.00’ın altında olan öğrenciler, mezuniyet koşulu olan bu ortalamayı elde edinceye kadar koşullu geçer notla geçtikleri derslerden kendi seçecekleri sayıda dersi/dersleri tekrar almak zorundadır.  </a:t>
            </a:r>
          </a:p>
        </p:txBody>
      </p:sp>
    </p:spTree>
    <p:extLst>
      <p:ext uri="{BB962C8B-B14F-4D97-AF65-F5344CB8AC3E}">
        <p14:creationId xmlns:p14="http://schemas.microsoft.com/office/powerpoint/2010/main" val="224031058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676400" y="175939"/>
            <a:ext cx="10515600" cy="1325563"/>
          </a:xfrm>
        </p:spPr>
        <p:txBody>
          <a:bodyPr/>
          <a:lstStyle/>
          <a:p>
            <a:r>
              <a:rPr lang="tr-TR" dirty="0" smtClean="0"/>
              <a:t>SINAV SONUCUNA İTİRAZ</a:t>
            </a:r>
            <a:endParaRPr lang="tr-TR" dirty="0"/>
          </a:p>
        </p:txBody>
      </p:sp>
      <p:sp>
        <p:nvSpPr>
          <p:cNvPr id="3" name="İçerik Yer Tutucusu 2"/>
          <p:cNvSpPr>
            <a:spLocks noGrp="1"/>
          </p:cNvSpPr>
          <p:nvPr>
            <p:ph idx="1"/>
          </p:nvPr>
        </p:nvSpPr>
        <p:spPr>
          <a:xfrm>
            <a:off x="6726620" y="1825625"/>
            <a:ext cx="4627179" cy="4351338"/>
          </a:xfrm>
        </p:spPr>
        <p:txBody>
          <a:bodyPr/>
          <a:lstStyle/>
          <a:p>
            <a:r>
              <a:rPr lang="tr-TR" dirty="0"/>
              <a:t>Sınav kağıtlarında yapılan MADDİ hatalardan kaynaklı eksik notlara öğrenci, sınavın açıklandığı tarihten itibaren </a:t>
            </a:r>
            <a:r>
              <a:rPr lang="tr-TR" dirty="0">
                <a:solidFill>
                  <a:srgbClr val="FF0000"/>
                </a:solidFill>
              </a:rPr>
              <a:t>5 iş günü </a:t>
            </a:r>
            <a:r>
              <a:rPr lang="tr-TR" dirty="0"/>
              <a:t>içerisinde öğrenci işleri birimine vereceği dilekçe ile müracaat edebilir.</a:t>
            </a:r>
          </a:p>
          <a:p>
            <a:endParaRPr lang="tr-TR" dirty="0"/>
          </a:p>
        </p:txBody>
      </p:sp>
      <p:pic>
        <p:nvPicPr>
          <p:cNvPr id="4" name="Resim 3"/>
          <p:cNvPicPr>
            <a:picLocks noChangeAspect="1"/>
          </p:cNvPicPr>
          <p:nvPr/>
        </p:nvPicPr>
        <p:blipFill>
          <a:blip r:embed="rId2"/>
          <a:stretch>
            <a:fillRect/>
          </a:stretch>
        </p:blipFill>
        <p:spPr>
          <a:xfrm>
            <a:off x="734574" y="1501502"/>
            <a:ext cx="5697757" cy="3759054"/>
          </a:xfrm>
          <a:prstGeom prst="rect">
            <a:avLst/>
          </a:prstGeom>
        </p:spPr>
      </p:pic>
    </p:spTree>
    <p:extLst>
      <p:ext uri="{BB962C8B-B14F-4D97-AF65-F5344CB8AC3E}">
        <p14:creationId xmlns:p14="http://schemas.microsoft.com/office/powerpoint/2010/main" val="192793939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76400" y="344106"/>
            <a:ext cx="10515600" cy="1011730"/>
          </a:xfrm>
        </p:spPr>
        <p:txBody>
          <a:bodyPr>
            <a:normAutofit fontScale="90000"/>
          </a:bodyPr>
          <a:lstStyle/>
          <a:p>
            <a:r>
              <a:rPr lang="tr-TR" dirty="0" smtClean="0"/>
              <a:t>ÖĞRENCİ BELGESİ, TRANSKRİPT VB. EVRAKLAR</a:t>
            </a:r>
            <a:endParaRPr lang="tr-TR" dirty="0"/>
          </a:p>
        </p:txBody>
      </p:sp>
      <p:sp>
        <p:nvSpPr>
          <p:cNvPr id="6" name="İçerik Yer Tutucusu 5"/>
          <p:cNvSpPr>
            <a:spLocks noGrp="1"/>
          </p:cNvSpPr>
          <p:nvPr>
            <p:ph idx="1"/>
          </p:nvPr>
        </p:nvSpPr>
        <p:spPr/>
        <p:txBody>
          <a:bodyPr/>
          <a:lstStyle/>
          <a:p>
            <a:r>
              <a:rPr lang="tr-TR" dirty="0"/>
              <a:t>Ö</a:t>
            </a:r>
            <a:r>
              <a:rPr lang="tr-TR" dirty="0" smtClean="0"/>
              <a:t>ğrenci belgesi, transkript vb. evraklar e-devlet </a:t>
            </a:r>
            <a:r>
              <a:rPr lang="tr-TR" dirty="0"/>
              <a:t>üzerinden </a:t>
            </a:r>
            <a:r>
              <a:rPr lang="tr-TR" dirty="0" smtClean="0"/>
              <a:t>alınabilmektedir</a:t>
            </a:r>
            <a:r>
              <a:rPr lang="tr-TR" dirty="0"/>
              <a:t>. Tüm özel ve resmi kurumlarca bu belgeler kabul edilmektedir.</a:t>
            </a:r>
          </a:p>
          <a:p>
            <a:endParaRPr lang="tr-TR" dirty="0"/>
          </a:p>
        </p:txBody>
      </p:sp>
    </p:spTree>
    <p:extLst>
      <p:ext uri="{BB962C8B-B14F-4D97-AF65-F5344CB8AC3E}">
        <p14:creationId xmlns:p14="http://schemas.microsoft.com/office/powerpoint/2010/main" val="259068486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76400" y="344106"/>
            <a:ext cx="10515600" cy="1011730"/>
          </a:xfrm>
        </p:spPr>
        <p:txBody>
          <a:bodyPr/>
          <a:lstStyle/>
          <a:p>
            <a:r>
              <a:rPr lang="tr-TR" dirty="0" smtClean="0"/>
              <a:t>SORUN ÇÖZERKEN İZLENECEK YOL</a:t>
            </a:r>
            <a:endParaRPr lang="tr-TR" dirty="0"/>
          </a:p>
        </p:txBody>
      </p:sp>
      <p:pic>
        <p:nvPicPr>
          <p:cNvPr id="3" name="İçerik Yer Tutucusu 2"/>
          <p:cNvPicPr>
            <a:picLocks noGrp="1" noChangeAspect="1"/>
          </p:cNvPicPr>
          <p:nvPr>
            <p:ph idx="1"/>
          </p:nvPr>
        </p:nvPicPr>
        <p:blipFill>
          <a:blip r:embed="rId2">
            <a:lum bright="-20000" contrast="40000"/>
          </a:blip>
          <a:stretch>
            <a:fillRect/>
          </a:stretch>
        </p:blipFill>
        <p:spPr>
          <a:xfrm>
            <a:off x="1587062" y="1121431"/>
            <a:ext cx="8576441" cy="4875866"/>
          </a:xfrm>
          <a:prstGeom prst="rect">
            <a:avLst/>
          </a:prstGeom>
        </p:spPr>
      </p:pic>
    </p:spTree>
    <p:extLst>
      <p:ext uri="{BB962C8B-B14F-4D97-AF65-F5344CB8AC3E}">
        <p14:creationId xmlns:p14="http://schemas.microsoft.com/office/powerpoint/2010/main" val="228710871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76400" y="344106"/>
            <a:ext cx="10515600" cy="1011730"/>
          </a:xfrm>
        </p:spPr>
        <p:txBody>
          <a:bodyPr/>
          <a:lstStyle/>
          <a:p>
            <a:r>
              <a:rPr lang="tr-TR" dirty="0"/>
              <a:t>Siirt ÜNİVERSİTESİ Wİ-Fİ AĞINA BAĞLANMA</a:t>
            </a:r>
          </a:p>
        </p:txBody>
      </p:sp>
      <p:pic>
        <p:nvPicPr>
          <p:cNvPr id="3" name="İçerik Yer Tutucusu 2"/>
          <p:cNvPicPr>
            <a:picLocks noGrp="1" noChangeAspect="1"/>
          </p:cNvPicPr>
          <p:nvPr>
            <p:ph idx="1"/>
          </p:nvPr>
        </p:nvPicPr>
        <p:blipFill>
          <a:blip r:embed="rId2"/>
          <a:stretch>
            <a:fillRect/>
          </a:stretch>
        </p:blipFill>
        <p:spPr>
          <a:xfrm>
            <a:off x="3109749" y="1611067"/>
            <a:ext cx="6035563" cy="4023709"/>
          </a:xfrm>
          <a:prstGeom prst="rect">
            <a:avLst/>
          </a:prstGeom>
        </p:spPr>
      </p:pic>
    </p:spTree>
    <p:extLst>
      <p:ext uri="{BB962C8B-B14F-4D97-AF65-F5344CB8AC3E}">
        <p14:creationId xmlns:p14="http://schemas.microsoft.com/office/powerpoint/2010/main" val="231069969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76400" y="344106"/>
            <a:ext cx="10515600" cy="1011730"/>
          </a:xfrm>
        </p:spPr>
        <p:txBody>
          <a:bodyPr/>
          <a:lstStyle/>
          <a:p>
            <a:r>
              <a:rPr lang="tr-TR" dirty="0"/>
              <a:t>Siirt ÜNİVERSİTESİ Wİ-Fİ AĞINA BAĞLANMA</a:t>
            </a:r>
          </a:p>
        </p:txBody>
      </p:sp>
      <p:pic>
        <p:nvPicPr>
          <p:cNvPr id="3" name="İçerik Yer Tutucusu 2"/>
          <p:cNvPicPr>
            <a:picLocks noGrp="1" noChangeAspect="1"/>
          </p:cNvPicPr>
          <p:nvPr>
            <p:ph idx="1"/>
          </p:nvPr>
        </p:nvPicPr>
        <p:blipFill>
          <a:blip r:embed="rId2"/>
          <a:stretch>
            <a:fillRect/>
          </a:stretch>
        </p:blipFill>
        <p:spPr>
          <a:xfrm>
            <a:off x="1263875" y="1355836"/>
            <a:ext cx="3116304" cy="4351338"/>
          </a:xfrm>
          <a:prstGeom prst="rect">
            <a:avLst/>
          </a:prstGeom>
        </p:spPr>
      </p:pic>
      <p:pic>
        <p:nvPicPr>
          <p:cNvPr id="5" name="Resim 4"/>
          <p:cNvPicPr>
            <a:picLocks noChangeAspect="1"/>
          </p:cNvPicPr>
          <p:nvPr/>
        </p:nvPicPr>
        <p:blipFill>
          <a:blip r:embed="rId3"/>
          <a:stretch>
            <a:fillRect/>
          </a:stretch>
        </p:blipFill>
        <p:spPr>
          <a:xfrm>
            <a:off x="4158544" y="1085744"/>
            <a:ext cx="2912910" cy="5502164"/>
          </a:xfrm>
          <a:prstGeom prst="rect">
            <a:avLst/>
          </a:prstGeom>
        </p:spPr>
      </p:pic>
      <p:pic>
        <p:nvPicPr>
          <p:cNvPr id="7" name="Resim 6"/>
          <p:cNvPicPr>
            <a:picLocks noChangeAspect="1"/>
          </p:cNvPicPr>
          <p:nvPr/>
        </p:nvPicPr>
        <p:blipFill rotWithShape="1">
          <a:blip r:embed="rId4"/>
          <a:srcRect r="4407"/>
          <a:stretch/>
        </p:blipFill>
        <p:spPr>
          <a:xfrm>
            <a:off x="7071454" y="1237044"/>
            <a:ext cx="2629594" cy="5620956"/>
          </a:xfrm>
          <a:prstGeom prst="rect">
            <a:avLst/>
          </a:prstGeom>
        </p:spPr>
      </p:pic>
    </p:spTree>
    <p:extLst>
      <p:ext uri="{BB962C8B-B14F-4D97-AF65-F5344CB8AC3E}">
        <p14:creationId xmlns:p14="http://schemas.microsoft.com/office/powerpoint/2010/main" val="279812950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76400" y="344106"/>
            <a:ext cx="10515600" cy="1011730"/>
          </a:xfrm>
        </p:spPr>
        <p:txBody>
          <a:bodyPr/>
          <a:lstStyle/>
          <a:p>
            <a:r>
              <a:rPr lang="tr-TR" dirty="0"/>
              <a:t>Siirt ÜNİVERSİTESİ Wİ-Fİ AĞINA BAĞLANMA</a:t>
            </a:r>
          </a:p>
        </p:txBody>
      </p:sp>
      <p:pic>
        <p:nvPicPr>
          <p:cNvPr id="3" name="İçerik Yer Tutucusu 2"/>
          <p:cNvPicPr>
            <a:picLocks noGrp="1" noChangeAspect="1"/>
          </p:cNvPicPr>
          <p:nvPr>
            <p:ph idx="1"/>
          </p:nvPr>
        </p:nvPicPr>
        <p:blipFill>
          <a:blip r:embed="rId2"/>
          <a:stretch>
            <a:fillRect/>
          </a:stretch>
        </p:blipFill>
        <p:spPr>
          <a:xfrm>
            <a:off x="3279685" y="1573377"/>
            <a:ext cx="5695692" cy="4351338"/>
          </a:xfrm>
          <a:prstGeom prst="rect">
            <a:avLst/>
          </a:prstGeom>
        </p:spPr>
      </p:pic>
    </p:spTree>
    <p:extLst>
      <p:ext uri="{BB962C8B-B14F-4D97-AF65-F5344CB8AC3E}">
        <p14:creationId xmlns:p14="http://schemas.microsoft.com/office/powerpoint/2010/main" val="110292097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76400" y="344106"/>
            <a:ext cx="10515600" cy="1011730"/>
          </a:xfrm>
        </p:spPr>
        <p:txBody>
          <a:bodyPr/>
          <a:lstStyle/>
          <a:p>
            <a:r>
              <a:rPr lang="tr-TR" dirty="0" smtClean="0"/>
              <a:t>MERKEZİ KÜTÜPHANE</a:t>
            </a:r>
            <a:endParaRPr lang="tr-TR" dirty="0"/>
          </a:p>
        </p:txBody>
      </p:sp>
      <p:sp>
        <p:nvSpPr>
          <p:cNvPr id="6" name="İçerik Yer Tutucusu 5"/>
          <p:cNvSpPr>
            <a:spLocks noGrp="1"/>
          </p:cNvSpPr>
          <p:nvPr>
            <p:ph idx="1"/>
          </p:nvPr>
        </p:nvSpPr>
        <p:spPr>
          <a:xfrm>
            <a:off x="775138" y="1520825"/>
            <a:ext cx="5552090" cy="4351338"/>
          </a:xfrm>
        </p:spPr>
        <p:txBody>
          <a:bodyPr>
            <a:normAutofit lnSpcReduction="10000"/>
          </a:bodyPr>
          <a:lstStyle/>
          <a:p>
            <a:r>
              <a:rPr lang="tr-TR" dirty="0" err="1"/>
              <a:t>Kezer</a:t>
            </a:r>
            <a:r>
              <a:rPr lang="tr-TR" dirty="0"/>
              <a:t> yerleşkesi içerisinde bulunan Merkez Kütüphane binası 6000 m2 kullanım alanına sahip olup dört okuma salonu ve kullanıcıların çevrimiçi bilgi ihtiyaçlarını karşılamak amacıyla tasarlanan bilgisayar ve internet salonundan oluşmaktadır. Aynı zamanda salonlar içerisinde bulunan bireysel ve grup çalışma odaları ile birlikte aynı anda 440 kullanıcı kullanım kapasitesine sahiptir.</a:t>
            </a:r>
          </a:p>
          <a:p>
            <a:endParaRPr lang="tr-TR" dirty="0"/>
          </a:p>
        </p:txBody>
      </p:sp>
      <p:pic>
        <p:nvPicPr>
          <p:cNvPr id="4" name="İçerik Yer Tutucusu 4"/>
          <p:cNvPicPr>
            <a:picLocks noChangeAspect="1"/>
          </p:cNvPicPr>
          <p:nvPr/>
        </p:nvPicPr>
        <p:blipFill>
          <a:blip r:embed="rId2"/>
          <a:stretch>
            <a:fillRect/>
          </a:stretch>
        </p:blipFill>
        <p:spPr>
          <a:xfrm>
            <a:off x="6500392" y="1927457"/>
            <a:ext cx="4945630" cy="3297087"/>
          </a:xfrm>
          <a:prstGeom prst="rect">
            <a:avLst/>
          </a:prstGeom>
        </p:spPr>
      </p:pic>
    </p:spTree>
    <p:extLst>
      <p:ext uri="{BB962C8B-B14F-4D97-AF65-F5344CB8AC3E}">
        <p14:creationId xmlns:p14="http://schemas.microsoft.com/office/powerpoint/2010/main" val="233745444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76400" y="344106"/>
            <a:ext cx="10515600" cy="1011730"/>
          </a:xfrm>
        </p:spPr>
        <p:txBody>
          <a:bodyPr/>
          <a:lstStyle/>
          <a:p>
            <a:r>
              <a:rPr lang="tr-TR" dirty="0" smtClean="0"/>
              <a:t>MERKEZİ KÜTÜPHANE</a:t>
            </a:r>
            <a:endParaRPr lang="tr-TR" dirty="0"/>
          </a:p>
        </p:txBody>
      </p:sp>
      <p:pic>
        <p:nvPicPr>
          <p:cNvPr id="3" name="İçerik Yer Tutucusu 2"/>
          <p:cNvPicPr>
            <a:picLocks noGrp="1" noChangeAspect="1"/>
          </p:cNvPicPr>
          <p:nvPr>
            <p:ph idx="1"/>
          </p:nvPr>
        </p:nvPicPr>
        <p:blipFill>
          <a:blip r:embed="rId2"/>
          <a:stretch>
            <a:fillRect/>
          </a:stretch>
        </p:blipFill>
        <p:spPr>
          <a:xfrm>
            <a:off x="1019011" y="1355836"/>
            <a:ext cx="4139543" cy="2792210"/>
          </a:xfrm>
          <a:prstGeom prst="rect">
            <a:avLst/>
          </a:prstGeom>
        </p:spPr>
      </p:pic>
      <p:pic>
        <p:nvPicPr>
          <p:cNvPr id="7" name="Resim 6"/>
          <p:cNvPicPr>
            <a:picLocks noChangeAspect="1"/>
          </p:cNvPicPr>
          <p:nvPr/>
        </p:nvPicPr>
        <p:blipFill>
          <a:blip r:embed="rId3"/>
          <a:stretch>
            <a:fillRect/>
          </a:stretch>
        </p:blipFill>
        <p:spPr>
          <a:xfrm>
            <a:off x="6270551" y="1354910"/>
            <a:ext cx="4809452" cy="2794063"/>
          </a:xfrm>
          <a:prstGeom prst="rect">
            <a:avLst/>
          </a:prstGeom>
        </p:spPr>
      </p:pic>
      <p:pic>
        <p:nvPicPr>
          <p:cNvPr id="8" name="Resim 7"/>
          <p:cNvPicPr>
            <a:picLocks noChangeAspect="1"/>
          </p:cNvPicPr>
          <p:nvPr/>
        </p:nvPicPr>
        <p:blipFill>
          <a:blip r:embed="rId4"/>
          <a:stretch>
            <a:fillRect/>
          </a:stretch>
        </p:blipFill>
        <p:spPr>
          <a:xfrm>
            <a:off x="4521812" y="4329195"/>
            <a:ext cx="2491741" cy="1661161"/>
          </a:xfrm>
          <a:prstGeom prst="rect">
            <a:avLst/>
          </a:prstGeom>
        </p:spPr>
      </p:pic>
    </p:spTree>
    <p:extLst>
      <p:ext uri="{BB962C8B-B14F-4D97-AF65-F5344CB8AC3E}">
        <p14:creationId xmlns:p14="http://schemas.microsoft.com/office/powerpoint/2010/main" val="308117036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76400" y="344106"/>
            <a:ext cx="10515600" cy="1011730"/>
          </a:xfrm>
        </p:spPr>
        <p:txBody>
          <a:bodyPr/>
          <a:lstStyle/>
          <a:p>
            <a:r>
              <a:rPr lang="tr-TR" dirty="0" smtClean="0"/>
              <a:t>MERKEZİ YEMEKHANE</a:t>
            </a:r>
            <a:endParaRPr lang="tr-TR" dirty="0"/>
          </a:p>
        </p:txBody>
      </p:sp>
      <p:sp>
        <p:nvSpPr>
          <p:cNvPr id="6" name="İçerik Yer Tutucusu 5"/>
          <p:cNvSpPr>
            <a:spLocks noGrp="1"/>
          </p:cNvSpPr>
          <p:nvPr>
            <p:ph idx="1"/>
          </p:nvPr>
        </p:nvSpPr>
        <p:spPr>
          <a:xfrm>
            <a:off x="838200" y="1636439"/>
            <a:ext cx="5804338" cy="4351338"/>
          </a:xfrm>
        </p:spPr>
        <p:txBody>
          <a:bodyPr/>
          <a:lstStyle/>
          <a:p>
            <a:r>
              <a:rPr lang="tr-TR" dirty="0"/>
              <a:t>Öğrenci kartına para yükleyerek. Yemek hanedeki yemek hizmetinden faydalanabilirsiniz. Öğrenci için Tabldot yemek ücreti: 10 liradır.</a:t>
            </a:r>
          </a:p>
          <a:p>
            <a:r>
              <a:rPr lang="tr-TR" dirty="0"/>
              <a:t>Üniversitemizde her yıl yaklaşık 350 öğrenciye yemek bursu verilmektedir. </a:t>
            </a:r>
          </a:p>
          <a:p>
            <a:r>
              <a:rPr lang="tr-TR" b="1" i="1" dirty="0"/>
              <a:t>Yemek bursu için SİU Ana sayfasındaki  duyuruları takip ediniz.</a:t>
            </a:r>
          </a:p>
          <a:p>
            <a:endParaRPr lang="tr-TR" dirty="0"/>
          </a:p>
        </p:txBody>
      </p:sp>
      <p:pic>
        <p:nvPicPr>
          <p:cNvPr id="4" name="Resim 3"/>
          <p:cNvPicPr>
            <a:picLocks noChangeAspect="1"/>
          </p:cNvPicPr>
          <p:nvPr/>
        </p:nvPicPr>
        <p:blipFill>
          <a:blip r:embed="rId2"/>
          <a:stretch>
            <a:fillRect/>
          </a:stretch>
        </p:blipFill>
        <p:spPr>
          <a:xfrm>
            <a:off x="6756602" y="1975945"/>
            <a:ext cx="4999713" cy="3333142"/>
          </a:xfrm>
          <a:prstGeom prst="rect">
            <a:avLst/>
          </a:prstGeom>
        </p:spPr>
      </p:pic>
    </p:spTree>
    <p:extLst>
      <p:ext uri="{BB962C8B-B14F-4D97-AF65-F5344CB8AC3E}">
        <p14:creationId xmlns:p14="http://schemas.microsoft.com/office/powerpoint/2010/main" val="3558159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76400" y="344106"/>
            <a:ext cx="10515600" cy="1011730"/>
          </a:xfrm>
        </p:spPr>
        <p:txBody>
          <a:bodyPr>
            <a:normAutofit/>
          </a:bodyPr>
          <a:lstStyle/>
          <a:p>
            <a:r>
              <a:rPr lang="tr-TR" dirty="0"/>
              <a:t>MEDİKO </a:t>
            </a:r>
            <a:r>
              <a:rPr lang="tr-TR" dirty="0" smtClean="0"/>
              <a:t>SAĞLIK BİRİMİ </a:t>
            </a:r>
            <a:endParaRPr lang="tr-TR" dirty="0"/>
          </a:p>
        </p:txBody>
      </p:sp>
      <p:sp>
        <p:nvSpPr>
          <p:cNvPr id="6" name="İçerik Yer Tutucusu 5"/>
          <p:cNvSpPr>
            <a:spLocks noGrp="1"/>
          </p:cNvSpPr>
          <p:nvPr>
            <p:ph idx="1"/>
          </p:nvPr>
        </p:nvSpPr>
        <p:spPr>
          <a:xfrm>
            <a:off x="838200" y="1825625"/>
            <a:ext cx="5016062" cy="4351338"/>
          </a:xfrm>
        </p:spPr>
        <p:txBody>
          <a:bodyPr>
            <a:normAutofit lnSpcReduction="10000"/>
          </a:bodyPr>
          <a:lstStyle/>
          <a:p>
            <a:r>
              <a:rPr lang="tr-TR" dirty="0" err="1"/>
              <a:t>Mediko</a:t>
            </a:r>
            <a:r>
              <a:rPr lang="tr-TR" dirty="0"/>
              <a:t> Sağlık </a:t>
            </a:r>
            <a:r>
              <a:rPr lang="tr-TR" dirty="0" smtClean="0"/>
              <a:t>Birimi 2 Pratisyen Hekim, 4 </a:t>
            </a:r>
            <a:r>
              <a:rPr lang="tr-TR" dirty="0"/>
              <a:t>Hemşire, 1 Sağlık Teknisyeni ve 1 Psikolog </a:t>
            </a:r>
            <a:r>
              <a:rPr lang="tr-TR" dirty="0" smtClean="0"/>
              <a:t>ile hizmet </a:t>
            </a:r>
            <a:r>
              <a:rPr lang="tr-TR" dirty="0"/>
              <a:t>vermektedir. </a:t>
            </a:r>
            <a:r>
              <a:rPr lang="tr-TR" dirty="0" err="1"/>
              <a:t>Mediko</a:t>
            </a:r>
            <a:r>
              <a:rPr lang="tr-TR" dirty="0"/>
              <a:t> Sağlık Biriminde mesai saatleri içerisinde (08:00-12:00 ve 13:00-17:00) ayaktan müdahale hizmeti verilmektedir. </a:t>
            </a:r>
            <a:endParaRPr lang="tr-TR" dirty="0" smtClean="0"/>
          </a:p>
          <a:p>
            <a:r>
              <a:rPr lang="tr-TR" b="1" dirty="0">
                <a:solidFill>
                  <a:srgbClr val="FF0000"/>
                </a:solidFill>
              </a:rPr>
              <a:t>Sosyal güvenceniz olsun ya da olmasın ücretsiz muayene olabilirsiniz.</a:t>
            </a:r>
          </a:p>
          <a:p>
            <a:endParaRPr lang="tr-TR" dirty="0"/>
          </a:p>
        </p:txBody>
      </p:sp>
      <p:pic>
        <p:nvPicPr>
          <p:cNvPr id="4" name="Picture 2" descr="https://sksdb.siirt.edu.tr/foto/sanalresim/mediko-saglik-birimi-siirt-2023928113144775.jpe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453923" y="1244694"/>
            <a:ext cx="2639176" cy="46907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613203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1531882" y="217980"/>
            <a:ext cx="10515600" cy="1325563"/>
          </a:xfrm>
        </p:spPr>
        <p:txBody>
          <a:bodyPr/>
          <a:lstStyle/>
          <a:p>
            <a:r>
              <a:rPr lang="tr-TR" dirty="0" smtClean="0"/>
              <a:t>MESCİD</a:t>
            </a:r>
            <a:endParaRPr lang="tr-TR" dirty="0"/>
          </a:p>
        </p:txBody>
      </p:sp>
      <p:sp>
        <p:nvSpPr>
          <p:cNvPr id="3" name="İçerik Yer Tutucusu 2"/>
          <p:cNvSpPr>
            <a:spLocks noGrp="1"/>
          </p:cNvSpPr>
          <p:nvPr>
            <p:ph idx="1"/>
          </p:nvPr>
        </p:nvSpPr>
        <p:spPr>
          <a:xfrm>
            <a:off x="880241" y="1184494"/>
            <a:ext cx="10515600" cy="4351338"/>
          </a:xfrm>
        </p:spPr>
        <p:txBody>
          <a:bodyPr/>
          <a:lstStyle/>
          <a:p>
            <a:r>
              <a:rPr lang="tr-TR" dirty="0" smtClean="0"/>
              <a:t>Mühendislik Fakültesi B Blokta (TBMYO Binası) Üst Katta, Bay ve Bayan mescidleri bulunmaktadır. Huzurlu bir ortamda namazlarınızı kılabilirsiniz</a:t>
            </a:r>
            <a:r>
              <a:rPr lang="tr-TR" dirty="0" smtClean="0"/>
              <a:t>.</a:t>
            </a:r>
            <a:endParaRPr lang="tr-TR" dirty="0" smtClean="0"/>
          </a:p>
        </p:txBody>
      </p:sp>
      <p:pic>
        <p:nvPicPr>
          <p:cNvPr id="4" name="Resim 3"/>
          <p:cNvPicPr>
            <a:picLocks noChangeAspect="1"/>
          </p:cNvPicPr>
          <p:nvPr/>
        </p:nvPicPr>
        <p:blipFill>
          <a:blip r:embed="rId2"/>
          <a:stretch>
            <a:fillRect/>
          </a:stretch>
        </p:blipFill>
        <p:spPr>
          <a:xfrm>
            <a:off x="2057401" y="2421067"/>
            <a:ext cx="7634128" cy="3435358"/>
          </a:xfrm>
          <a:prstGeom prst="rect">
            <a:avLst/>
          </a:prstGeom>
        </p:spPr>
      </p:pic>
    </p:spTree>
    <p:extLst>
      <p:ext uri="{BB962C8B-B14F-4D97-AF65-F5344CB8AC3E}">
        <p14:creationId xmlns:p14="http://schemas.microsoft.com/office/powerpoint/2010/main" val="198634854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76400" y="344106"/>
            <a:ext cx="10515600" cy="1011730"/>
          </a:xfrm>
        </p:spPr>
        <p:txBody>
          <a:bodyPr>
            <a:normAutofit fontScale="90000"/>
          </a:bodyPr>
          <a:lstStyle/>
          <a:p>
            <a:r>
              <a:rPr lang="tr-TR" dirty="0" smtClean="0"/>
              <a:t>KAMPÜS İÇERİSİNDE KULLANIMI YASAK MADDELER</a:t>
            </a:r>
            <a:endParaRPr lang="tr-TR" dirty="0"/>
          </a:p>
        </p:txBody>
      </p:sp>
      <p:pic>
        <p:nvPicPr>
          <p:cNvPr id="3" name="İçerik Yer Tutucusu 2"/>
          <p:cNvPicPr>
            <a:picLocks noGrp="1" noChangeAspect="1"/>
          </p:cNvPicPr>
          <p:nvPr>
            <p:ph idx="1"/>
          </p:nvPr>
        </p:nvPicPr>
        <p:blipFill>
          <a:blip r:embed="rId2"/>
          <a:stretch>
            <a:fillRect/>
          </a:stretch>
        </p:blipFill>
        <p:spPr>
          <a:xfrm>
            <a:off x="886125" y="1745569"/>
            <a:ext cx="3588026" cy="3796748"/>
          </a:xfrm>
          <a:prstGeom prst="rect">
            <a:avLst/>
          </a:prstGeom>
        </p:spPr>
      </p:pic>
      <p:sp>
        <p:nvSpPr>
          <p:cNvPr id="4" name="Dikdörtgen 3"/>
          <p:cNvSpPr/>
          <p:nvPr/>
        </p:nvSpPr>
        <p:spPr>
          <a:xfrm>
            <a:off x="5097518" y="2360787"/>
            <a:ext cx="6096000" cy="1200329"/>
          </a:xfrm>
          <a:prstGeom prst="rect">
            <a:avLst/>
          </a:prstGeom>
        </p:spPr>
        <p:txBody>
          <a:bodyPr>
            <a:spAutoFit/>
          </a:bodyPr>
          <a:lstStyle/>
          <a:p>
            <a:r>
              <a:rPr lang="tr-TR" dirty="0"/>
              <a:t>K</a:t>
            </a:r>
            <a:r>
              <a:rPr lang="tr-TR" dirty="0" smtClean="0"/>
              <a:t>ampüs </a:t>
            </a:r>
            <a:r>
              <a:rPr lang="tr-TR" dirty="0"/>
              <a:t>içerisinde </a:t>
            </a:r>
            <a:r>
              <a:rPr lang="tr-TR" dirty="0" smtClean="0"/>
              <a:t>uyuşturucu </a:t>
            </a:r>
            <a:r>
              <a:rPr lang="tr-TR" dirty="0"/>
              <a:t>ve uyarıcı madde kullanmak, taşımak, </a:t>
            </a:r>
            <a:r>
              <a:rPr lang="tr-TR" dirty="0" smtClean="0"/>
              <a:t>bulundurmak veya satmak yasaktır.</a:t>
            </a:r>
          </a:p>
          <a:p>
            <a:endParaRPr lang="tr-TR" dirty="0"/>
          </a:p>
          <a:p>
            <a:endParaRPr lang="tr-TR" dirty="0"/>
          </a:p>
        </p:txBody>
      </p:sp>
      <p:sp>
        <p:nvSpPr>
          <p:cNvPr id="5" name="Dikdörtgen 4"/>
          <p:cNvSpPr/>
          <p:nvPr/>
        </p:nvSpPr>
        <p:spPr>
          <a:xfrm>
            <a:off x="5097518" y="3831049"/>
            <a:ext cx="6096000" cy="646331"/>
          </a:xfrm>
          <a:prstGeom prst="rect">
            <a:avLst/>
          </a:prstGeom>
        </p:spPr>
        <p:txBody>
          <a:bodyPr>
            <a:spAutoFit/>
          </a:bodyPr>
          <a:lstStyle/>
          <a:p>
            <a:r>
              <a:rPr lang="tr-TR" b="1" dirty="0" smtClean="0">
                <a:solidFill>
                  <a:srgbClr val="FF0000"/>
                </a:solidFill>
              </a:rPr>
              <a:t>Yasağa uymayan öğrencilere iki </a:t>
            </a:r>
            <a:r>
              <a:rPr lang="tr-TR" b="1" dirty="0">
                <a:solidFill>
                  <a:srgbClr val="FF0000"/>
                </a:solidFill>
              </a:rPr>
              <a:t>yarıyıl için uzaklaştırma </a:t>
            </a:r>
            <a:r>
              <a:rPr lang="tr-TR" b="1" dirty="0" smtClean="0">
                <a:solidFill>
                  <a:srgbClr val="FF0000"/>
                </a:solidFill>
              </a:rPr>
              <a:t>cezası verilmektedir.</a:t>
            </a:r>
            <a:endParaRPr lang="tr-TR" b="1" dirty="0">
              <a:solidFill>
                <a:srgbClr val="FF0000"/>
              </a:solidFill>
            </a:endParaRPr>
          </a:p>
        </p:txBody>
      </p:sp>
    </p:spTree>
    <p:extLst>
      <p:ext uri="{BB962C8B-B14F-4D97-AF65-F5344CB8AC3E}">
        <p14:creationId xmlns:p14="http://schemas.microsoft.com/office/powerpoint/2010/main" val="363803544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1676400" y="186449"/>
            <a:ext cx="10515600" cy="1325563"/>
          </a:xfrm>
        </p:spPr>
        <p:txBody>
          <a:bodyPr/>
          <a:lstStyle/>
          <a:p>
            <a:r>
              <a:rPr lang="tr-TR" dirty="0" smtClean="0"/>
              <a:t>SORU-CEVAP</a:t>
            </a:r>
            <a:endParaRPr lang="tr-TR" dirty="0"/>
          </a:p>
        </p:txBody>
      </p:sp>
      <p:sp>
        <p:nvSpPr>
          <p:cNvPr id="3" name="İçerik Yer Tutucusu 2"/>
          <p:cNvSpPr>
            <a:spLocks noGrp="1"/>
          </p:cNvSpPr>
          <p:nvPr>
            <p:ph idx="1"/>
          </p:nvPr>
        </p:nvSpPr>
        <p:spPr/>
        <p:txBody>
          <a:bodyPr/>
          <a:lstStyle/>
          <a:p>
            <a:r>
              <a:rPr lang="tr-TR" dirty="0" smtClean="0"/>
              <a:t>Soru sormak isteyen öğrencilerimiz varsa sorularını iletebilirler.</a:t>
            </a:r>
            <a:endParaRPr lang="tr-TR" dirty="0"/>
          </a:p>
        </p:txBody>
      </p:sp>
    </p:spTree>
    <p:extLst>
      <p:ext uri="{BB962C8B-B14F-4D97-AF65-F5344CB8AC3E}">
        <p14:creationId xmlns:p14="http://schemas.microsoft.com/office/powerpoint/2010/main" val="219611064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838200" y="2865664"/>
            <a:ext cx="10363200" cy="2065566"/>
          </a:xfrm>
        </p:spPr>
        <p:txBody>
          <a:bodyPr>
            <a:normAutofit fontScale="62500" lnSpcReduction="20000"/>
          </a:bodyPr>
          <a:lstStyle/>
          <a:p>
            <a:pPr marL="0" indent="0" algn="ctr">
              <a:buNone/>
            </a:pPr>
            <a:r>
              <a:rPr lang="tr-TR" sz="8000" b="1" dirty="0" smtClean="0">
                <a:latin typeface="Arial Black" panose="020B0A04020102020204" pitchFamily="34" charset="0"/>
              </a:rPr>
              <a:t>DİNLEDİĞİNİZ İÇİN </a:t>
            </a:r>
          </a:p>
          <a:p>
            <a:pPr marL="0" indent="0" algn="ctr">
              <a:buNone/>
            </a:pPr>
            <a:r>
              <a:rPr lang="tr-TR" sz="8000" b="1" dirty="0" smtClean="0">
                <a:latin typeface="Arial Black" panose="020B0A04020102020204" pitchFamily="34" charset="0"/>
              </a:rPr>
              <a:t>TEŞEKKÜR</a:t>
            </a:r>
          </a:p>
          <a:p>
            <a:pPr marL="0" indent="0" algn="ctr">
              <a:buNone/>
            </a:pPr>
            <a:r>
              <a:rPr lang="tr-TR" sz="8000" b="1" dirty="0" smtClean="0">
                <a:latin typeface="Arial Black" panose="020B0A04020102020204" pitchFamily="34" charset="0"/>
              </a:rPr>
              <a:t>EDERİZ</a:t>
            </a:r>
            <a:endParaRPr lang="tr-TR" sz="8000" b="1" dirty="0">
              <a:latin typeface="Arial Black" panose="020B0A04020102020204" pitchFamily="34" charset="0"/>
            </a:endParaRPr>
          </a:p>
        </p:txBody>
      </p:sp>
    </p:spTree>
    <p:extLst>
      <p:ext uri="{BB962C8B-B14F-4D97-AF65-F5344CB8AC3E}">
        <p14:creationId xmlns:p14="http://schemas.microsoft.com/office/powerpoint/2010/main" val="2093360461"/>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13958" y="1402080"/>
            <a:ext cx="10580517" cy="3799633"/>
          </a:xfrm>
          <a:prstGeom prst="rect">
            <a:avLst/>
          </a:prstGeom>
        </p:spPr>
      </p:pic>
    </p:spTree>
    <p:extLst>
      <p:ext uri="{BB962C8B-B14F-4D97-AF65-F5344CB8AC3E}">
        <p14:creationId xmlns:p14="http://schemas.microsoft.com/office/powerpoint/2010/main" val="29709532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4388</TotalTime>
  <Words>1792</Words>
  <Application>Microsoft Office PowerPoint</Application>
  <PresentationFormat>Geniş ekran</PresentationFormat>
  <Paragraphs>202</Paragraphs>
  <Slides>50</Slides>
  <Notes>0</Notes>
  <HiddenSlides>0</HiddenSlides>
  <MMClips>0</MMClips>
  <ScaleCrop>false</ScaleCrop>
  <HeadingPairs>
    <vt:vector size="6" baseType="variant">
      <vt:variant>
        <vt:lpstr>Kullanılan Yazı Tipleri</vt:lpstr>
      </vt:variant>
      <vt:variant>
        <vt:i4>5</vt:i4>
      </vt:variant>
      <vt:variant>
        <vt:lpstr>Tema</vt:lpstr>
      </vt:variant>
      <vt:variant>
        <vt:i4>1</vt:i4>
      </vt:variant>
      <vt:variant>
        <vt:lpstr>Slayt Başlıkları</vt:lpstr>
      </vt:variant>
      <vt:variant>
        <vt:i4>50</vt:i4>
      </vt:variant>
    </vt:vector>
  </HeadingPairs>
  <TitlesOfParts>
    <vt:vector size="56" baseType="lpstr">
      <vt:lpstr>Arial</vt:lpstr>
      <vt:lpstr>Arial Black</vt:lpstr>
      <vt:lpstr>Calibri</vt:lpstr>
      <vt:lpstr>Calibri Light</vt:lpstr>
      <vt:lpstr>Wingdings</vt:lpstr>
      <vt:lpstr>Office Teması</vt:lpstr>
      <vt:lpstr>PowerPoint Sunusu</vt:lpstr>
      <vt:lpstr>GİRİŞ</vt:lpstr>
      <vt:lpstr>ÜNİVERSİTEMİZ</vt:lpstr>
      <vt:lpstr>KEZER YERLEŞKESİ HARİTASI</vt:lpstr>
      <vt:lpstr>KAMPÜSE ULAŞIM</vt:lpstr>
      <vt:lpstr>ÜNİVERSİTE YÖNETİMİ</vt:lpstr>
      <vt:lpstr>TBMYO GENEL BİLGİ</vt:lpstr>
      <vt:lpstr>TBMYO YÖNETİM</vt:lpstr>
      <vt:lpstr>BÖLÜM BAŞKANLARIMIZ</vt:lpstr>
      <vt:lpstr>DANIŞMAN VE BÖLÜM BAŞKANI KİMDİR?</vt:lpstr>
      <vt:lpstr>ÖĞRENCİ VE YAZI İŞLERİ BİRİMİ NE İŞ YAPAR?</vt:lpstr>
      <vt:lpstr>AKADEMİK TAKVİM</vt:lpstr>
      <vt:lpstr>AKADEMİK TAKVİM</vt:lpstr>
      <vt:lpstr>ÖĞRENCİ BİLGİ SİSTEMİ</vt:lpstr>
      <vt:lpstr>ÖĞRENCİ BİLGİ SİSTEMİ</vt:lpstr>
      <vt:lpstr>ÖĞRENCİ BİLGİ SİSTEMİ</vt:lpstr>
      <vt:lpstr>ÖĞRENCİ BİLGİ SİSTEMİ</vt:lpstr>
      <vt:lpstr>KAYIT YENİLEME</vt:lpstr>
      <vt:lpstr>DERS KAYIT İŞLEM BASAMAKLARI</vt:lpstr>
      <vt:lpstr>DERS KAYDI </vt:lpstr>
      <vt:lpstr>DERS SEÇİMİ</vt:lpstr>
      <vt:lpstr>DERSLERE DEVAM</vt:lpstr>
      <vt:lpstr>DERSLERE DEVAM</vt:lpstr>
      <vt:lpstr>MUAFİYET TALEBİ</vt:lpstr>
      <vt:lpstr>STAJ</vt:lpstr>
      <vt:lpstr>UZAKTAN EĞİTİM</vt:lpstr>
      <vt:lpstr>UZAKTAN EĞİTİM SİSTEMİNE GİRİŞ</vt:lpstr>
      <vt:lpstr>SINAVLAR</vt:lpstr>
      <vt:lpstr>SINAVLAR</vt:lpstr>
      <vt:lpstr>DERS BAŞARI NOTU</vt:lpstr>
      <vt:lpstr>DERS BAŞARI NOTU</vt:lpstr>
      <vt:lpstr>DERS BAŞARI NOTU</vt:lpstr>
      <vt:lpstr>DERS BAŞARI NOTU</vt:lpstr>
      <vt:lpstr>DERS BAŞARI NOTU</vt:lpstr>
      <vt:lpstr>DERS BAŞARI NOTU</vt:lpstr>
      <vt:lpstr>SINAV SONUCUNA İTİRAZ</vt:lpstr>
      <vt:lpstr>ÖĞRENCİ BELGESİ, TRANSKRİPT VB. EVRAKLAR</vt:lpstr>
      <vt:lpstr>SORUN ÇÖZERKEN İZLENECEK YOL</vt:lpstr>
      <vt:lpstr>Siirt ÜNİVERSİTESİ Wİ-Fİ AĞINA BAĞLANMA</vt:lpstr>
      <vt:lpstr>Siirt ÜNİVERSİTESİ Wİ-Fİ AĞINA BAĞLANMA</vt:lpstr>
      <vt:lpstr>Siirt ÜNİVERSİTESİ Wİ-Fİ AĞINA BAĞLANMA</vt:lpstr>
      <vt:lpstr>MERKEZİ KÜTÜPHANE</vt:lpstr>
      <vt:lpstr>MERKEZİ KÜTÜPHANE</vt:lpstr>
      <vt:lpstr>MERKEZİ YEMEKHANE</vt:lpstr>
      <vt:lpstr>MEDİKO SAĞLIK BİRİMİ </vt:lpstr>
      <vt:lpstr>MESCİD</vt:lpstr>
      <vt:lpstr>KAMPÜS İÇERİSİNDE KULLANIMI YASAK MADDELER</vt:lpstr>
      <vt:lpstr>SORU-CEVAP</vt:lpstr>
      <vt:lpstr>PowerPoint Sunusu</vt:lpstr>
      <vt:lpstr>PowerPoint Sunusu</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Omer YATGIN</dc:creator>
  <cp:lastModifiedBy>Abdulgani GÖZ</cp:lastModifiedBy>
  <cp:revision>333</cp:revision>
  <dcterms:created xsi:type="dcterms:W3CDTF">2018-02-07T07:43:50Z</dcterms:created>
  <dcterms:modified xsi:type="dcterms:W3CDTF">2023-10-11T06:38:46Z</dcterms:modified>
</cp:coreProperties>
</file>