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52" r:id="rId2"/>
    <p:sldId id="690" r:id="rId3"/>
    <p:sldId id="691" r:id="rId4"/>
    <p:sldId id="700" r:id="rId5"/>
    <p:sldId id="617" r:id="rId6"/>
    <p:sldId id="699" r:id="rId7"/>
    <p:sldId id="692" r:id="rId8"/>
    <p:sldId id="685" r:id="rId9"/>
    <p:sldId id="694" r:id="rId10"/>
    <p:sldId id="693" r:id="rId11"/>
    <p:sldId id="684" r:id="rId12"/>
    <p:sldId id="615" r:id="rId13"/>
    <p:sldId id="674" r:id="rId14"/>
    <p:sldId id="403" r:id="rId15"/>
    <p:sldId id="701" r:id="rId16"/>
    <p:sldId id="702" r:id="rId17"/>
    <p:sldId id="703" r:id="rId18"/>
    <p:sldId id="670" r:id="rId19"/>
    <p:sldId id="673" r:id="rId20"/>
    <p:sldId id="675" r:id="rId21"/>
    <p:sldId id="677" r:id="rId22"/>
    <p:sldId id="698" r:id="rId23"/>
    <p:sldId id="697" r:id="rId24"/>
    <p:sldId id="667" r:id="rId25"/>
    <p:sldId id="668" r:id="rId26"/>
    <p:sldId id="696" r:id="rId27"/>
    <p:sldId id="695" r:id="rId2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C416"/>
    <a:srgbClr val="F0F2F5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2838BEF-8BB2-4498-84A7-C5851F593DF1}" styleName="Orta Stil 4 - Vurgu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ema Uygulanmış Stil 1 - Vurgu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E269D01E-BC32-4049-B463-5C60D7B0CCD2}" styleName="Tema Uygulanmış Stil 2 - Vurgu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Açık Stil 1 - Vurgu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12C8C85-51F0-491E-9774-3900AFEF0FD7}" styleName="Açık Stil 2 - Vurgu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DBED569-4797-4DF1-A0F4-6AAB3CD982D8}" styleName="Açık Stil 3 - Vurgu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Açık Stil 2 - Vurgu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Orta Stil 1 - Vurgu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AF606853-7671-496A-8E4F-DF71F8EC918B}" styleName="Koyu Stil 1 - Vurgu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Koyu Stil 2 - Vurgu 5/Vurgu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Koyu Stil 2 - Vurgu 3/Vurgu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Koyu Stil 2 - Vurgu 1/Vurgu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Koyu Stil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5BE263C-DBD7-4A20-BB59-AAB30ACAA65A}" styleName="Orta Stil 3 - Vurgu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Orta Stil 3 - Vurgu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Orta Stil 3 - Vurgu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Orta Stil 3 - Vurgu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8D230F3-CF80-4859-8CE7-A43EE81993B5}" styleName="Açık Stil 1 - Vurgu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Açık Sti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Açık Stil 1 - Vurgu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Açık Stil 1 - Vurgu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Orta Stil 1 - Vurgu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DA37D80-6434-44D0-A028-1B22A696006F}" styleName="Açık Stil 3 - Vurgu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E9639D4-E3E2-4D34-9284-5A2195B3D0D7}" styleName="Açık Stil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75DCB02-9BB8-47FD-8907-85C794F793BA}" styleName="Tema Uygulanmış Stil 1 - Vurgu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E171933-4619-4E11-9A3F-F7608DF75F80}" styleName="Orta Stil 1 - Vurgu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Açık Stil 3 - Vurgu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Orta Stil 4 - Vurgu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929F9F4-4A8F-4326-A1B4-22849713DDAB}" styleName="Koyu Stil 1 - Vurgu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A107856-5554-42FB-B03E-39F5DBC370BA}" styleName="Orta Stil 4 - Vurgu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FD4443E-F989-4FC4-A0C8-D5A2AF1F390B}" styleName="Koyu Stil 1 - Vurgu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16DA210-FB5B-4158-B5E0-FEB733F419BA}" styleName="Açık Sti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Açık Stil 3 - Vurgu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8B1032C-EA38-4F05-BA0D-38AFFFC7BED3}" styleName="Açık Stil 3 - Vurgu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Orta Stil 1 - Vurgu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8FB837D-C827-4EFA-A057-4D05807E0F7C}" styleName="Tema Uygulanmış Stil 1 - Vurgu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C4B1156A-380E-4F78-BDF5-A606A8083BF9}" styleName="Orta Stil 4 - Vurgu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27102A9-8310-4765-A935-A1911B00CA55}" styleName="Açık Stil 1 - Vurgu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505E3EF-67EA-436B-97B2-0124C06EBD24}" styleName="Orta Stil 4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EC20E35-A176-4012-BC5E-935CFFF8708E}" styleName="Orta Stil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Orta Stil 3 - Vurgu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301B821-A1FF-4177-AEE7-76D212191A09}" styleName="Orta Stil 1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82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70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/>
              <a:t>Akademik Personel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Akademik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Sayfa1!$A$2:$A$4</c:f>
              <c:strCache>
                <c:ptCount val="3"/>
                <c:pt idx="0">
                  <c:v>Doktor Öğretim Üyesi</c:v>
                </c:pt>
                <c:pt idx="1">
                  <c:v>Öğretim Görevlisi</c:v>
                </c:pt>
                <c:pt idx="2">
                  <c:v>Toplam</c:v>
                </c:pt>
              </c:strCache>
            </c:strRef>
          </c:cat>
          <c:val>
            <c:numRef>
              <c:f>Sayfa1!$B$2:$B$4</c:f>
              <c:numCache>
                <c:formatCode>General</c:formatCode>
                <c:ptCount val="3"/>
                <c:pt idx="0">
                  <c:v>6</c:v>
                </c:pt>
                <c:pt idx="1">
                  <c:v>19</c:v>
                </c:pt>
                <c:pt idx="2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21-4540-8FDE-2EAF329BB0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65559247"/>
        <c:axId val="1165560495"/>
      </c:barChart>
      <c:catAx>
        <c:axId val="11655592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165560495"/>
        <c:crosses val="autoZero"/>
        <c:auto val="1"/>
        <c:lblAlgn val="ctr"/>
        <c:lblOffset val="100"/>
        <c:noMultiLvlLbl val="0"/>
      </c:catAx>
      <c:valAx>
        <c:axId val="11655604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165559247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/>
              <a:t>İdari Personel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İdari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Sayfa1!$A$2:$A$5</c:f>
              <c:strCache>
                <c:ptCount val="4"/>
                <c:pt idx="0">
                  <c:v>Yüksekokul Sekreteri</c:v>
                </c:pt>
                <c:pt idx="1">
                  <c:v>İdari Personel</c:v>
                </c:pt>
                <c:pt idx="2">
                  <c:v>Yardımcı Personel</c:v>
                </c:pt>
                <c:pt idx="3">
                  <c:v>Toplam</c:v>
                </c:pt>
              </c:strCache>
            </c:strRef>
          </c:cat>
          <c:val>
            <c:numRef>
              <c:f>Sayfa1!$B$2:$B$5</c:f>
              <c:numCache>
                <c:formatCode>General</c:formatCode>
                <c:ptCount val="4"/>
                <c:pt idx="0">
                  <c:v>1</c:v>
                </c:pt>
                <c:pt idx="1">
                  <c:v>3</c:v>
                </c:pt>
                <c:pt idx="2">
                  <c:v>2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95-4063-9B23-8F32387535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130905535"/>
        <c:axId val="1130908031"/>
      </c:barChart>
      <c:catAx>
        <c:axId val="11309055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130908031"/>
        <c:crosses val="autoZero"/>
        <c:auto val="1"/>
        <c:lblAlgn val="ctr"/>
        <c:lblOffset val="100"/>
        <c:noMultiLvlLbl val="0"/>
      </c:catAx>
      <c:valAx>
        <c:axId val="11309080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130905535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Sayfa1!$B$2</c:f>
              <c:strCache>
                <c:ptCount val="1"/>
                <c:pt idx="0">
                  <c:v>2021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Sayfa1!$A$3:$A$10</c:f>
              <c:strCache>
                <c:ptCount val="8"/>
                <c:pt idx="0">
                  <c:v>Bilgisayar Teknolojileri Bölümü</c:v>
                </c:pt>
                <c:pt idx="1">
                  <c:v>Elektrik ve Enerji Bölümü</c:v>
                </c:pt>
                <c:pt idx="2">
                  <c:v>Gıda İşleme Bölümü</c:v>
                </c:pt>
                <c:pt idx="3">
                  <c:v>İnşaat Bölümü</c:v>
                </c:pt>
                <c:pt idx="4">
                  <c:v>Kimya ve Kimyasal İşleme Teknolojileri Bölümü</c:v>
                </c:pt>
                <c:pt idx="5">
                  <c:v>Makine ve Metal Teknolojileri Bölümü</c:v>
                </c:pt>
                <c:pt idx="6">
                  <c:v>Motorlu Araçlar ve Ulaştırma Teknolojileri Bölümü</c:v>
                </c:pt>
                <c:pt idx="7">
                  <c:v>Mülkiyet Koruma ve Güvenlik Bölümü</c:v>
                </c:pt>
              </c:strCache>
            </c:strRef>
          </c:cat>
          <c:val>
            <c:numRef>
              <c:f>Sayfa1!$B$3:$B$10</c:f>
              <c:numCache>
                <c:formatCode>General</c:formatCode>
                <c:ptCount val="8"/>
                <c:pt idx="0">
                  <c:v>62</c:v>
                </c:pt>
                <c:pt idx="1">
                  <c:v>52</c:v>
                </c:pt>
                <c:pt idx="2">
                  <c:v>10</c:v>
                </c:pt>
                <c:pt idx="3">
                  <c:v>48</c:v>
                </c:pt>
                <c:pt idx="4">
                  <c:v>14</c:v>
                </c:pt>
                <c:pt idx="5">
                  <c:v>5</c:v>
                </c:pt>
                <c:pt idx="6">
                  <c:v>24</c:v>
                </c:pt>
                <c:pt idx="7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E8-4594-A1F2-C05A9F741927}"/>
            </c:ext>
          </c:extLst>
        </c:ser>
        <c:ser>
          <c:idx val="1"/>
          <c:order val="1"/>
          <c:tx>
            <c:strRef>
              <c:f>Sayfa1!$C$2</c:f>
              <c:strCache>
                <c:ptCount val="1"/>
                <c:pt idx="0">
                  <c:v>2022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Sayfa1!$A$3:$A$10</c:f>
              <c:strCache>
                <c:ptCount val="8"/>
                <c:pt idx="0">
                  <c:v>Bilgisayar Teknolojileri Bölümü</c:v>
                </c:pt>
                <c:pt idx="1">
                  <c:v>Elektrik ve Enerji Bölümü</c:v>
                </c:pt>
                <c:pt idx="2">
                  <c:v>Gıda İşleme Bölümü</c:v>
                </c:pt>
                <c:pt idx="3">
                  <c:v>İnşaat Bölümü</c:v>
                </c:pt>
                <c:pt idx="4">
                  <c:v>Kimya ve Kimyasal İşleme Teknolojileri Bölümü</c:v>
                </c:pt>
                <c:pt idx="5">
                  <c:v>Makine ve Metal Teknolojileri Bölümü</c:v>
                </c:pt>
                <c:pt idx="6">
                  <c:v>Motorlu Araçlar ve Ulaştırma Teknolojileri Bölümü</c:v>
                </c:pt>
                <c:pt idx="7">
                  <c:v>Mülkiyet Koruma ve Güvenlik Bölümü</c:v>
                </c:pt>
              </c:strCache>
            </c:strRef>
          </c:cat>
          <c:val>
            <c:numRef>
              <c:f>Sayfa1!$C$3:$C$10</c:f>
              <c:numCache>
                <c:formatCode>General</c:formatCode>
                <c:ptCount val="8"/>
                <c:pt idx="0">
                  <c:v>62</c:v>
                </c:pt>
                <c:pt idx="1">
                  <c:v>62</c:v>
                </c:pt>
                <c:pt idx="2">
                  <c:v>41</c:v>
                </c:pt>
                <c:pt idx="3">
                  <c:v>93</c:v>
                </c:pt>
                <c:pt idx="4">
                  <c:v>31</c:v>
                </c:pt>
                <c:pt idx="5">
                  <c:v>41</c:v>
                </c:pt>
                <c:pt idx="6">
                  <c:v>52</c:v>
                </c:pt>
                <c:pt idx="7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FE8-4594-A1F2-C05A9F741927}"/>
            </c:ext>
          </c:extLst>
        </c:ser>
        <c:ser>
          <c:idx val="2"/>
          <c:order val="2"/>
          <c:tx>
            <c:strRef>
              <c:f>Sayfa1!$D$2</c:f>
              <c:strCache>
                <c:ptCount val="1"/>
                <c:pt idx="0">
                  <c:v>2023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Sayfa1!$A$3:$A$10</c:f>
              <c:strCache>
                <c:ptCount val="8"/>
                <c:pt idx="0">
                  <c:v>Bilgisayar Teknolojileri Bölümü</c:v>
                </c:pt>
                <c:pt idx="1">
                  <c:v>Elektrik ve Enerji Bölümü</c:v>
                </c:pt>
                <c:pt idx="2">
                  <c:v>Gıda İşleme Bölümü</c:v>
                </c:pt>
                <c:pt idx="3">
                  <c:v>İnşaat Bölümü</c:v>
                </c:pt>
                <c:pt idx="4">
                  <c:v>Kimya ve Kimyasal İşleme Teknolojileri Bölümü</c:v>
                </c:pt>
                <c:pt idx="5">
                  <c:v>Makine ve Metal Teknolojileri Bölümü</c:v>
                </c:pt>
                <c:pt idx="6">
                  <c:v>Motorlu Araçlar ve Ulaştırma Teknolojileri Bölümü</c:v>
                </c:pt>
                <c:pt idx="7">
                  <c:v>Mülkiyet Koruma ve Güvenlik Bölümü</c:v>
                </c:pt>
              </c:strCache>
            </c:strRef>
          </c:cat>
          <c:val>
            <c:numRef>
              <c:f>Sayfa1!$D$3:$D$10</c:f>
              <c:numCache>
                <c:formatCode>General</c:formatCode>
                <c:ptCount val="8"/>
                <c:pt idx="0">
                  <c:v>62</c:v>
                </c:pt>
                <c:pt idx="1">
                  <c:v>61</c:v>
                </c:pt>
                <c:pt idx="2">
                  <c:v>41</c:v>
                </c:pt>
                <c:pt idx="3">
                  <c:v>93</c:v>
                </c:pt>
                <c:pt idx="4">
                  <c:v>31</c:v>
                </c:pt>
                <c:pt idx="5">
                  <c:v>41</c:v>
                </c:pt>
                <c:pt idx="6">
                  <c:v>52</c:v>
                </c:pt>
                <c:pt idx="7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FE8-4594-A1F2-C05A9F741927}"/>
            </c:ext>
          </c:extLst>
        </c:ser>
        <c:ser>
          <c:idx val="3"/>
          <c:order val="3"/>
          <c:tx>
            <c:strRef>
              <c:f>Sayfa1!$E$2</c:f>
              <c:strCache>
                <c:ptCount val="1"/>
                <c:pt idx="0">
                  <c:v>2024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Sayfa1!$A$3:$A$10</c:f>
              <c:strCache>
                <c:ptCount val="8"/>
                <c:pt idx="0">
                  <c:v>Bilgisayar Teknolojileri Bölümü</c:v>
                </c:pt>
                <c:pt idx="1">
                  <c:v>Elektrik ve Enerji Bölümü</c:v>
                </c:pt>
                <c:pt idx="2">
                  <c:v>Gıda İşleme Bölümü</c:v>
                </c:pt>
                <c:pt idx="3">
                  <c:v>İnşaat Bölümü</c:v>
                </c:pt>
                <c:pt idx="4">
                  <c:v>Kimya ve Kimyasal İşleme Teknolojileri Bölümü</c:v>
                </c:pt>
                <c:pt idx="5">
                  <c:v>Makine ve Metal Teknolojileri Bölümü</c:v>
                </c:pt>
                <c:pt idx="6">
                  <c:v>Motorlu Araçlar ve Ulaştırma Teknolojileri Bölümü</c:v>
                </c:pt>
                <c:pt idx="7">
                  <c:v>Mülkiyet Koruma ve Güvenlik Bölümü</c:v>
                </c:pt>
              </c:strCache>
            </c:strRef>
          </c:cat>
          <c:val>
            <c:numRef>
              <c:f>Sayfa1!$E$3:$E$10</c:f>
              <c:numCache>
                <c:formatCode>General</c:formatCode>
                <c:ptCount val="8"/>
                <c:pt idx="0">
                  <c:v>62</c:v>
                </c:pt>
                <c:pt idx="1">
                  <c:v>62</c:v>
                </c:pt>
                <c:pt idx="2">
                  <c:v>41</c:v>
                </c:pt>
                <c:pt idx="3">
                  <c:v>93</c:v>
                </c:pt>
                <c:pt idx="4">
                  <c:v>31</c:v>
                </c:pt>
                <c:pt idx="5">
                  <c:v>41</c:v>
                </c:pt>
                <c:pt idx="6">
                  <c:v>51</c:v>
                </c:pt>
                <c:pt idx="7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FE8-4594-A1F2-C05A9F74192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199598047"/>
        <c:axId val="1199600959"/>
      </c:barChart>
      <c:catAx>
        <c:axId val="11995980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199600959"/>
        <c:crosses val="autoZero"/>
        <c:auto val="1"/>
        <c:lblAlgn val="ctr"/>
        <c:lblOffset val="100"/>
        <c:noMultiLvlLbl val="0"/>
      </c:catAx>
      <c:valAx>
        <c:axId val="1199600959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995980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none" spc="0" normalizeH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pPr>
            <a:r>
              <a:rPr lang="tr-TR" sz="1800">
                <a:solidFill>
                  <a:schemeClr val="tx1"/>
                </a:solidFill>
              </a:rPr>
              <a:t>SCI Expanded, SCI , SSCI, AHCI Kapsamındaki Dergilerde Yayınlanan Makale Sayıları</a:t>
            </a:r>
          </a:p>
        </c:rich>
      </c:tx>
      <c:layout>
        <c:manualLayout>
          <c:xMode val="edge"/>
          <c:yMode val="edge"/>
          <c:x val="0.11125442601418357"/>
          <c:y val="5.33837482957504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none" spc="0" normalizeH="0" baseline="0">
              <a:solidFill>
                <a:schemeClr val="tx1"/>
              </a:solidFill>
              <a:latin typeface="+mj-lt"/>
              <a:ea typeface="+mj-ea"/>
              <a:cs typeface="+mj-cs"/>
            </a:defRPr>
          </a:pPr>
          <a:endParaRPr lang="tr-TR"/>
        </a:p>
      </c:txPr>
    </c:title>
    <c:autoTitleDeleted val="0"/>
    <c:plotArea>
      <c:layout>
        <c:manualLayout>
          <c:layoutTarget val="inner"/>
          <c:xMode val="edge"/>
          <c:yMode val="edge"/>
          <c:x val="0.18291703063769252"/>
          <c:y val="0.24736846737302678"/>
          <c:w val="0.75659526462904436"/>
          <c:h val="0.5736299618887936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Son 3 yıl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5</c:v>
                </c:pt>
                <c:pt idx="1">
                  <c:v>7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08-4F7E-8C98-3AAB2E90C8D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Gelecek 3 Yıldaki Hedefler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2">
                  <c:v>9</c:v>
                </c:pt>
                <c:pt idx="3">
                  <c:v>12</c:v>
                </c:pt>
                <c:pt idx="4">
                  <c:v>15</c:v>
                </c:pt>
                <c:pt idx="5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08-4F7E-8C98-3AAB2E90C8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7"/>
        <c:overlap val="-20"/>
        <c:axId val="-1027817120"/>
        <c:axId val="-1027815488"/>
      </c:barChart>
      <c:catAx>
        <c:axId val="-1027817120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-1027815488"/>
        <c:crosses val="autoZero"/>
        <c:auto val="1"/>
        <c:lblAlgn val="ctr"/>
        <c:lblOffset val="100"/>
        <c:noMultiLvlLbl val="0"/>
      </c:catAx>
      <c:valAx>
        <c:axId val="-1027815488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-1027817120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none" spc="0" normalizeH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pPr>
            <a:r>
              <a:rPr lang="tr-TR" sz="1800" dirty="0" smtClean="0">
                <a:solidFill>
                  <a:schemeClr val="tx1"/>
                </a:solidFill>
              </a:rPr>
              <a:t>Yayınlanan Kitap/Kitap Bölümü Sayıları</a:t>
            </a:r>
            <a:endParaRPr lang="tr-TR" sz="180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7373941960947867"/>
          <c:y val="5.02435278077651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none" spc="0" normalizeH="0" baseline="0">
              <a:solidFill>
                <a:schemeClr val="tx1"/>
              </a:solidFill>
              <a:latin typeface="+mj-lt"/>
              <a:ea typeface="+mj-ea"/>
              <a:cs typeface="+mj-cs"/>
            </a:defRPr>
          </a:pPr>
          <a:endParaRPr lang="tr-TR"/>
        </a:p>
      </c:txPr>
    </c:title>
    <c:autoTitleDeleted val="0"/>
    <c:plotArea>
      <c:layout>
        <c:manualLayout>
          <c:layoutTarget val="inner"/>
          <c:xMode val="edge"/>
          <c:yMode val="edge"/>
          <c:x val="0.18291703063769252"/>
          <c:y val="0.24736846737302678"/>
          <c:w val="0.75659526462904436"/>
          <c:h val="0.5736299618887936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Son 3 yıl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6</c:v>
                </c:pt>
                <c:pt idx="1">
                  <c:v>9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08-4F7E-8C98-3AAB2E90C8D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Gelecek 3 Yıldaki Hedefler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2">
                  <c:v>12</c:v>
                </c:pt>
                <c:pt idx="3">
                  <c:v>14</c:v>
                </c:pt>
                <c:pt idx="4">
                  <c:v>16</c:v>
                </c:pt>
                <c:pt idx="5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08-4F7E-8C98-3AAB2E90C8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7"/>
        <c:overlap val="-20"/>
        <c:axId val="-1027817120"/>
        <c:axId val="-1027815488"/>
      </c:barChart>
      <c:catAx>
        <c:axId val="-1027817120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-1027815488"/>
        <c:crosses val="autoZero"/>
        <c:auto val="1"/>
        <c:lblAlgn val="ctr"/>
        <c:lblOffset val="100"/>
        <c:noMultiLvlLbl val="0"/>
      </c:catAx>
      <c:valAx>
        <c:axId val="-1027815488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-1027817120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none" spc="0" normalizeH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pPr>
            <a:r>
              <a:rPr lang="tr-TR" sz="1800" dirty="0" smtClean="0">
                <a:solidFill>
                  <a:schemeClr val="tx1"/>
                </a:solidFill>
              </a:rPr>
              <a:t>Uluslararası Sözlü Bildiri Sayıları</a:t>
            </a:r>
            <a:endParaRPr lang="tr-TR" sz="180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34662990894308671"/>
          <c:y val="7.53652917116476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none" spc="0" normalizeH="0" baseline="0">
              <a:solidFill>
                <a:schemeClr val="tx1"/>
              </a:solidFill>
              <a:latin typeface="+mj-lt"/>
              <a:ea typeface="+mj-ea"/>
              <a:cs typeface="+mj-cs"/>
            </a:defRPr>
          </a:pPr>
          <a:endParaRPr lang="tr-TR"/>
        </a:p>
      </c:txPr>
    </c:title>
    <c:autoTitleDeleted val="0"/>
    <c:plotArea>
      <c:layout>
        <c:manualLayout>
          <c:layoutTarget val="inner"/>
          <c:xMode val="edge"/>
          <c:yMode val="edge"/>
          <c:x val="0.18291703063769252"/>
          <c:y val="0.24736846737302678"/>
          <c:w val="0.75659526462904436"/>
          <c:h val="0.5736299618887936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Son 3 yıl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6</c:v>
                </c:pt>
                <c:pt idx="1">
                  <c:v>9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08-4F7E-8C98-3AAB2E90C8D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Gelecek 3 Yıldaki Hedefler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2">
                  <c:v>12</c:v>
                </c:pt>
                <c:pt idx="3">
                  <c:v>15</c:v>
                </c:pt>
                <c:pt idx="4">
                  <c:v>18</c:v>
                </c:pt>
                <c:pt idx="5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08-4F7E-8C98-3AAB2E90C8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7"/>
        <c:overlap val="-20"/>
        <c:axId val="-1027817120"/>
        <c:axId val="-1027815488"/>
      </c:barChart>
      <c:catAx>
        <c:axId val="-1027817120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-1027815488"/>
        <c:crosses val="autoZero"/>
        <c:auto val="1"/>
        <c:lblAlgn val="ctr"/>
        <c:lblOffset val="100"/>
        <c:noMultiLvlLbl val="0"/>
      </c:catAx>
      <c:valAx>
        <c:axId val="-1027815488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-1027817120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none" spc="0" normalizeH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pPr>
            <a:r>
              <a:rPr lang="tr-TR" sz="1800" dirty="0" smtClean="0">
                <a:solidFill>
                  <a:schemeClr val="tx1"/>
                </a:solidFill>
              </a:rPr>
              <a:t>Atıf Sayıları</a:t>
            </a:r>
            <a:endParaRPr lang="tr-TR" sz="180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4078012433233044"/>
          <c:y val="6.59446302476916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none" spc="0" normalizeH="0" baseline="0">
              <a:solidFill>
                <a:schemeClr val="tx1"/>
              </a:solidFill>
              <a:latin typeface="+mj-lt"/>
              <a:ea typeface="+mj-ea"/>
              <a:cs typeface="+mj-cs"/>
            </a:defRPr>
          </a:pPr>
          <a:endParaRPr lang="tr-TR"/>
        </a:p>
      </c:txPr>
    </c:title>
    <c:autoTitleDeleted val="0"/>
    <c:plotArea>
      <c:layout>
        <c:manualLayout>
          <c:layoutTarget val="inner"/>
          <c:xMode val="edge"/>
          <c:yMode val="edge"/>
          <c:x val="0.18291703063769252"/>
          <c:y val="0.24736846737302678"/>
          <c:w val="0.75659526462904436"/>
          <c:h val="0.5736299618887936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Son 3 yıl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114</c:v>
                </c:pt>
                <c:pt idx="1">
                  <c:v>160</c:v>
                </c:pt>
                <c:pt idx="2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08-4F7E-8C98-3AAB2E90C8D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Gelecek 3 Yıldaki Hedefler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2">
                  <c:v>250</c:v>
                </c:pt>
                <c:pt idx="3">
                  <c:v>350</c:v>
                </c:pt>
                <c:pt idx="4">
                  <c:v>450</c:v>
                </c:pt>
                <c:pt idx="5">
                  <c:v>550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08-4F7E-8C98-3AAB2E90C8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7"/>
        <c:overlap val="-20"/>
        <c:axId val="-1027817120"/>
        <c:axId val="-1027815488"/>
      </c:barChart>
      <c:catAx>
        <c:axId val="-1027817120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-1027815488"/>
        <c:crosses val="autoZero"/>
        <c:auto val="1"/>
        <c:lblAlgn val="ctr"/>
        <c:lblOffset val="100"/>
        <c:noMultiLvlLbl val="0"/>
      </c:catAx>
      <c:valAx>
        <c:axId val="-1027815488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-1027817120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g"/><Relationship Id="rId4" Type="http://schemas.openxmlformats.org/officeDocument/2006/relationships/image" Target="../media/image23.jp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image" Target="../media/image24.jp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image" Target="../media/image26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g"/><Relationship Id="rId4" Type="http://schemas.openxmlformats.org/officeDocument/2006/relationships/image" Target="../media/image23.jp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image" Target="../media/image24.jp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image" Target="../media/image2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EEB657-D0D9-418D-AEA0-1781CC959379}" type="doc">
      <dgm:prSet loTypeId="urn:microsoft.com/office/officeart/2009/layout/CirclePictureHierarchy" loCatId="picture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tr-TR"/>
        </a:p>
      </dgm:t>
    </dgm:pt>
    <dgm:pt modelId="{34F9C6AA-B5EA-4C6F-B89A-CE1C9ABE6334}">
      <dgm:prSet phldrT="[Metin]" custT="1"/>
      <dgm:spPr/>
      <dgm:t>
        <a:bodyPr/>
        <a:lstStyle/>
        <a:p>
          <a:r>
            <a:rPr lang="tr-TR" sz="1600" b="1" cap="none" spc="0" dirty="0" smtClean="0">
              <a:ln/>
              <a:solidFill>
                <a:srgbClr val="EEC416"/>
              </a:solidFill>
              <a:effectLst/>
            </a:rPr>
            <a:t>Doç. Dr. Mithat ELÇİÇEK</a:t>
          </a:r>
        </a:p>
        <a:p>
          <a:r>
            <a:rPr lang="tr-TR" sz="1400" b="1" cap="none" spc="0" dirty="0" smtClean="0">
              <a:ln/>
              <a:solidFill>
                <a:schemeClr val="bg1">
                  <a:lumMod val="65000"/>
                </a:schemeClr>
              </a:solidFill>
              <a:effectLst/>
            </a:rPr>
            <a:t>Müdür</a:t>
          </a:r>
          <a:endParaRPr lang="tr-TR" sz="1600" b="1" cap="none" spc="0" dirty="0">
            <a:ln/>
            <a:solidFill>
              <a:schemeClr val="bg1">
                <a:lumMod val="65000"/>
              </a:schemeClr>
            </a:solidFill>
            <a:effectLst/>
          </a:endParaRPr>
        </a:p>
      </dgm:t>
    </dgm:pt>
    <dgm:pt modelId="{02E033C7-D917-443F-8834-2230EF657343}" type="parTrans" cxnId="{EC7BB325-9554-4B34-BBD8-DFE55039E8B4}">
      <dgm:prSet/>
      <dgm:spPr/>
      <dgm:t>
        <a:bodyPr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endParaRPr lang="tr-TR" b="1" cap="none" spc="0">
            <a:ln/>
            <a:solidFill>
              <a:schemeClr val="accent3"/>
            </a:solidFill>
            <a:effectLst/>
          </a:endParaRPr>
        </a:p>
      </dgm:t>
    </dgm:pt>
    <dgm:pt modelId="{A80ACF87-15D1-43F2-9AB2-01824B88661B}" type="sibTrans" cxnId="{EC7BB325-9554-4B34-BBD8-DFE55039E8B4}">
      <dgm:prSet/>
      <dgm:spPr/>
      <dgm:t>
        <a:bodyPr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endParaRPr lang="tr-TR" b="1" cap="none" spc="0">
            <a:ln/>
            <a:solidFill>
              <a:schemeClr val="accent3"/>
            </a:solidFill>
            <a:effectLst/>
          </a:endParaRPr>
        </a:p>
      </dgm:t>
    </dgm:pt>
    <dgm:pt modelId="{2002D881-B46D-4A7C-A797-D33595C58446}">
      <dgm:prSet phldrT="[Metin]" custT="1"/>
      <dgm:spPr/>
      <dgm:t>
        <a:bodyPr/>
        <a:lstStyle/>
        <a:p>
          <a:r>
            <a:rPr lang="tr-TR" sz="1600" b="1" cap="none" spc="0" dirty="0" smtClean="0">
              <a:ln/>
              <a:solidFill>
                <a:srgbClr val="EEC416"/>
              </a:solidFill>
              <a:effectLst/>
            </a:rPr>
            <a:t>Dr. </a:t>
          </a:r>
          <a:r>
            <a:rPr lang="tr-TR" sz="1600" b="1" cap="none" spc="0" dirty="0" err="1" smtClean="0">
              <a:ln/>
              <a:solidFill>
                <a:srgbClr val="EEC416"/>
              </a:solidFill>
              <a:effectLst/>
            </a:rPr>
            <a:t>Öğr</a:t>
          </a:r>
          <a:r>
            <a:rPr lang="tr-TR" sz="1600" b="1" cap="none" spc="0" dirty="0" smtClean="0">
              <a:ln/>
              <a:solidFill>
                <a:srgbClr val="EEC416"/>
              </a:solidFill>
              <a:effectLst/>
            </a:rPr>
            <a:t>. Üyesi Gülistan OKUTAN</a:t>
          </a:r>
        </a:p>
        <a:p>
          <a:r>
            <a:rPr lang="tr-TR" sz="1400" b="1" cap="none" spc="0" dirty="0" smtClean="0">
              <a:ln/>
              <a:solidFill>
                <a:schemeClr val="bg1">
                  <a:lumMod val="65000"/>
                </a:schemeClr>
              </a:solidFill>
              <a:effectLst/>
            </a:rPr>
            <a:t>Müdür Yardımcısı</a:t>
          </a:r>
          <a:endParaRPr lang="tr-TR" sz="1400" b="1" cap="none" spc="0" dirty="0">
            <a:ln/>
            <a:solidFill>
              <a:schemeClr val="bg1">
                <a:lumMod val="65000"/>
              </a:schemeClr>
            </a:solidFill>
            <a:effectLst/>
          </a:endParaRPr>
        </a:p>
      </dgm:t>
    </dgm:pt>
    <dgm:pt modelId="{FCB2B6AC-BF24-4ECB-928D-122099F652BF}" type="parTrans" cxnId="{9BFCE221-DA36-4A53-8F6C-658D59469252}">
      <dgm:prSet/>
      <dgm:spPr>
        <a:ln>
          <a:solidFill>
            <a:srgbClr val="EEC416"/>
          </a:solidFill>
        </a:ln>
      </dgm:spPr>
      <dgm:t>
        <a:bodyPr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endParaRPr lang="tr-TR" b="1" cap="none" spc="0">
            <a:ln/>
            <a:solidFill>
              <a:schemeClr val="accent3"/>
            </a:solidFill>
            <a:effectLst/>
          </a:endParaRPr>
        </a:p>
      </dgm:t>
    </dgm:pt>
    <dgm:pt modelId="{7E30D68A-4B76-40F7-8FA3-2A7E65B580D5}" type="sibTrans" cxnId="{9BFCE221-DA36-4A53-8F6C-658D59469252}">
      <dgm:prSet/>
      <dgm:spPr/>
      <dgm:t>
        <a:bodyPr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endParaRPr lang="tr-TR" b="1" cap="none" spc="0">
            <a:ln/>
            <a:solidFill>
              <a:schemeClr val="accent3"/>
            </a:solidFill>
            <a:effectLst/>
          </a:endParaRPr>
        </a:p>
      </dgm:t>
    </dgm:pt>
    <dgm:pt modelId="{6515335A-04A6-4AE2-8733-725947AECA19}">
      <dgm:prSet phldrT="[Metin]" custT="1"/>
      <dgm:spPr/>
      <dgm:t>
        <a:bodyPr/>
        <a:lstStyle/>
        <a:p>
          <a:r>
            <a:rPr lang="tr-TR" sz="1600" b="1" cap="none" spc="0" dirty="0" err="1" smtClean="0">
              <a:ln/>
              <a:solidFill>
                <a:srgbClr val="EEC416"/>
              </a:solidFill>
              <a:effectLst/>
            </a:rPr>
            <a:t>Öğr</a:t>
          </a:r>
          <a:r>
            <a:rPr lang="tr-TR" sz="1600" b="1" cap="none" spc="0" dirty="0" smtClean="0">
              <a:ln/>
              <a:solidFill>
                <a:srgbClr val="EEC416"/>
              </a:solidFill>
              <a:effectLst/>
            </a:rPr>
            <a:t>. Gör. Rıdvan ALTUNKUM</a:t>
          </a:r>
        </a:p>
        <a:p>
          <a:r>
            <a:rPr lang="tr-TR" sz="1400" b="1" cap="none" spc="0" dirty="0" smtClean="0">
              <a:ln/>
              <a:solidFill>
                <a:schemeClr val="bg1">
                  <a:lumMod val="65000"/>
                </a:schemeClr>
              </a:solidFill>
              <a:effectLst/>
            </a:rPr>
            <a:t>Müdür Yardımcısı</a:t>
          </a:r>
          <a:endParaRPr lang="tr-TR" sz="1400" b="1" cap="none" spc="0" dirty="0">
            <a:ln/>
            <a:solidFill>
              <a:schemeClr val="bg1">
                <a:lumMod val="65000"/>
              </a:schemeClr>
            </a:solidFill>
            <a:effectLst/>
          </a:endParaRPr>
        </a:p>
      </dgm:t>
    </dgm:pt>
    <dgm:pt modelId="{DD80AD34-5F4B-4290-A070-CFFCF1BB7E4A}" type="parTrans" cxnId="{CF9A1650-9B8E-4918-BF7B-2E174D1094E7}">
      <dgm:prSet/>
      <dgm:spPr>
        <a:ln>
          <a:solidFill>
            <a:srgbClr val="EEC416"/>
          </a:solidFill>
        </a:ln>
      </dgm:spPr>
      <dgm:t>
        <a:bodyPr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endParaRPr lang="tr-TR" b="1" cap="none" spc="0">
            <a:ln/>
            <a:solidFill>
              <a:schemeClr val="accent3"/>
            </a:solidFill>
            <a:effectLst/>
          </a:endParaRPr>
        </a:p>
      </dgm:t>
    </dgm:pt>
    <dgm:pt modelId="{07FD32F1-D318-4FA8-98B2-EB7C3F79D0C3}" type="sibTrans" cxnId="{CF9A1650-9B8E-4918-BF7B-2E174D1094E7}">
      <dgm:prSet/>
      <dgm:spPr/>
      <dgm:t>
        <a:bodyPr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endParaRPr lang="tr-TR" b="1" cap="none" spc="0">
            <a:ln/>
            <a:solidFill>
              <a:schemeClr val="accent3"/>
            </a:solidFill>
            <a:effectLst/>
          </a:endParaRPr>
        </a:p>
      </dgm:t>
    </dgm:pt>
    <dgm:pt modelId="{2E163BC7-3D9B-4DE6-9E60-CFE3BE04810F}">
      <dgm:prSet phldrT="[Metin]" custT="1"/>
      <dgm:spPr/>
      <dgm:t>
        <a:bodyPr/>
        <a:lstStyle/>
        <a:p>
          <a:r>
            <a:rPr lang="tr-TR" sz="1600" b="1" cap="none" spc="0" dirty="0" smtClean="0">
              <a:ln/>
              <a:solidFill>
                <a:srgbClr val="EEC416"/>
              </a:solidFill>
              <a:effectLst/>
            </a:rPr>
            <a:t>Tuncer KAÇHAN</a:t>
          </a:r>
        </a:p>
        <a:p>
          <a:r>
            <a:rPr lang="tr-TR" sz="1400" b="1" cap="none" spc="0" dirty="0" smtClean="0">
              <a:ln/>
              <a:solidFill>
                <a:schemeClr val="bg1">
                  <a:lumMod val="65000"/>
                </a:schemeClr>
              </a:solidFill>
              <a:effectLst/>
            </a:rPr>
            <a:t>Yüksekokul Sekreteri</a:t>
          </a:r>
          <a:endParaRPr lang="tr-TR" sz="1400" b="1" cap="none" spc="0" dirty="0">
            <a:ln/>
            <a:solidFill>
              <a:schemeClr val="bg1">
                <a:lumMod val="65000"/>
              </a:schemeClr>
            </a:solidFill>
            <a:effectLst/>
          </a:endParaRPr>
        </a:p>
      </dgm:t>
    </dgm:pt>
    <dgm:pt modelId="{8F47E9CD-0837-4C9D-A449-B54BBAB62656}" type="parTrans" cxnId="{6AD0B3D4-A6AF-4794-98F3-7EB4CA6B32B9}">
      <dgm:prSet/>
      <dgm:spPr>
        <a:ln>
          <a:solidFill>
            <a:srgbClr val="EEC416"/>
          </a:solidFill>
        </a:ln>
      </dgm:spPr>
      <dgm:t>
        <a:bodyPr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endParaRPr lang="tr-TR" b="1" cap="none" spc="0">
            <a:ln/>
            <a:solidFill>
              <a:schemeClr val="accent3"/>
            </a:solidFill>
            <a:effectLst/>
          </a:endParaRPr>
        </a:p>
      </dgm:t>
    </dgm:pt>
    <dgm:pt modelId="{D9C997C0-EB1F-4D32-9FBB-4FF4531372BF}" type="sibTrans" cxnId="{6AD0B3D4-A6AF-4794-98F3-7EB4CA6B32B9}">
      <dgm:prSet/>
      <dgm:spPr/>
      <dgm:t>
        <a:bodyPr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endParaRPr lang="tr-TR" b="1" cap="none" spc="0">
            <a:ln/>
            <a:solidFill>
              <a:schemeClr val="accent3"/>
            </a:solidFill>
            <a:effectLst/>
          </a:endParaRPr>
        </a:p>
      </dgm:t>
    </dgm:pt>
    <dgm:pt modelId="{DB73BD59-9CFE-4D6C-93BC-A99E1C3F7C8C}" type="pres">
      <dgm:prSet presAssocID="{1DEEB657-D0D9-418D-AEA0-1781CC95937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AC6ABD44-988A-469F-9CA5-A6087EFB6ED0}" type="pres">
      <dgm:prSet presAssocID="{34F9C6AA-B5EA-4C6F-B89A-CE1C9ABE6334}" presName="hierRoot1" presStyleCnt="0"/>
      <dgm:spPr/>
    </dgm:pt>
    <dgm:pt modelId="{A47DE81C-17F4-4103-9D09-8AF84A7DB19D}" type="pres">
      <dgm:prSet presAssocID="{34F9C6AA-B5EA-4C6F-B89A-CE1C9ABE6334}" presName="composite" presStyleCnt="0"/>
      <dgm:spPr/>
    </dgm:pt>
    <dgm:pt modelId="{D1AC76A6-B952-4FB1-91AE-3DE2A161EFA1}" type="pres">
      <dgm:prSet presAssocID="{34F9C6AA-B5EA-4C6F-B89A-CE1C9ABE6334}" presName="image" presStyleLbl="node0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rgbClr val="EEC416"/>
          </a:solidFill>
        </a:ln>
      </dgm:spPr>
      <dgm:t>
        <a:bodyPr/>
        <a:lstStyle/>
        <a:p>
          <a:endParaRPr lang="tr-TR"/>
        </a:p>
      </dgm:t>
    </dgm:pt>
    <dgm:pt modelId="{944D0A13-B40A-4EF4-B845-4B032AE5EC6F}" type="pres">
      <dgm:prSet presAssocID="{34F9C6AA-B5EA-4C6F-B89A-CE1C9ABE6334}" presName="text" presStyleLbl="revTx" presStyleIdx="0" presStyleCnt="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FAE1E1D4-78FE-441D-8FAF-D9089DAEDE20}" type="pres">
      <dgm:prSet presAssocID="{34F9C6AA-B5EA-4C6F-B89A-CE1C9ABE6334}" presName="hierChild2" presStyleCnt="0"/>
      <dgm:spPr/>
    </dgm:pt>
    <dgm:pt modelId="{50B8F489-5CC8-47B4-98A3-C04DF2927DA9}" type="pres">
      <dgm:prSet presAssocID="{FCB2B6AC-BF24-4ECB-928D-122099F652BF}" presName="Name10" presStyleLbl="parChTrans1D2" presStyleIdx="0" presStyleCnt="3"/>
      <dgm:spPr/>
      <dgm:t>
        <a:bodyPr/>
        <a:lstStyle/>
        <a:p>
          <a:endParaRPr lang="tr-TR"/>
        </a:p>
      </dgm:t>
    </dgm:pt>
    <dgm:pt modelId="{27AB2591-E357-4D75-995D-F8143BF64055}" type="pres">
      <dgm:prSet presAssocID="{2002D881-B46D-4A7C-A797-D33595C58446}" presName="hierRoot2" presStyleCnt="0"/>
      <dgm:spPr/>
    </dgm:pt>
    <dgm:pt modelId="{D7E8C5C2-0950-45C2-9AF1-28AF3E0FD08B}" type="pres">
      <dgm:prSet presAssocID="{2002D881-B46D-4A7C-A797-D33595C58446}" presName="composite2" presStyleCnt="0"/>
      <dgm:spPr/>
    </dgm:pt>
    <dgm:pt modelId="{1081B3DF-9E1E-4F50-8D40-157296DDD01C}" type="pres">
      <dgm:prSet presAssocID="{2002D881-B46D-4A7C-A797-D33595C58446}" presName="image2" presStyleLbl="node2" presStyleIdx="0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>
          <a:solidFill>
            <a:srgbClr val="EEC416"/>
          </a:solidFill>
        </a:ln>
      </dgm:spPr>
      <dgm:t>
        <a:bodyPr/>
        <a:lstStyle/>
        <a:p>
          <a:endParaRPr lang="tr-TR"/>
        </a:p>
      </dgm:t>
    </dgm:pt>
    <dgm:pt modelId="{1B2EA7FD-53D9-4355-B5D8-01A3DC607463}" type="pres">
      <dgm:prSet presAssocID="{2002D881-B46D-4A7C-A797-D33595C58446}" presName="text2" presStyleLbl="revTx" presStyleIdx="1" presStyleCnt="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4514F553-1F45-4188-AA83-21C6314EDCCA}" type="pres">
      <dgm:prSet presAssocID="{2002D881-B46D-4A7C-A797-D33595C58446}" presName="hierChild3" presStyleCnt="0"/>
      <dgm:spPr/>
    </dgm:pt>
    <dgm:pt modelId="{0ABBE990-81E3-4DA5-A99F-4C47A7F34B08}" type="pres">
      <dgm:prSet presAssocID="{DD80AD34-5F4B-4290-A070-CFFCF1BB7E4A}" presName="Name10" presStyleLbl="parChTrans1D2" presStyleIdx="1" presStyleCnt="3"/>
      <dgm:spPr/>
      <dgm:t>
        <a:bodyPr/>
        <a:lstStyle/>
        <a:p>
          <a:endParaRPr lang="tr-TR"/>
        </a:p>
      </dgm:t>
    </dgm:pt>
    <dgm:pt modelId="{87CB862E-8962-49FA-B143-FFC95EBE87EE}" type="pres">
      <dgm:prSet presAssocID="{6515335A-04A6-4AE2-8733-725947AECA19}" presName="hierRoot2" presStyleCnt="0"/>
      <dgm:spPr/>
    </dgm:pt>
    <dgm:pt modelId="{4EDC441B-9A31-42B6-8B95-2BA00C22C06A}" type="pres">
      <dgm:prSet presAssocID="{6515335A-04A6-4AE2-8733-725947AECA19}" presName="composite2" presStyleCnt="0"/>
      <dgm:spPr/>
    </dgm:pt>
    <dgm:pt modelId="{769E26E7-DF03-4693-94BF-4DA9392DEA81}" type="pres">
      <dgm:prSet presAssocID="{6515335A-04A6-4AE2-8733-725947AECA19}" presName="image2" presStyleLbl="node2" presStyleIdx="1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>
          <a:solidFill>
            <a:srgbClr val="EEC416"/>
          </a:solidFill>
        </a:ln>
      </dgm:spPr>
      <dgm:t>
        <a:bodyPr/>
        <a:lstStyle/>
        <a:p>
          <a:endParaRPr lang="tr-TR"/>
        </a:p>
      </dgm:t>
    </dgm:pt>
    <dgm:pt modelId="{58EEB775-4A7B-4F11-9183-36175414793A}" type="pres">
      <dgm:prSet presAssocID="{6515335A-04A6-4AE2-8733-725947AECA19}" presName="text2" presStyleLbl="revTx" presStyleIdx="2" presStyleCnt="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A8A3F26-C317-470F-AD3B-5D5042835400}" type="pres">
      <dgm:prSet presAssocID="{6515335A-04A6-4AE2-8733-725947AECA19}" presName="hierChild3" presStyleCnt="0"/>
      <dgm:spPr/>
    </dgm:pt>
    <dgm:pt modelId="{9CC3FA79-F929-4F83-BA1E-1E8EC6541490}" type="pres">
      <dgm:prSet presAssocID="{8F47E9CD-0837-4C9D-A449-B54BBAB62656}" presName="Name10" presStyleLbl="parChTrans1D2" presStyleIdx="2" presStyleCnt="3"/>
      <dgm:spPr/>
      <dgm:t>
        <a:bodyPr/>
        <a:lstStyle/>
        <a:p>
          <a:endParaRPr lang="tr-TR"/>
        </a:p>
      </dgm:t>
    </dgm:pt>
    <dgm:pt modelId="{0C194110-841E-4A1C-8FAE-AEC2B5F5D61E}" type="pres">
      <dgm:prSet presAssocID="{2E163BC7-3D9B-4DE6-9E60-CFE3BE04810F}" presName="hierRoot2" presStyleCnt="0"/>
      <dgm:spPr/>
    </dgm:pt>
    <dgm:pt modelId="{7DA14884-E98F-4E36-95DD-783348336727}" type="pres">
      <dgm:prSet presAssocID="{2E163BC7-3D9B-4DE6-9E60-CFE3BE04810F}" presName="composite2" presStyleCnt="0"/>
      <dgm:spPr/>
    </dgm:pt>
    <dgm:pt modelId="{5B7E723B-5501-4F07-AC2A-DB96C00963C1}" type="pres">
      <dgm:prSet presAssocID="{2E163BC7-3D9B-4DE6-9E60-CFE3BE04810F}" presName="image2" presStyleLbl="node2" presStyleIdx="2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>
          <a:solidFill>
            <a:srgbClr val="EEC416"/>
          </a:solidFill>
        </a:ln>
      </dgm:spPr>
      <dgm:t>
        <a:bodyPr/>
        <a:lstStyle/>
        <a:p>
          <a:endParaRPr lang="tr-TR"/>
        </a:p>
      </dgm:t>
    </dgm:pt>
    <dgm:pt modelId="{A74C9427-297A-4849-A581-3373BA59EDFA}" type="pres">
      <dgm:prSet presAssocID="{2E163BC7-3D9B-4DE6-9E60-CFE3BE04810F}" presName="text2" presStyleLbl="revTx" presStyleIdx="3" presStyleCnt="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53AB0882-F7C3-4353-A73D-87617A00EEEF}" type="pres">
      <dgm:prSet presAssocID="{2E163BC7-3D9B-4DE6-9E60-CFE3BE04810F}" presName="hierChild3" presStyleCnt="0"/>
      <dgm:spPr/>
    </dgm:pt>
  </dgm:ptLst>
  <dgm:cxnLst>
    <dgm:cxn modelId="{7FBEE03C-FA2E-4E5E-A6FD-954498BA1748}" type="presOf" srcId="{6515335A-04A6-4AE2-8733-725947AECA19}" destId="{58EEB775-4A7B-4F11-9183-36175414793A}" srcOrd="0" destOrd="0" presId="urn:microsoft.com/office/officeart/2009/layout/CirclePictureHierarchy"/>
    <dgm:cxn modelId="{EC7BB325-9554-4B34-BBD8-DFE55039E8B4}" srcId="{1DEEB657-D0D9-418D-AEA0-1781CC959379}" destId="{34F9C6AA-B5EA-4C6F-B89A-CE1C9ABE6334}" srcOrd="0" destOrd="0" parTransId="{02E033C7-D917-443F-8834-2230EF657343}" sibTransId="{A80ACF87-15D1-43F2-9AB2-01824B88661B}"/>
    <dgm:cxn modelId="{8FACD36F-FA22-4DA9-9690-570664DFC0A6}" type="presOf" srcId="{2002D881-B46D-4A7C-A797-D33595C58446}" destId="{1B2EA7FD-53D9-4355-B5D8-01A3DC607463}" srcOrd="0" destOrd="0" presId="urn:microsoft.com/office/officeart/2009/layout/CirclePictureHierarchy"/>
    <dgm:cxn modelId="{44AFD770-55A6-46F3-99AA-9DFF1E0C2282}" type="presOf" srcId="{DD80AD34-5F4B-4290-A070-CFFCF1BB7E4A}" destId="{0ABBE990-81E3-4DA5-A99F-4C47A7F34B08}" srcOrd="0" destOrd="0" presId="urn:microsoft.com/office/officeart/2009/layout/CirclePictureHierarchy"/>
    <dgm:cxn modelId="{6AD0B3D4-A6AF-4794-98F3-7EB4CA6B32B9}" srcId="{34F9C6AA-B5EA-4C6F-B89A-CE1C9ABE6334}" destId="{2E163BC7-3D9B-4DE6-9E60-CFE3BE04810F}" srcOrd="2" destOrd="0" parTransId="{8F47E9CD-0837-4C9D-A449-B54BBAB62656}" sibTransId="{D9C997C0-EB1F-4D32-9FBB-4FF4531372BF}"/>
    <dgm:cxn modelId="{7C577928-A2AB-4C2A-8C0B-191FFBBA27EB}" type="presOf" srcId="{FCB2B6AC-BF24-4ECB-928D-122099F652BF}" destId="{50B8F489-5CC8-47B4-98A3-C04DF2927DA9}" srcOrd="0" destOrd="0" presId="urn:microsoft.com/office/officeart/2009/layout/CirclePictureHierarchy"/>
    <dgm:cxn modelId="{FD988E2A-5F92-4EAC-960B-F5B0C1821BA8}" type="presOf" srcId="{2E163BC7-3D9B-4DE6-9E60-CFE3BE04810F}" destId="{A74C9427-297A-4849-A581-3373BA59EDFA}" srcOrd="0" destOrd="0" presId="urn:microsoft.com/office/officeart/2009/layout/CirclePictureHierarchy"/>
    <dgm:cxn modelId="{2C1E631C-020F-4440-8783-39871C08FC1A}" type="presOf" srcId="{34F9C6AA-B5EA-4C6F-B89A-CE1C9ABE6334}" destId="{944D0A13-B40A-4EF4-B845-4B032AE5EC6F}" srcOrd="0" destOrd="0" presId="urn:microsoft.com/office/officeart/2009/layout/CirclePictureHierarchy"/>
    <dgm:cxn modelId="{F484E2E3-5CCE-402D-8043-D8F65B7D69C9}" type="presOf" srcId="{8F47E9CD-0837-4C9D-A449-B54BBAB62656}" destId="{9CC3FA79-F929-4F83-BA1E-1E8EC6541490}" srcOrd="0" destOrd="0" presId="urn:microsoft.com/office/officeart/2009/layout/CirclePictureHierarchy"/>
    <dgm:cxn modelId="{CF9A1650-9B8E-4918-BF7B-2E174D1094E7}" srcId="{34F9C6AA-B5EA-4C6F-B89A-CE1C9ABE6334}" destId="{6515335A-04A6-4AE2-8733-725947AECA19}" srcOrd="1" destOrd="0" parTransId="{DD80AD34-5F4B-4290-A070-CFFCF1BB7E4A}" sibTransId="{07FD32F1-D318-4FA8-98B2-EB7C3F79D0C3}"/>
    <dgm:cxn modelId="{9BFCE221-DA36-4A53-8F6C-658D59469252}" srcId="{34F9C6AA-B5EA-4C6F-B89A-CE1C9ABE6334}" destId="{2002D881-B46D-4A7C-A797-D33595C58446}" srcOrd="0" destOrd="0" parTransId="{FCB2B6AC-BF24-4ECB-928D-122099F652BF}" sibTransId="{7E30D68A-4B76-40F7-8FA3-2A7E65B580D5}"/>
    <dgm:cxn modelId="{23A8164C-F2BF-4B47-BEAD-63099792326F}" type="presOf" srcId="{1DEEB657-D0D9-418D-AEA0-1781CC959379}" destId="{DB73BD59-9CFE-4D6C-93BC-A99E1C3F7C8C}" srcOrd="0" destOrd="0" presId="urn:microsoft.com/office/officeart/2009/layout/CirclePictureHierarchy"/>
    <dgm:cxn modelId="{B41F1C56-48B1-41C8-B2EF-8E85BC7F4050}" type="presParOf" srcId="{DB73BD59-9CFE-4D6C-93BC-A99E1C3F7C8C}" destId="{AC6ABD44-988A-469F-9CA5-A6087EFB6ED0}" srcOrd="0" destOrd="0" presId="urn:microsoft.com/office/officeart/2009/layout/CirclePictureHierarchy"/>
    <dgm:cxn modelId="{EDE1DDCB-3F7F-4478-9914-370951624909}" type="presParOf" srcId="{AC6ABD44-988A-469F-9CA5-A6087EFB6ED0}" destId="{A47DE81C-17F4-4103-9D09-8AF84A7DB19D}" srcOrd="0" destOrd="0" presId="urn:microsoft.com/office/officeart/2009/layout/CirclePictureHierarchy"/>
    <dgm:cxn modelId="{5492C274-E446-4706-8693-65DD7DF1741F}" type="presParOf" srcId="{A47DE81C-17F4-4103-9D09-8AF84A7DB19D}" destId="{D1AC76A6-B952-4FB1-91AE-3DE2A161EFA1}" srcOrd="0" destOrd="0" presId="urn:microsoft.com/office/officeart/2009/layout/CirclePictureHierarchy"/>
    <dgm:cxn modelId="{A4E7A89B-5E75-43D1-80C6-C983FA7C9F7F}" type="presParOf" srcId="{A47DE81C-17F4-4103-9D09-8AF84A7DB19D}" destId="{944D0A13-B40A-4EF4-B845-4B032AE5EC6F}" srcOrd="1" destOrd="0" presId="urn:microsoft.com/office/officeart/2009/layout/CirclePictureHierarchy"/>
    <dgm:cxn modelId="{4ACE970A-AB4D-4511-9E3E-244E7D316FE6}" type="presParOf" srcId="{AC6ABD44-988A-469F-9CA5-A6087EFB6ED0}" destId="{FAE1E1D4-78FE-441D-8FAF-D9089DAEDE20}" srcOrd="1" destOrd="0" presId="urn:microsoft.com/office/officeart/2009/layout/CirclePictureHierarchy"/>
    <dgm:cxn modelId="{332010A9-0FC1-4497-867E-DFB32FFC3617}" type="presParOf" srcId="{FAE1E1D4-78FE-441D-8FAF-D9089DAEDE20}" destId="{50B8F489-5CC8-47B4-98A3-C04DF2927DA9}" srcOrd="0" destOrd="0" presId="urn:microsoft.com/office/officeart/2009/layout/CirclePictureHierarchy"/>
    <dgm:cxn modelId="{16A7B14E-570D-4955-ACFF-85C8930A15EE}" type="presParOf" srcId="{FAE1E1D4-78FE-441D-8FAF-D9089DAEDE20}" destId="{27AB2591-E357-4D75-995D-F8143BF64055}" srcOrd="1" destOrd="0" presId="urn:microsoft.com/office/officeart/2009/layout/CirclePictureHierarchy"/>
    <dgm:cxn modelId="{ACAF538F-27A4-4771-83E1-D5DDBBAF9AA9}" type="presParOf" srcId="{27AB2591-E357-4D75-995D-F8143BF64055}" destId="{D7E8C5C2-0950-45C2-9AF1-28AF3E0FD08B}" srcOrd="0" destOrd="0" presId="urn:microsoft.com/office/officeart/2009/layout/CirclePictureHierarchy"/>
    <dgm:cxn modelId="{8A5E335C-9EC4-4208-A3B8-66BB1B67EEAC}" type="presParOf" srcId="{D7E8C5C2-0950-45C2-9AF1-28AF3E0FD08B}" destId="{1081B3DF-9E1E-4F50-8D40-157296DDD01C}" srcOrd="0" destOrd="0" presId="urn:microsoft.com/office/officeart/2009/layout/CirclePictureHierarchy"/>
    <dgm:cxn modelId="{FB62A5F0-A364-4739-95EB-1EF93B7D6825}" type="presParOf" srcId="{D7E8C5C2-0950-45C2-9AF1-28AF3E0FD08B}" destId="{1B2EA7FD-53D9-4355-B5D8-01A3DC607463}" srcOrd="1" destOrd="0" presId="urn:microsoft.com/office/officeart/2009/layout/CirclePictureHierarchy"/>
    <dgm:cxn modelId="{6092E079-DBC0-41F3-87D3-6DB3A9F7F92E}" type="presParOf" srcId="{27AB2591-E357-4D75-995D-F8143BF64055}" destId="{4514F553-1F45-4188-AA83-21C6314EDCCA}" srcOrd="1" destOrd="0" presId="urn:microsoft.com/office/officeart/2009/layout/CirclePictureHierarchy"/>
    <dgm:cxn modelId="{E419AACA-39CA-4A85-ADF8-071538572F1E}" type="presParOf" srcId="{FAE1E1D4-78FE-441D-8FAF-D9089DAEDE20}" destId="{0ABBE990-81E3-4DA5-A99F-4C47A7F34B08}" srcOrd="2" destOrd="0" presId="urn:microsoft.com/office/officeart/2009/layout/CirclePictureHierarchy"/>
    <dgm:cxn modelId="{22764018-CA95-42FE-9612-7E17C096B286}" type="presParOf" srcId="{FAE1E1D4-78FE-441D-8FAF-D9089DAEDE20}" destId="{87CB862E-8962-49FA-B143-FFC95EBE87EE}" srcOrd="3" destOrd="0" presId="urn:microsoft.com/office/officeart/2009/layout/CirclePictureHierarchy"/>
    <dgm:cxn modelId="{E09475B3-2F77-4603-B1C2-9C8CE12D8338}" type="presParOf" srcId="{87CB862E-8962-49FA-B143-FFC95EBE87EE}" destId="{4EDC441B-9A31-42B6-8B95-2BA00C22C06A}" srcOrd="0" destOrd="0" presId="urn:microsoft.com/office/officeart/2009/layout/CirclePictureHierarchy"/>
    <dgm:cxn modelId="{2EB9EEDF-4CF6-40CD-A266-565D6DA33720}" type="presParOf" srcId="{4EDC441B-9A31-42B6-8B95-2BA00C22C06A}" destId="{769E26E7-DF03-4693-94BF-4DA9392DEA81}" srcOrd="0" destOrd="0" presId="urn:microsoft.com/office/officeart/2009/layout/CirclePictureHierarchy"/>
    <dgm:cxn modelId="{E16FD22C-5F12-4C67-8F2D-981EA8FD57E3}" type="presParOf" srcId="{4EDC441B-9A31-42B6-8B95-2BA00C22C06A}" destId="{58EEB775-4A7B-4F11-9183-36175414793A}" srcOrd="1" destOrd="0" presId="urn:microsoft.com/office/officeart/2009/layout/CirclePictureHierarchy"/>
    <dgm:cxn modelId="{EA99DA14-6A20-430E-9374-97F8A27D2A91}" type="presParOf" srcId="{87CB862E-8962-49FA-B143-FFC95EBE87EE}" destId="{AA8A3F26-C317-470F-AD3B-5D5042835400}" srcOrd="1" destOrd="0" presId="urn:microsoft.com/office/officeart/2009/layout/CirclePictureHierarchy"/>
    <dgm:cxn modelId="{870C4E6C-469A-4BF3-A254-81EBEADA7554}" type="presParOf" srcId="{FAE1E1D4-78FE-441D-8FAF-D9089DAEDE20}" destId="{9CC3FA79-F929-4F83-BA1E-1E8EC6541490}" srcOrd="4" destOrd="0" presId="urn:microsoft.com/office/officeart/2009/layout/CirclePictureHierarchy"/>
    <dgm:cxn modelId="{2EA4A000-A857-4974-8DE3-E56AD059DD3C}" type="presParOf" srcId="{FAE1E1D4-78FE-441D-8FAF-D9089DAEDE20}" destId="{0C194110-841E-4A1C-8FAE-AEC2B5F5D61E}" srcOrd="5" destOrd="0" presId="urn:microsoft.com/office/officeart/2009/layout/CirclePictureHierarchy"/>
    <dgm:cxn modelId="{D602F069-F9E4-4192-9C05-A3BE600A7C72}" type="presParOf" srcId="{0C194110-841E-4A1C-8FAE-AEC2B5F5D61E}" destId="{7DA14884-E98F-4E36-95DD-783348336727}" srcOrd="0" destOrd="0" presId="urn:microsoft.com/office/officeart/2009/layout/CirclePictureHierarchy"/>
    <dgm:cxn modelId="{73059E3E-14EB-48DE-ADE3-433EC5BA9D64}" type="presParOf" srcId="{7DA14884-E98F-4E36-95DD-783348336727}" destId="{5B7E723B-5501-4F07-AC2A-DB96C00963C1}" srcOrd="0" destOrd="0" presId="urn:microsoft.com/office/officeart/2009/layout/CirclePictureHierarchy"/>
    <dgm:cxn modelId="{C5A6DEC0-BAB9-45BB-A685-D0ECB5021E03}" type="presParOf" srcId="{7DA14884-E98F-4E36-95DD-783348336727}" destId="{A74C9427-297A-4849-A581-3373BA59EDFA}" srcOrd="1" destOrd="0" presId="urn:microsoft.com/office/officeart/2009/layout/CirclePictureHierarchy"/>
    <dgm:cxn modelId="{F9A71A03-6983-4920-9D2F-3D9624617B15}" type="presParOf" srcId="{0C194110-841E-4A1C-8FAE-AEC2B5F5D61E}" destId="{53AB0882-F7C3-4353-A73D-87617A00EEEF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2F20E0-D2EF-4726-8740-523E19830A10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tr-TR"/>
        </a:p>
      </dgm:t>
    </dgm:pt>
    <dgm:pt modelId="{D5C62159-F7E8-4730-8B55-C2156600C10C}">
      <dgm:prSet phldrT="[Metin]" custT="1"/>
      <dgm:spPr/>
      <dgm:t>
        <a:bodyPr/>
        <a:lstStyle/>
        <a:p>
          <a:r>
            <a:rPr lang="tr-TR" sz="1600" dirty="0" smtClean="0"/>
            <a:t>Dr. </a:t>
          </a:r>
          <a:r>
            <a:rPr lang="tr-TR" sz="1600" dirty="0" err="1" smtClean="0"/>
            <a:t>Öğr</a:t>
          </a:r>
          <a:r>
            <a:rPr lang="tr-TR" sz="1600" dirty="0" smtClean="0"/>
            <a:t>. Üyesi Gülistan OKUTAN</a:t>
          </a:r>
        </a:p>
        <a:p>
          <a:r>
            <a:rPr lang="tr-TR" sz="1600" dirty="0" smtClean="0"/>
            <a:t>Gıda İşleme Bölümü</a:t>
          </a:r>
          <a:endParaRPr lang="tr-TR" sz="1600" dirty="0"/>
        </a:p>
      </dgm:t>
    </dgm:pt>
    <dgm:pt modelId="{C49B06EE-D573-44E8-BAF9-DFB265DE5CFA}" type="parTrans" cxnId="{F12CDDAF-D478-4FEE-8137-40CE359B15DE}">
      <dgm:prSet/>
      <dgm:spPr/>
      <dgm:t>
        <a:bodyPr/>
        <a:lstStyle/>
        <a:p>
          <a:endParaRPr lang="tr-TR"/>
        </a:p>
      </dgm:t>
    </dgm:pt>
    <dgm:pt modelId="{94FF376C-949D-48BC-BE07-15945FEC30B2}" type="sibTrans" cxnId="{F12CDDAF-D478-4FEE-8137-40CE359B15DE}">
      <dgm:prSet/>
      <dgm:spPr/>
      <dgm:t>
        <a:bodyPr/>
        <a:lstStyle/>
        <a:p>
          <a:endParaRPr lang="tr-TR"/>
        </a:p>
      </dgm:t>
    </dgm:pt>
    <dgm:pt modelId="{93C01B35-879B-4830-8EA3-2816354DCFD1}">
      <dgm:prSet phldrT="[Metin]" custT="1"/>
      <dgm:spPr/>
      <dgm:t>
        <a:bodyPr/>
        <a:lstStyle/>
        <a:p>
          <a:r>
            <a:rPr lang="tr-TR" sz="1800" dirty="0" smtClean="0"/>
            <a:t>Dr. </a:t>
          </a:r>
          <a:r>
            <a:rPr lang="tr-TR" sz="1800" dirty="0" err="1" smtClean="0"/>
            <a:t>Öğr</a:t>
          </a:r>
          <a:r>
            <a:rPr lang="tr-TR" sz="1800" dirty="0" smtClean="0"/>
            <a:t>. Üyesi Ersin AYHAN</a:t>
          </a:r>
        </a:p>
        <a:p>
          <a:r>
            <a:rPr lang="tr-TR" sz="1800" dirty="0" smtClean="0"/>
            <a:t>İnşaat Bölümü</a:t>
          </a:r>
          <a:endParaRPr lang="tr-TR" sz="1800" dirty="0"/>
        </a:p>
      </dgm:t>
    </dgm:pt>
    <dgm:pt modelId="{FB45B352-C85F-40C5-9297-C9E78DA62573}" type="parTrans" cxnId="{3C37866E-09FE-4BF0-80A5-9374925DA77B}">
      <dgm:prSet/>
      <dgm:spPr/>
      <dgm:t>
        <a:bodyPr/>
        <a:lstStyle/>
        <a:p>
          <a:endParaRPr lang="tr-TR"/>
        </a:p>
      </dgm:t>
    </dgm:pt>
    <dgm:pt modelId="{346BE640-F167-42FF-BE9F-98BA9842ABB8}" type="sibTrans" cxnId="{3C37866E-09FE-4BF0-80A5-9374925DA77B}">
      <dgm:prSet/>
      <dgm:spPr/>
      <dgm:t>
        <a:bodyPr/>
        <a:lstStyle/>
        <a:p>
          <a:endParaRPr lang="tr-TR"/>
        </a:p>
      </dgm:t>
    </dgm:pt>
    <dgm:pt modelId="{16EE93EF-D7E7-490A-BF9F-1A9F41B315D1}" type="pres">
      <dgm:prSet presAssocID="{8A2F20E0-D2EF-4726-8740-523E19830A10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tr-TR"/>
        </a:p>
      </dgm:t>
    </dgm:pt>
    <dgm:pt modelId="{3B1EFFB2-7FAF-4483-B862-45F45802D4B7}" type="pres">
      <dgm:prSet presAssocID="{D5C62159-F7E8-4730-8B55-C2156600C10C}" presName="composite" presStyleCnt="0">
        <dgm:presLayoutVars>
          <dgm:chMax val="1"/>
          <dgm:chPref val="1"/>
        </dgm:presLayoutVars>
      </dgm:prSet>
      <dgm:spPr/>
    </dgm:pt>
    <dgm:pt modelId="{C07F1321-036C-4791-9226-7757492473E5}" type="pres">
      <dgm:prSet presAssocID="{D5C62159-F7E8-4730-8B55-C2156600C10C}" presName="Accent" presStyleLbl="trAlignAcc1" presStyleIdx="0" presStyleCnt="2">
        <dgm:presLayoutVars>
          <dgm:chMax val="0"/>
          <dgm:chPref val="0"/>
        </dgm:presLayoutVars>
      </dgm:prSet>
      <dgm:spPr>
        <a:ln w="19050">
          <a:solidFill>
            <a:srgbClr val="EEC416"/>
          </a:solidFill>
        </a:ln>
      </dgm:spPr>
      <dgm:t>
        <a:bodyPr/>
        <a:lstStyle/>
        <a:p>
          <a:endParaRPr lang="tr-TR"/>
        </a:p>
      </dgm:t>
    </dgm:pt>
    <dgm:pt modelId="{6726B93E-6621-4F2E-ACFD-F69D632042F7}" type="pres">
      <dgm:prSet presAssocID="{D5C62159-F7E8-4730-8B55-C2156600C10C}" presName="Image" presStyleLbl="alignImgPlace1" presStyleIdx="0" presStyleCnt="2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>
          <a:solidFill>
            <a:srgbClr val="FFC000"/>
          </a:solidFill>
        </a:ln>
      </dgm:spPr>
      <dgm:t>
        <a:bodyPr/>
        <a:lstStyle/>
        <a:p>
          <a:endParaRPr lang="tr-TR"/>
        </a:p>
      </dgm:t>
    </dgm:pt>
    <dgm:pt modelId="{E90C5299-37DB-42E9-B095-84F5E6749261}" type="pres">
      <dgm:prSet presAssocID="{D5C62159-F7E8-4730-8B55-C2156600C10C}" presName="ChildComposite" presStyleCnt="0"/>
      <dgm:spPr/>
    </dgm:pt>
    <dgm:pt modelId="{9E439C6B-8ECE-49C7-9E97-08502F97836E}" type="pres">
      <dgm:prSet presAssocID="{D5C62159-F7E8-4730-8B55-C2156600C10C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F7B8DC66-B1F2-4BF7-8F0B-2C8469D70E26}" type="pres">
      <dgm:prSet presAssocID="{D5C62159-F7E8-4730-8B55-C2156600C10C}" presName="Parent" presStyleLbl="revTx" presStyleIdx="0" presStyleCnt="2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8D49DDB-ECC7-42CF-A276-997C2126BF28}" type="pres">
      <dgm:prSet presAssocID="{94FF376C-949D-48BC-BE07-15945FEC30B2}" presName="sibTrans" presStyleCnt="0"/>
      <dgm:spPr/>
    </dgm:pt>
    <dgm:pt modelId="{63A4D05C-F5E0-4963-A712-1E0A7FB2882B}" type="pres">
      <dgm:prSet presAssocID="{93C01B35-879B-4830-8EA3-2816354DCFD1}" presName="composite" presStyleCnt="0">
        <dgm:presLayoutVars>
          <dgm:chMax val="1"/>
          <dgm:chPref val="1"/>
        </dgm:presLayoutVars>
      </dgm:prSet>
      <dgm:spPr/>
    </dgm:pt>
    <dgm:pt modelId="{3E4F6932-2BF7-4D35-BDB6-5653337BADD4}" type="pres">
      <dgm:prSet presAssocID="{93C01B35-879B-4830-8EA3-2816354DCFD1}" presName="Accent" presStyleLbl="trAlignAcc1" presStyleIdx="1" presStyleCnt="2">
        <dgm:presLayoutVars>
          <dgm:chMax val="0"/>
          <dgm:chPref val="0"/>
        </dgm:presLayoutVars>
      </dgm:prSet>
      <dgm:spPr>
        <a:ln w="19050">
          <a:solidFill>
            <a:srgbClr val="EEC416"/>
          </a:solidFill>
        </a:ln>
      </dgm:spPr>
      <dgm:t>
        <a:bodyPr/>
        <a:lstStyle/>
        <a:p>
          <a:endParaRPr lang="tr-TR"/>
        </a:p>
      </dgm:t>
    </dgm:pt>
    <dgm:pt modelId="{2F03789C-A1A9-4203-8869-EA2913FC79A7}" type="pres">
      <dgm:prSet presAssocID="{93C01B35-879B-4830-8EA3-2816354DCFD1}" presName="Image" presStyleLbl="alignImgPlace1" presStyleIdx="1" presStyleCnt="2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>
          <a:solidFill>
            <a:srgbClr val="FFC000"/>
          </a:solidFill>
        </a:ln>
      </dgm:spPr>
      <dgm:t>
        <a:bodyPr/>
        <a:lstStyle/>
        <a:p>
          <a:endParaRPr lang="tr-TR"/>
        </a:p>
      </dgm:t>
    </dgm:pt>
    <dgm:pt modelId="{34ED2C24-724A-470D-BCD1-F4D78A889B4D}" type="pres">
      <dgm:prSet presAssocID="{93C01B35-879B-4830-8EA3-2816354DCFD1}" presName="ChildComposite" presStyleCnt="0"/>
      <dgm:spPr/>
    </dgm:pt>
    <dgm:pt modelId="{AD08D1FE-F613-4B77-B089-085DFEA62EC3}" type="pres">
      <dgm:prSet presAssocID="{93C01B35-879B-4830-8EA3-2816354DCFD1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543259A2-FFF1-4A65-A6EF-48E0E127303D}" type="pres">
      <dgm:prSet presAssocID="{93C01B35-879B-4830-8EA3-2816354DCFD1}" presName="Parent" presStyleLbl="revTx" presStyleIdx="1" presStyleCnt="2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12CDDAF-D478-4FEE-8137-40CE359B15DE}" srcId="{8A2F20E0-D2EF-4726-8740-523E19830A10}" destId="{D5C62159-F7E8-4730-8B55-C2156600C10C}" srcOrd="0" destOrd="0" parTransId="{C49B06EE-D573-44E8-BAF9-DFB265DE5CFA}" sibTransId="{94FF376C-949D-48BC-BE07-15945FEC30B2}"/>
    <dgm:cxn modelId="{922A8266-4A89-4972-A427-DCB1B7DCD074}" type="presOf" srcId="{8A2F20E0-D2EF-4726-8740-523E19830A10}" destId="{16EE93EF-D7E7-490A-BF9F-1A9F41B315D1}" srcOrd="0" destOrd="0" presId="urn:microsoft.com/office/officeart/2008/layout/CaptionedPictures"/>
    <dgm:cxn modelId="{3C37866E-09FE-4BF0-80A5-9374925DA77B}" srcId="{8A2F20E0-D2EF-4726-8740-523E19830A10}" destId="{93C01B35-879B-4830-8EA3-2816354DCFD1}" srcOrd="1" destOrd="0" parTransId="{FB45B352-C85F-40C5-9297-C9E78DA62573}" sibTransId="{346BE640-F167-42FF-BE9F-98BA9842ABB8}"/>
    <dgm:cxn modelId="{140EB388-4D83-49D0-9133-8002A2A09552}" type="presOf" srcId="{93C01B35-879B-4830-8EA3-2816354DCFD1}" destId="{543259A2-FFF1-4A65-A6EF-48E0E127303D}" srcOrd="0" destOrd="0" presId="urn:microsoft.com/office/officeart/2008/layout/CaptionedPictures"/>
    <dgm:cxn modelId="{2DE36512-4604-4449-AC84-0B7AF356F425}" type="presOf" srcId="{D5C62159-F7E8-4730-8B55-C2156600C10C}" destId="{F7B8DC66-B1F2-4BF7-8F0B-2C8469D70E26}" srcOrd="0" destOrd="0" presId="urn:microsoft.com/office/officeart/2008/layout/CaptionedPictures"/>
    <dgm:cxn modelId="{539CD00F-C843-474E-ADEF-BB8C63FAFC45}" type="presParOf" srcId="{16EE93EF-D7E7-490A-BF9F-1A9F41B315D1}" destId="{3B1EFFB2-7FAF-4483-B862-45F45802D4B7}" srcOrd="0" destOrd="0" presId="urn:microsoft.com/office/officeart/2008/layout/CaptionedPictures"/>
    <dgm:cxn modelId="{F3319FF4-E417-4AA5-BE59-D499D6BF521C}" type="presParOf" srcId="{3B1EFFB2-7FAF-4483-B862-45F45802D4B7}" destId="{C07F1321-036C-4791-9226-7757492473E5}" srcOrd="0" destOrd="0" presId="urn:microsoft.com/office/officeart/2008/layout/CaptionedPictures"/>
    <dgm:cxn modelId="{3902A25E-4294-4343-BFB7-D17613A34E63}" type="presParOf" srcId="{3B1EFFB2-7FAF-4483-B862-45F45802D4B7}" destId="{6726B93E-6621-4F2E-ACFD-F69D632042F7}" srcOrd="1" destOrd="0" presId="urn:microsoft.com/office/officeart/2008/layout/CaptionedPictures"/>
    <dgm:cxn modelId="{B1F617CC-B78F-4C7B-BF67-38AFE45F21E8}" type="presParOf" srcId="{3B1EFFB2-7FAF-4483-B862-45F45802D4B7}" destId="{E90C5299-37DB-42E9-B095-84F5E6749261}" srcOrd="2" destOrd="0" presId="urn:microsoft.com/office/officeart/2008/layout/CaptionedPictures"/>
    <dgm:cxn modelId="{8848BDB0-FB0D-4151-97E1-59F3BA8A8867}" type="presParOf" srcId="{E90C5299-37DB-42E9-B095-84F5E6749261}" destId="{9E439C6B-8ECE-49C7-9E97-08502F97836E}" srcOrd="0" destOrd="0" presId="urn:microsoft.com/office/officeart/2008/layout/CaptionedPictures"/>
    <dgm:cxn modelId="{E0B179AC-FAA1-40F9-B0BD-46E4EC9CDF8F}" type="presParOf" srcId="{E90C5299-37DB-42E9-B095-84F5E6749261}" destId="{F7B8DC66-B1F2-4BF7-8F0B-2C8469D70E26}" srcOrd="1" destOrd="0" presId="urn:microsoft.com/office/officeart/2008/layout/CaptionedPictures"/>
    <dgm:cxn modelId="{5AA49C65-F8AE-4DAB-8986-A079897A0A09}" type="presParOf" srcId="{16EE93EF-D7E7-490A-BF9F-1A9F41B315D1}" destId="{C8D49DDB-ECC7-42CF-A276-997C2126BF28}" srcOrd="1" destOrd="0" presId="urn:microsoft.com/office/officeart/2008/layout/CaptionedPictures"/>
    <dgm:cxn modelId="{1FA61DD2-9B48-4A99-AF3D-AF31884A0147}" type="presParOf" srcId="{16EE93EF-D7E7-490A-BF9F-1A9F41B315D1}" destId="{63A4D05C-F5E0-4963-A712-1E0A7FB2882B}" srcOrd="2" destOrd="0" presId="urn:microsoft.com/office/officeart/2008/layout/CaptionedPictures"/>
    <dgm:cxn modelId="{74E0446A-8502-4058-8CE9-2E6FC3A589AA}" type="presParOf" srcId="{63A4D05C-F5E0-4963-A712-1E0A7FB2882B}" destId="{3E4F6932-2BF7-4D35-BDB6-5653337BADD4}" srcOrd="0" destOrd="0" presId="urn:microsoft.com/office/officeart/2008/layout/CaptionedPictures"/>
    <dgm:cxn modelId="{226F7F7C-7EED-4716-B78A-130490C2DD91}" type="presParOf" srcId="{63A4D05C-F5E0-4963-A712-1E0A7FB2882B}" destId="{2F03789C-A1A9-4203-8869-EA2913FC79A7}" srcOrd="1" destOrd="0" presId="urn:microsoft.com/office/officeart/2008/layout/CaptionedPictures"/>
    <dgm:cxn modelId="{4F5BC3F4-07F3-4906-AED8-1134747B7EFC}" type="presParOf" srcId="{63A4D05C-F5E0-4963-A712-1E0A7FB2882B}" destId="{34ED2C24-724A-470D-BCD1-F4D78A889B4D}" srcOrd="2" destOrd="0" presId="urn:microsoft.com/office/officeart/2008/layout/CaptionedPictures"/>
    <dgm:cxn modelId="{80B868C7-9531-43B5-91AA-DFE83150D36A}" type="presParOf" srcId="{34ED2C24-724A-470D-BCD1-F4D78A889B4D}" destId="{AD08D1FE-F613-4B77-B089-085DFEA62EC3}" srcOrd="0" destOrd="0" presId="urn:microsoft.com/office/officeart/2008/layout/CaptionedPictures"/>
    <dgm:cxn modelId="{9456E5FF-6B77-4842-8305-473564C2D903}" type="presParOf" srcId="{34ED2C24-724A-470D-BCD1-F4D78A889B4D}" destId="{543259A2-FFF1-4A65-A6EF-48E0E127303D}" srcOrd="1" destOrd="0" presId="urn:microsoft.com/office/officeart/2008/layout/CaptionedPictures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A2F20E0-D2EF-4726-8740-523E19830A10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tr-TR"/>
        </a:p>
      </dgm:t>
    </dgm:pt>
    <dgm:pt modelId="{D5C62159-F7E8-4730-8B55-C2156600C10C}">
      <dgm:prSet phldrT="[Metin]" custT="1"/>
      <dgm:spPr/>
      <dgm:t>
        <a:bodyPr/>
        <a:lstStyle/>
        <a:p>
          <a:r>
            <a:rPr lang="tr-TR" sz="1400" dirty="0" err="1" smtClean="0"/>
            <a:t>Öğr</a:t>
          </a:r>
          <a:r>
            <a:rPr lang="tr-TR" sz="1400" dirty="0" smtClean="0"/>
            <a:t>. Gör. Hilal KILIÇVURAN ÇOBAN</a:t>
          </a:r>
        </a:p>
        <a:p>
          <a:r>
            <a:rPr lang="tr-TR" sz="1400" dirty="0" smtClean="0"/>
            <a:t>Kimya ve Kimyasal İşleme Teknolojileri Bölümü</a:t>
          </a:r>
          <a:endParaRPr lang="tr-TR" sz="1400" dirty="0"/>
        </a:p>
      </dgm:t>
    </dgm:pt>
    <dgm:pt modelId="{C49B06EE-D573-44E8-BAF9-DFB265DE5CFA}" type="parTrans" cxnId="{F12CDDAF-D478-4FEE-8137-40CE359B15DE}">
      <dgm:prSet/>
      <dgm:spPr/>
      <dgm:t>
        <a:bodyPr/>
        <a:lstStyle/>
        <a:p>
          <a:endParaRPr lang="tr-TR"/>
        </a:p>
      </dgm:t>
    </dgm:pt>
    <dgm:pt modelId="{94FF376C-949D-48BC-BE07-15945FEC30B2}" type="sibTrans" cxnId="{F12CDDAF-D478-4FEE-8137-40CE359B15DE}">
      <dgm:prSet/>
      <dgm:spPr/>
      <dgm:t>
        <a:bodyPr/>
        <a:lstStyle/>
        <a:p>
          <a:endParaRPr lang="tr-TR"/>
        </a:p>
      </dgm:t>
    </dgm:pt>
    <dgm:pt modelId="{93C01B35-879B-4830-8EA3-2816354DCFD1}">
      <dgm:prSet phldrT="[Metin]" custT="1"/>
      <dgm:spPr/>
      <dgm:t>
        <a:bodyPr/>
        <a:lstStyle/>
        <a:p>
          <a:r>
            <a:rPr lang="tr-TR" sz="1400" dirty="0" smtClean="0"/>
            <a:t>Mehmet Serkan IŞIKTAŞ</a:t>
          </a:r>
        </a:p>
        <a:p>
          <a:r>
            <a:rPr lang="tr-TR" sz="1400" dirty="0" smtClean="0"/>
            <a:t>Öğrenci İşleri</a:t>
          </a:r>
          <a:endParaRPr lang="tr-TR" sz="1400" dirty="0"/>
        </a:p>
      </dgm:t>
    </dgm:pt>
    <dgm:pt modelId="{FB45B352-C85F-40C5-9297-C9E78DA62573}" type="parTrans" cxnId="{3C37866E-09FE-4BF0-80A5-9374925DA77B}">
      <dgm:prSet/>
      <dgm:spPr/>
      <dgm:t>
        <a:bodyPr/>
        <a:lstStyle/>
        <a:p>
          <a:endParaRPr lang="tr-TR"/>
        </a:p>
      </dgm:t>
    </dgm:pt>
    <dgm:pt modelId="{346BE640-F167-42FF-BE9F-98BA9842ABB8}" type="sibTrans" cxnId="{3C37866E-09FE-4BF0-80A5-9374925DA77B}">
      <dgm:prSet/>
      <dgm:spPr/>
      <dgm:t>
        <a:bodyPr/>
        <a:lstStyle/>
        <a:p>
          <a:endParaRPr lang="tr-TR"/>
        </a:p>
      </dgm:t>
    </dgm:pt>
    <dgm:pt modelId="{16EE93EF-D7E7-490A-BF9F-1A9F41B315D1}" type="pres">
      <dgm:prSet presAssocID="{8A2F20E0-D2EF-4726-8740-523E19830A10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tr-TR"/>
        </a:p>
      </dgm:t>
    </dgm:pt>
    <dgm:pt modelId="{3B1EFFB2-7FAF-4483-B862-45F45802D4B7}" type="pres">
      <dgm:prSet presAssocID="{D5C62159-F7E8-4730-8B55-C2156600C10C}" presName="composite" presStyleCnt="0">
        <dgm:presLayoutVars>
          <dgm:chMax val="1"/>
          <dgm:chPref val="1"/>
        </dgm:presLayoutVars>
      </dgm:prSet>
      <dgm:spPr/>
    </dgm:pt>
    <dgm:pt modelId="{C07F1321-036C-4791-9226-7757492473E5}" type="pres">
      <dgm:prSet presAssocID="{D5C62159-F7E8-4730-8B55-C2156600C10C}" presName="Accent" presStyleLbl="trAlignAcc1" presStyleIdx="0" presStyleCnt="2">
        <dgm:presLayoutVars>
          <dgm:chMax val="0"/>
          <dgm:chPref val="0"/>
        </dgm:presLayoutVars>
      </dgm:prSet>
      <dgm:spPr>
        <a:ln w="12700">
          <a:solidFill>
            <a:srgbClr val="EEC416"/>
          </a:solidFill>
        </a:ln>
      </dgm:spPr>
      <dgm:t>
        <a:bodyPr/>
        <a:lstStyle/>
        <a:p>
          <a:endParaRPr lang="tr-TR"/>
        </a:p>
      </dgm:t>
    </dgm:pt>
    <dgm:pt modelId="{6726B93E-6621-4F2E-ACFD-F69D632042F7}" type="pres">
      <dgm:prSet presAssocID="{D5C62159-F7E8-4730-8B55-C2156600C10C}" presName="Image" presStyleLbl="alignImgPlace1" presStyleIdx="0" presStyleCnt="2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  <a:ln>
          <a:solidFill>
            <a:srgbClr val="FFC000"/>
          </a:solidFill>
        </a:ln>
      </dgm:spPr>
      <dgm:t>
        <a:bodyPr/>
        <a:lstStyle/>
        <a:p>
          <a:endParaRPr lang="tr-TR"/>
        </a:p>
      </dgm:t>
    </dgm:pt>
    <dgm:pt modelId="{E90C5299-37DB-42E9-B095-84F5E6749261}" type="pres">
      <dgm:prSet presAssocID="{D5C62159-F7E8-4730-8B55-C2156600C10C}" presName="ChildComposite" presStyleCnt="0"/>
      <dgm:spPr/>
    </dgm:pt>
    <dgm:pt modelId="{9E439C6B-8ECE-49C7-9E97-08502F97836E}" type="pres">
      <dgm:prSet presAssocID="{D5C62159-F7E8-4730-8B55-C2156600C10C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F7B8DC66-B1F2-4BF7-8F0B-2C8469D70E26}" type="pres">
      <dgm:prSet presAssocID="{D5C62159-F7E8-4730-8B55-C2156600C10C}" presName="Parent" presStyleLbl="revTx" presStyleIdx="0" presStyleCnt="2" custScaleY="102819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8D49DDB-ECC7-42CF-A276-997C2126BF28}" type="pres">
      <dgm:prSet presAssocID="{94FF376C-949D-48BC-BE07-15945FEC30B2}" presName="sibTrans" presStyleCnt="0"/>
      <dgm:spPr/>
    </dgm:pt>
    <dgm:pt modelId="{63A4D05C-F5E0-4963-A712-1E0A7FB2882B}" type="pres">
      <dgm:prSet presAssocID="{93C01B35-879B-4830-8EA3-2816354DCFD1}" presName="composite" presStyleCnt="0">
        <dgm:presLayoutVars>
          <dgm:chMax val="1"/>
          <dgm:chPref val="1"/>
        </dgm:presLayoutVars>
      </dgm:prSet>
      <dgm:spPr/>
    </dgm:pt>
    <dgm:pt modelId="{3E4F6932-2BF7-4D35-BDB6-5653337BADD4}" type="pres">
      <dgm:prSet presAssocID="{93C01B35-879B-4830-8EA3-2816354DCFD1}" presName="Accent" presStyleLbl="trAlignAcc1" presStyleIdx="1" presStyleCnt="2">
        <dgm:presLayoutVars>
          <dgm:chMax val="0"/>
          <dgm:chPref val="0"/>
        </dgm:presLayoutVars>
      </dgm:prSet>
      <dgm:spPr>
        <a:ln w="12700">
          <a:solidFill>
            <a:srgbClr val="EEC416"/>
          </a:solidFill>
        </a:ln>
      </dgm:spPr>
      <dgm:t>
        <a:bodyPr/>
        <a:lstStyle/>
        <a:p>
          <a:endParaRPr lang="tr-TR"/>
        </a:p>
      </dgm:t>
    </dgm:pt>
    <dgm:pt modelId="{2F03789C-A1A9-4203-8869-EA2913FC79A7}" type="pres">
      <dgm:prSet presAssocID="{93C01B35-879B-4830-8EA3-2816354DCFD1}" presName="Image" presStyleLbl="alignImgPlace1" presStyleIdx="1" presStyleCnt="2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>
          <a:solidFill>
            <a:srgbClr val="FFC000"/>
          </a:solidFill>
        </a:ln>
      </dgm:spPr>
      <dgm:t>
        <a:bodyPr/>
        <a:lstStyle/>
        <a:p>
          <a:endParaRPr lang="tr-TR"/>
        </a:p>
      </dgm:t>
    </dgm:pt>
    <dgm:pt modelId="{34ED2C24-724A-470D-BCD1-F4D78A889B4D}" type="pres">
      <dgm:prSet presAssocID="{93C01B35-879B-4830-8EA3-2816354DCFD1}" presName="ChildComposite" presStyleCnt="0"/>
      <dgm:spPr/>
    </dgm:pt>
    <dgm:pt modelId="{AD08D1FE-F613-4B77-B089-085DFEA62EC3}" type="pres">
      <dgm:prSet presAssocID="{93C01B35-879B-4830-8EA3-2816354DCFD1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543259A2-FFF1-4A65-A6EF-48E0E127303D}" type="pres">
      <dgm:prSet presAssocID="{93C01B35-879B-4830-8EA3-2816354DCFD1}" presName="Parent" presStyleLbl="revTx" presStyleIdx="1" presStyleCnt="2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12CDDAF-D478-4FEE-8137-40CE359B15DE}" srcId="{8A2F20E0-D2EF-4726-8740-523E19830A10}" destId="{D5C62159-F7E8-4730-8B55-C2156600C10C}" srcOrd="0" destOrd="0" parTransId="{C49B06EE-D573-44E8-BAF9-DFB265DE5CFA}" sibTransId="{94FF376C-949D-48BC-BE07-15945FEC30B2}"/>
    <dgm:cxn modelId="{922A8266-4A89-4972-A427-DCB1B7DCD074}" type="presOf" srcId="{8A2F20E0-D2EF-4726-8740-523E19830A10}" destId="{16EE93EF-D7E7-490A-BF9F-1A9F41B315D1}" srcOrd="0" destOrd="0" presId="urn:microsoft.com/office/officeart/2008/layout/CaptionedPictures"/>
    <dgm:cxn modelId="{3C37866E-09FE-4BF0-80A5-9374925DA77B}" srcId="{8A2F20E0-D2EF-4726-8740-523E19830A10}" destId="{93C01B35-879B-4830-8EA3-2816354DCFD1}" srcOrd="1" destOrd="0" parTransId="{FB45B352-C85F-40C5-9297-C9E78DA62573}" sibTransId="{346BE640-F167-42FF-BE9F-98BA9842ABB8}"/>
    <dgm:cxn modelId="{140EB388-4D83-49D0-9133-8002A2A09552}" type="presOf" srcId="{93C01B35-879B-4830-8EA3-2816354DCFD1}" destId="{543259A2-FFF1-4A65-A6EF-48E0E127303D}" srcOrd="0" destOrd="0" presId="urn:microsoft.com/office/officeart/2008/layout/CaptionedPictures"/>
    <dgm:cxn modelId="{2DE36512-4604-4449-AC84-0B7AF356F425}" type="presOf" srcId="{D5C62159-F7E8-4730-8B55-C2156600C10C}" destId="{F7B8DC66-B1F2-4BF7-8F0B-2C8469D70E26}" srcOrd="0" destOrd="0" presId="urn:microsoft.com/office/officeart/2008/layout/CaptionedPictures"/>
    <dgm:cxn modelId="{539CD00F-C843-474E-ADEF-BB8C63FAFC45}" type="presParOf" srcId="{16EE93EF-D7E7-490A-BF9F-1A9F41B315D1}" destId="{3B1EFFB2-7FAF-4483-B862-45F45802D4B7}" srcOrd="0" destOrd="0" presId="urn:microsoft.com/office/officeart/2008/layout/CaptionedPictures"/>
    <dgm:cxn modelId="{F3319FF4-E417-4AA5-BE59-D499D6BF521C}" type="presParOf" srcId="{3B1EFFB2-7FAF-4483-B862-45F45802D4B7}" destId="{C07F1321-036C-4791-9226-7757492473E5}" srcOrd="0" destOrd="0" presId="urn:microsoft.com/office/officeart/2008/layout/CaptionedPictures"/>
    <dgm:cxn modelId="{3902A25E-4294-4343-BFB7-D17613A34E63}" type="presParOf" srcId="{3B1EFFB2-7FAF-4483-B862-45F45802D4B7}" destId="{6726B93E-6621-4F2E-ACFD-F69D632042F7}" srcOrd="1" destOrd="0" presId="urn:microsoft.com/office/officeart/2008/layout/CaptionedPictures"/>
    <dgm:cxn modelId="{B1F617CC-B78F-4C7B-BF67-38AFE45F21E8}" type="presParOf" srcId="{3B1EFFB2-7FAF-4483-B862-45F45802D4B7}" destId="{E90C5299-37DB-42E9-B095-84F5E6749261}" srcOrd="2" destOrd="0" presId="urn:microsoft.com/office/officeart/2008/layout/CaptionedPictures"/>
    <dgm:cxn modelId="{8848BDB0-FB0D-4151-97E1-59F3BA8A8867}" type="presParOf" srcId="{E90C5299-37DB-42E9-B095-84F5E6749261}" destId="{9E439C6B-8ECE-49C7-9E97-08502F97836E}" srcOrd="0" destOrd="0" presId="urn:microsoft.com/office/officeart/2008/layout/CaptionedPictures"/>
    <dgm:cxn modelId="{E0B179AC-FAA1-40F9-B0BD-46E4EC9CDF8F}" type="presParOf" srcId="{E90C5299-37DB-42E9-B095-84F5E6749261}" destId="{F7B8DC66-B1F2-4BF7-8F0B-2C8469D70E26}" srcOrd="1" destOrd="0" presId="urn:microsoft.com/office/officeart/2008/layout/CaptionedPictures"/>
    <dgm:cxn modelId="{5AA49C65-F8AE-4DAB-8986-A079897A0A09}" type="presParOf" srcId="{16EE93EF-D7E7-490A-BF9F-1A9F41B315D1}" destId="{C8D49DDB-ECC7-42CF-A276-997C2126BF28}" srcOrd="1" destOrd="0" presId="urn:microsoft.com/office/officeart/2008/layout/CaptionedPictures"/>
    <dgm:cxn modelId="{1FA61DD2-9B48-4A99-AF3D-AF31884A0147}" type="presParOf" srcId="{16EE93EF-D7E7-490A-BF9F-1A9F41B315D1}" destId="{63A4D05C-F5E0-4963-A712-1E0A7FB2882B}" srcOrd="2" destOrd="0" presId="urn:microsoft.com/office/officeart/2008/layout/CaptionedPictures"/>
    <dgm:cxn modelId="{74E0446A-8502-4058-8CE9-2E6FC3A589AA}" type="presParOf" srcId="{63A4D05C-F5E0-4963-A712-1E0A7FB2882B}" destId="{3E4F6932-2BF7-4D35-BDB6-5653337BADD4}" srcOrd="0" destOrd="0" presId="urn:microsoft.com/office/officeart/2008/layout/CaptionedPictures"/>
    <dgm:cxn modelId="{226F7F7C-7EED-4716-B78A-130490C2DD91}" type="presParOf" srcId="{63A4D05C-F5E0-4963-A712-1E0A7FB2882B}" destId="{2F03789C-A1A9-4203-8869-EA2913FC79A7}" srcOrd="1" destOrd="0" presId="urn:microsoft.com/office/officeart/2008/layout/CaptionedPictures"/>
    <dgm:cxn modelId="{4F5BC3F4-07F3-4906-AED8-1134747B7EFC}" type="presParOf" srcId="{63A4D05C-F5E0-4963-A712-1E0A7FB2882B}" destId="{34ED2C24-724A-470D-BCD1-F4D78A889B4D}" srcOrd="2" destOrd="0" presId="urn:microsoft.com/office/officeart/2008/layout/CaptionedPictures"/>
    <dgm:cxn modelId="{80B868C7-9531-43B5-91AA-DFE83150D36A}" type="presParOf" srcId="{34ED2C24-724A-470D-BCD1-F4D78A889B4D}" destId="{AD08D1FE-F613-4B77-B089-085DFEA62EC3}" srcOrd="0" destOrd="0" presId="urn:microsoft.com/office/officeart/2008/layout/CaptionedPictures"/>
    <dgm:cxn modelId="{9456E5FF-6B77-4842-8305-473564C2D903}" type="presParOf" srcId="{34ED2C24-724A-470D-BCD1-F4D78A889B4D}" destId="{543259A2-FFF1-4A65-A6EF-48E0E127303D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5F0C578-6A9F-4403-95FC-069408B72BF6}" type="doc">
      <dgm:prSet loTypeId="urn:microsoft.com/office/officeart/2005/8/layout/pyramid2" loCatId="list" qsTypeId="urn:microsoft.com/office/officeart/2005/8/quickstyle/3d4" qsCatId="3D" csTypeId="urn:microsoft.com/office/officeart/2005/8/colors/accent1_3" csCatId="accent1" phldr="1"/>
      <dgm:spPr/>
      <dgm:t>
        <a:bodyPr/>
        <a:lstStyle/>
        <a:p>
          <a:endParaRPr lang="tr-TR"/>
        </a:p>
      </dgm:t>
    </dgm:pt>
    <dgm:pt modelId="{FB7C5838-EB94-4293-966F-92DC6FBEB7F3}">
      <dgm:prSet phldrT="[Metin]" custT="1"/>
      <dgm:spPr/>
      <dgm:t>
        <a:bodyPr/>
        <a:lstStyle/>
        <a:p>
          <a:pPr rtl="0"/>
          <a:r>
            <a:rPr lang="tr-TR" sz="1100" b="0" i="0" u="none" smtClean="0"/>
            <a:t>Bilgisayar</a:t>
          </a:r>
          <a:r>
            <a:rPr lang="tr-TR" sz="1100" b="0" i="0" u="none" baseline="0" smtClean="0"/>
            <a:t> Teknolojileri Bölümü</a:t>
          </a:r>
          <a:endParaRPr lang="tr-TR" sz="1100" b="0" dirty="0"/>
        </a:p>
      </dgm:t>
    </dgm:pt>
    <dgm:pt modelId="{494A1B80-88EF-43A3-A486-9FF2BAB023E9}" type="parTrans" cxnId="{5E784115-E213-4E9D-A44C-C97008ECA703}">
      <dgm:prSet/>
      <dgm:spPr/>
      <dgm:t>
        <a:bodyPr/>
        <a:lstStyle/>
        <a:p>
          <a:endParaRPr lang="tr-TR" sz="2400" b="0"/>
        </a:p>
      </dgm:t>
    </dgm:pt>
    <dgm:pt modelId="{D368581F-C5D8-4E41-B744-2D51A01BC571}" type="sibTrans" cxnId="{5E784115-E213-4E9D-A44C-C97008ECA703}">
      <dgm:prSet/>
      <dgm:spPr/>
      <dgm:t>
        <a:bodyPr/>
        <a:lstStyle/>
        <a:p>
          <a:endParaRPr lang="tr-TR" sz="2400" b="0"/>
        </a:p>
      </dgm:t>
    </dgm:pt>
    <dgm:pt modelId="{C7C675E2-78CC-4977-9E6C-53E6E698CAF6}">
      <dgm:prSet custT="1"/>
      <dgm:spPr/>
      <dgm:t>
        <a:bodyPr/>
        <a:lstStyle/>
        <a:p>
          <a:r>
            <a:rPr lang="tr-TR" sz="1100" b="0" i="0" u="none" dirty="0" smtClean="0"/>
            <a:t>Elektrik ve Enerji Bölümü</a:t>
          </a:r>
          <a:endParaRPr lang="tr-TR" sz="1100" b="0" dirty="0"/>
        </a:p>
      </dgm:t>
    </dgm:pt>
    <dgm:pt modelId="{08DFA18A-23CA-4852-BB02-4262D83A071A}" type="parTrans" cxnId="{82351331-B150-490A-8E9D-1A3C65212CE4}">
      <dgm:prSet/>
      <dgm:spPr/>
      <dgm:t>
        <a:bodyPr/>
        <a:lstStyle/>
        <a:p>
          <a:endParaRPr lang="tr-TR" sz="2400" b="0"/>
        </a:p>
      </dgm:t>
    </dgm:pt>
    <dgm:pt modelId="{3A295561-45D1-4806-8828-69B45E777D42}" type="sibTrans" cxnId="{82351331-B150-490A-8E9D-1A3C65212CE4}">
      <dgm:prSet/>
      <dgm:spPr/>
      <dgm:t>
        <a:bodyPr/>
        <a:lstStyle/>
        <a:p>
          <a:endParaRPr lang="tr-TR" sz="2400" b="0"/>
        </a:p>
      </dgm:t>
    </dgm:pt>
    <dgm:pt modelId="{9CA83D7E-7775-41E3-967F-81565AB8F165}">
      <dgm:prSet custT="1"/>
      <dgm:spPr/>
      <dgm:t>
        <a:bodyPr/>
        <a:lstStyle/>
        <a:p>
          <a:r>
            <a:rPr lang="tr-TR" sz="1100" b="0" i="0" u="none" dirty="0" smtClean="0"/>
            <a:t>Gıda İşleme Bölümü</a:t>
          </a:r>
          <a:endParaRPr lang="tr-TR" sz="1100" b="0" dirty="0"/>
        </a:p>
      </dgm:t>
    </dgm:pt>
    <dgm:pt modelId="{6A7706CD-B19C-4762-AE5C-F8EC8BC16399}" type="parTrans" cxnId="{2C8F645B-DD67-4E67-A3ED-7F7A48FEA555}">
      <dgm:prSet/>
      <dgm:spPr/>
      <dgm:t>
        <a:bodyPr/>
        <a:lstStyle/>
        <a:p>
          <a:endParaRPr lang="tr-TR" sz="2400" b="0"/>
        </a:p>
      </dgm:t>
    </dgm:pt>
    <dgm:pt modelId="{F3ED525F-FB95-41D9-A4D7-A7617774A0A5}" type="sibTrans" cxnId="{2C8F645B-DD67-4E67-A3ED-7F7A48FEA555}">
      <dgm:prSet/>
      <dgm:spPr/>
      <dgm:t>
        <a:bodyPr/>
        <a:lstStyle/>
        <a:p>
          <a:endParaRPr lang="tr-TR" sz="2400" b="0"/>
        </a:p>
      </dgm:t>
    </dgm:pt>
    <dgm:pt modelId="{AF6F6A41-7CB8-4CCB-87CE-A60FABAF23CD}">
      <dgm:prSet custT="1"/>
      <dgm:spPr/>
      <dgm:t>
        <a:bodyPr/>
        <a:lstStyle/>
        <a:p>
          <a:r>
            <a:rPr lang="tr-TR" sz="1100" b="0" i="0" u="none" dirty="0" smtClean="0"/>
            <a:t>İnşaat Bölümü</a:t>
          </a:r>
          <a:endParaRPr lang="tr-TR" sz="1100" b="0" dirty="0"/>
        </a:p>
      </dgm:t>
    </dgm:pt>
    <dgm:pt modelId="{2FEF7169-54AC-4D71-895A-370C0ADE4AC3}" type="parTrans" cxnId="{14AC4F59-A144-4B1B-9802-65F4D9822E38}">
      <dgm:prSet/>
      <dgm:spPr/>
      <dgm:t>
        <a:bodyPr/>
        <a:lstStyle/>
        <a:p>
          <a:endParaRPr lang="tr-TR" sz="2400" b="0"/>
        </a:p>
      </dgm:t>
    </dgm:pt>
    <dgm:pt modelId="{BE9FC865-A54E-42FE-AFE5-25ECDB34DA05}" type="sibTrans" cxnId="{14AC4F59-A144-4B1B-9802-65F4D9822E38}">
      <dgm:prSet/>
      <dgm:spPr/>
      <dgm:t>
        <a:bodyPr/>
        <a:lstStyle/>
        <a:p>
          <a:endParaRPr lang="tr-TR" sz="2400" b="0"/>
        </a:p>
      </dgm:t>
    </dgm:pt>
    <dgm:pt modelId="{CAEE71C2-7355-407A-BDF5-4E0D654745B8}">
      <dgm:prSet custT="1"/>
      <dgm:spPr/>
      <dgm:t>
        <a:bodyPr/>
        <a:lstStyle/>
        <a:p>
          <a:r>
            <a:rPr lang="tr-TR" sz="1100" b="0" i="0" u="none" dirty="0" smtClean="0"/>
            <a:t>Kimya ve Kimyasal İşleme Teknolojileri Bölümü</a:t>
          </a:r>
          <a:endParaRPr lang="tr-TR" sz="1100" b="0" dirty="0"/>
        </a:p>
      </dgm:t>
    </dgm:pt>
    <dgm:pt modelId="{5CB7AE2C-DD5F-45DC-AC40-887B7E05E3B7}" type="parTrans" cxnId="{3620C047-073E-42E2-9DE2-2AB8ED1512D1}">
      <dgm:prSet/>
      <dgm:spPr/>
      <dgm:t>
        <a:bodyPr/>
        <a:lstStyle/>
        <a:p>
          <a:endParaRPr lang="tr-TR" sz="2400" b="0"/>
        </a:p>
      </dgm:t>
    </dgm:pt>
    <dgm:pt modelId="{67D725F9-FFF6-43A4-BB51-BA7F23E9E531}" type="sibTrans" cxnId="{3620C047-073E-42E2-9DE2-2AB8ED1512D1}">
      <dgm:prSet/>
      <dgm:spPr/>
      <dgm:t>
        <a:bodyPr/>
        <a:lstStyle/>
        <a:p>
          <a:endParaRPr lang="tr-TR" sz="2400" b="0"/>
        </a:p>
      </dgm:t>
    </dgm:pt>
    <dgm:pt modelId="{9F12236C-14C7-4272-81CA-19C800086193}">
      <dgm:prSet custT="1"/>
      <dgm:spPr/>
      <dgm:t>
        <a:bodyPr/>
        <a:lstStyle/>
        <a:p>
          <a:r>
            <a:rPr lang="tr-TR" sz="1100" b="0" i="0" u="none" dirty="0" smtClean="0"/>
            <a:t>Makine ve Metal Teknolojileri Bölümü</a:t>
          </a:r>
          <a:endParaRPr lang="tr-TR" sz="1100" b="0" dirty="0"/>
        </a:p>
      </dgm:t>
    </dgm:pt>
    <dgm:pt modelId="{F75C860D-A7B8-420D-A2C0-83EC4F86EAD8}" type="parTrans" cxnId="{30CA5E82-23A7-4A27-AE99-E02ADB9D7EC6}">
      <dgm:prSet/>
      <dgm:spPr/>
      <dgm:t>
        <a:bodyPr/>
        <a:lstStyle/>
        <a:p>
          <a:endParaRPr lang="tr-TR" sz="2400" b="0"/>
        </a:p>
      </dgm:t>
    </dgm:pt>
    <dgm:pt modelId="{899C1912-B1BF-46A2-B913-855CB8E5A0E4}" type="sibTrans" cxnId="{30CA5E82-23A7-4A27-AE99-E02ADB9D7EC6}">
      <dgm:prSet/>
      <dgm:spPr/>
      <dgm:t>
        <a:bodyPr/>
        <a:lstStyle/>
        <a:p>
          <a:endParaRPr lang="tr-TR" sz="2400" b="0"/>
        </a:p>
      </dgm:t>
    </dgm:pt>
    <dgm:pt modelId="{76822622-472F-48CC-BDF6-C24598465746}">
      <dgm:prSet custT="1"/>
      <dgm:spPr/>
      <dgm:t>
        <a:bodyPr/>
        <a:lstStyle/>
        <a:p>
          <a:r>
            <a:rPr lang="tr-TR" sz="1100" b="0" i="0" u="none" dirty="0" smtClean="0"/>
            <a:t>Motorlu Araçlar ve Ulaştırma Teknolojileri Bölümü</a:t>
          </a:r>
          <a:endParaRPr lang="tr-TR" sz="1100" b="0" dirty="0"/>
        </a:p>
      </dgm:t>
    </dgm:pt>
    <dgm:pt modelId="{52E09CBA-7773-40FF-95C9-A5365EA03B62}" type="parTrans" cxnId="{74342B48-424E-4152-90D3-A42D4F5CBC66}">
      <dgm:prSet/>
      <dgm:spPr/>
      <dgm:t>
        <a:bodyPr/>
        <a:lstStyle/>
        <a:p>
          <a:endParaRPr lang="tr-TR" sz="2400" b="0"/>
        </a:p>
      </dgm:t>
    </dgm:pt>
    <dgm:pt modelId="{06E0921F-BB7A-44ED-8786-735DDE430C75}" type="sibTrans" cxnId="{74342B48-424E-4152-90D3-A42D4F5CBC66}">
      <dgm:prSet/>
      <dgm:spPr/>
      <dgm:t>
        <a:bodyPr/>
        <a:lstStyle/>
        <a:p>
          <a:endParaRPr lang="tr-TR" sz="2400" b="0"/>
        </a:p>
      </dgm:t>
    </dgm:pt>
    <dgm:pt modelId="{6E5E4C08-E72E-4338-B23C-A5B126571456}">
      <dgm:prSet custT="1"/>
      <dgm:spPr/>
      <dgm:t>
        <a:bodyPr/>
        <a:lstStyle/>
        <a:p>
          <a:r>
            <a:rPr lang="tr-TR" sz="1100" b="0" i="0" u="none" dirty="0" smtClean="0"/>
            <a:t>Mülkiyet Koruma ve Güvenlik Bölümü</a:t>
          </a:r>
          <a:endParaRPr lang="tr-TR" sz="1100" b="0" dirty="0"/>
        </a:p>
      </dgm:t>
    </dgm:pt>
    <dgm:pt modelId="{DFB9D26D-A36E-446E-9D45-B70F6120A5ED}" type="parTrans" cxnId="{9FF3B8FA-7DD1-4828-AAA6-BBE20D4140EE}">
      <dgm:prSet/>
      <dgm:spPr/>
      <dgm:t>
        <a:bodyPr/>
        <a:lstStyle/>
        <a:p>
          <a:endParaRPr lang="tr-TR" sz="2400" b="0"/>
        </a:p>
      </dgm:t>
    </dgm:pt>
    <dgm:pt modelId="{1BE18F6A-05AF-467E-88EB-16DC3C511ECE}" type="sibTrans" cxnId="{9FF3B8FA-7DD1-4828-AAA6-BBE20D4140EE}">
      <dgm:prSet/>
      <dgm:spPr/>
      <dgm:t>
        <a:bodyPr/>
        <a:lstStyle/>
        <a:p>
          <a:endParaRPr lang="tr-TR" sz="2400" b="0"/>
        </a:p>
      </dgm:t>
    </dgm:pt>
    <dgm:pt modelId="{FCE880F2-713D-4323-8ECF-7ACDBD5FE55B}" type="pres">
      <dgm:prSet presAssocID="{95F0C578-6A9F-4403-95FC-069408B72BF6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tr-TR"/>
        </a:p>
      </dgm:t>
    </dgm:pt>
    <dgm:pt modelId="{6881A56C-5327-452F-96A1-521E24E68CFC}" type="pres">
      <dgm:prSet presAssocID="{95F0C578-6A9F-4403-95FC-069408B72BF6}" presName="pyramid" presStyleLbl="node1" presStyleIdx="0" presStyleCnt="1"/>
      <dgm:spPr/>
      <dgm:t>
        <a:bodyPr/>
        <a:lstStyle/>
        <a:p>
          <a:endParaRPr lang="tr-TR"/>
        </a:p>
      </dgm:t>
    </dgm:pt>
    <dgm:pt modelId="{A3F93095-0C73-4400-8E99-CC3042BB21A0}" type="pres">
      <dgm:prSet presAssocID="{95F0C578-6A9F-4403-95FC-069408B72BF6}" presName="theList" presStyleCnt="0"/>
      <dgm:spPr/>
      <dgm:t>
        <a:bodyPr/>
        <a:lstStyle/>
        <a:p>
          <a:endParaRPr lang="tr-TR"/>
        </a:p>
      </dgm:t>
    </dgm:pt>
    <dgm:pt modelId="{094A4A53-A57C-444C-81FC-D8A4D19868F7}" type="pres">
      <dgm:prSet presAssocID="{FB7C5838-EB94-4293-966F-92DC6FBEB7F3}" presName="aNode" presStyleLbl="fgAcc1" presStyleIdx="0" presStyleCnt="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E909BBB-8448-4134-B74B-F382FCED0255}" type="pres">
      <dgm:prSet presAssocID="{FB7C5838-EB94-4293-966F-92DC6FBEB7F3}" presName="aSpace" presStyleCnt="0"/>
      <dgm:spPr/>
      <dgm:t>
        <a:bodyPr/>
        <a:lstStyle/>
        <a:p>
          <a:endParaRPr lang="tr-TR"/>
        </a:p>
      </dgm:t>
    </dgm:pt>
    <dgm:pt modelId="{88977F4A-57EA-4907-B6E5-59F2249F969D}" type="pres">
      <dgm:prSet presAssocID="{C7C675E2-78CC-4977-9E6C-53E6E698CAF6}" presName="aNode" presStyleLbl="fgAcc1" presStyleIdx="1" presStyleCnt="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DD15436-46D1-4620-B6D0-11989E0D175F}" type="pres">
      <dgm:prSet presAssocID="{C7C675E2-78CC-4977-9E6C-53E6E698CAF6}" presName="aSpace" presStyleCnt="0"/>
      <dgm:spPr/>
      <dgm:t>
        <a:bodyPr/>
        <a:lstStyle/>
        <a:p>
          <a:endParaRPr lang="tr-TR"/>
        </a:p>
      </dgm:t>
    </dgm:pt>
    <dgm:pt modelId="{1058B342-11CA-48E8-AAB2-D92BE4D04E7E}" type="pres">
      <dgm:prSet presAssocID="{9CA83D7E-7775-41E3-967F-81565AB8F165}" presName="aNode" presStyleLbl="fgAcc1" presStyleIdx="2" presStyleCnt="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35E7692-881F-40D8-91D6-545A89B5EBA3}" type="pres">
      <dgm:prSet presAssocID="{9CA83D7E-7775-41E3-967F-81565AB8F165}" presName="aSpace" presStyleCnt="0"/>
      <dgm:spPr/>
      <dgm:t>
        <a:bodyPr/>
        <a:lstStyle/>
        <a:p>
          <a:endParaRPr lang="tr-TR"/>
        </a:p>
      </dgm:t>
    </dgm:pt>
    <dgm:pt modelId="{6594F660-F7F6-448A-9E3E-2C42AD499C1A}" type="pres">
      <dgm:prSet presAssocID="{AF6F6A41-7CB8-4CCB-87CE-A60FABAF23CD}" presName="aNode" presStyleLbl="fgAcc1" presStyleIdx="3" presStyleCnt="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69797A0-3370-49AF-9946-8E5E8B77864D}" type="pres">
      <dgm:prSet presAssocID="{AF6F6A41-7CB8-4CCB-87CE-A60FABAF23CD}" presName="aSpace" presStyleCnt="0"/>
      <dgm:spPr/>
      <dgm:t>
        <a:bodyPr/>
        <a:lstStyle/>
        <a:p>
          <a:endParaRPr lang="tr-TR"/>
        </a:p>
      </dgm:t>
    </dgm:pt>
    <dgm:pt modelId="{986A7C75-228E-4FA9-B973-294A992000B1}" type="pres">
      <dgm:prSet presAssocID="{CAEE71C2-7355-407A-BDF5-4E0D654745B8}" presName="aNode" presStyleLbl="fgAcc1" presStyleIdx="4" presStyleCnt="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F85A378-475A-47D4-8390-D592A2A85C7E}" type="pres">
      <dgm:prSet presAssocID="{CAEE71C2-7355-407A-BDF5-4E0D654745B8}" presName="aSpace" presStyleCnt="0"/>
      <dgm:spPr/>
      <dgm:t>
        <a:bodyPr/>
        <a:lstStyle/>
        <a:p>
          <a:endParaRPr lang="tr-TR"/>
        </a:p>
      </dgm:t>
    </dgm:pt>
    <dgm:pt modelId="{6E6D24E5-448C-480D-A1C3-DCF5A4986E7D}" type="pres">
      <dgm:prSet presAssocID="{9F12236C-14C7-4272-81CA-19C800086193}" presName="aNode" presStyleLbl="fgAcc1" presStyleIdx="5" presStyleCnt="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BD86F79-7510-4AFF-A4FA-D37B65A1FD75}" type="pres">
      <dgm:prSet presAssocID="{9F12236C-14C7-4272-81CA-19C800086193}" presName="aSpace" presStyleCnt="0"/>
      <dgm:spPr/>
      <dgm:t>
        <a:bodyPr/>
        <a:lstStyle/>
        <a:p>
          <a:endParaRPr lang="tr-TR"/>
        </a:p>
      </dgm:t>
    </dgm:pt>
    <dgm:pt modelId="{682175A6-29AD-4372-8066-F925CFA9FD91}" type="pres">
      <dgm:prSet presAssocID="{76822622-472F-48CC-BDF6-C24598465746}" presName="aNode" presStyleLbl="fgAcc1" presStyleIdx="6" presStyleCnt="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A4A5009-07AE-48A0-B834-404A784422C6}" type="pres">
      <dgm:prSet presAssocID="{76822622-472F-48CC-BDF6-C24598465746}" presName="aSpace" presStyleCnt="0"/>
      <dgm:spPr/>
      <dgm:t>
        <a:bodyPr/>
        <a:lstStyle/>
        <a:p>
          <a:endParaRPr lang="tr-TR"/>
        </a:p>
      </dgm:t>
    </dgm:pt>
    <dgm:pt modelId="{EE743FD4-B186-4827-AAD7-559FF34DD036}" type="pres">
      <dgm:prSet presAssocID="{6E5E4C08-E72E-4338-B23C-A5B126571456}" presName="aNode" presStyleLbl="fgAcc1" presStyleIdx="7" presStyleCnt="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730C3A4-D66B-4FD5-A4FF-CC051532D169}" type="pres">
      <dgm:prSet presAssocID="{6E5E4C08-E72E-4338-B23C-A5B126571456}" presName="aSpace" presStyleCnt="0"/>
      <dgm:spPr/>
      <dgm:t>
        <a:bodyPr/>
        <a:lstStyle/>
        <a:p>
          <a:endParaRPr lang="tr-TR"/>
        </a:p>
      </dgm:t>
    </dgm:pt>
  </dgm:ptLst>
  <dgm:cxnLst>
    <dgm:cxn modelId="{82351331-B150-490A-8E9D-1A3C65212CE4}" srcId="{95F0C578-6A9F-4403-95FC-069408B72BF6}" destId="{C7C675E2-78CC-4977-9E6C-53E6E698CAF6}" srcOrd="1" destOrd="0" parTransId="{08DFA18A-23CA-4852-BB02-4262D83A071A}" sibTransId="{3A295561-45D1-4806-8828-69B45E777D42}"/>
    <dgm:cxn modelId="{5E784115-E213-4E9D-A44C-C97008ECA703}" srcId="{95F0C578-6A9F-4403-95FC-069408B72BF6}" destId="{FB7C5838-EB94-4293-966F-92DC6FBEB7F3}" srcOrd="0" destOrd="0" parTransId="{494A1B80-88EF-43A3-A486-9FF2BAB023E9}" sibTransId="{D368581F-C5D8-4E41-B744-2D51A01BC571}"/>
    <dgm:cxn modelId="{9FF3B8FA-7DD1-4828-AAA6-BBE20D4140EE}" srcId="{95F0C578-6A9F-4403-95FC-069408B72BF6}" destId="{6E5E4C08-E72E-4338-B23C-A5B126571456}" srcOrd="7" destOrd="0" parTransId="{DFB9D26D-A36E-446E-9D45-B70F6120A5ED}" sibTransId="{1BE18F6A-05AF-467E-88EB-16DC3C511ECE}"/>
    <dgm:cxn modelId="{ACD722D6-1222-40D7-9577-2764DB7DFB32}" type="presOf" srcId="{FB7C5838-EB94-4293-966F-92DC6FBEB7F3}" destId="{094A4A53-A57C-444C-81FC-D8A4D19868F7}" srcOrd="0" destOrd="0" presId="urn:microsoft.com/office/officeart/2005/8/layout/pyramid2"/>
    <dgm:cxn modelId="{EAE6AF48-045E-4295-8772-2A44AC90C8A6}" type="presOf" srcId="{C7C675E2-78CC-4977-9E6C-53E6E698CAF6}" destId="{88977F4A-57EA-4907-B6E5-59F2249F969D}" srcOrd="0" destOrd="0" presId="urn:microsoft.com/office/officeart/2005/8/layout/pyramid2"/>
    <dgm:cxn modelId="{30CA5E82-23A7-4A27-AE99-E02ADB9D7EC6}" srcId="{95F0C578-6A9F-4403-95FC-069408B72BF6}" destId="{9F12236C-14C7-4272-81CA-19C800086193}" srcOrd="5" destOrd="0" parTransId="{F75C860D-A7B8-420D-A2C0-83EC4F86EAD8}" sibTransId="{899C1912-B1BF-46A2-B913-855CB8E5A0E4}"/>
    <dgm:cxn modelId="{2C8F645B-DD67-4E67-A3ED-7F7A48FEA555}" srcId="{95F0C578-6A9F-4403-95FC-069408B72BF6}" destId="{9CA83D7E-7775-41E3-967F-81565AB8F165}" srcOrd="2" destOrd="0" parTransId="{6A7706CD-B19C-4762-AE5C-F8EC8BC16399}" sibTransId="{F3ED525F-FB95-41D9-A4D7-A7617774A0A5}"/>
    <dgm:cxn modelId="{3620C047-073E-42E2-9DE2-2AB8ED1512D1}" srcId="{95F0C578-6A9F-4403-95FC-069408B72BF6}" destId="{CAEE71C2-7355-407A-BDF5-4E0D654745B8}" srcOrd="4" destOrd="0" parTransId="{5CB7AE2C-DD5F-45DC-AC40-887B7E05E3B7}" sibTransId="{67D725F9-FFF6-43A4-BB51-BA7F23E9E531}"/>
    <dgm:cxn modelId="{14AC4F59-A144-4B1B-9802-65F4D9822E38}" srcId="{95F0C578-6A9F-4403-95FC-069408B72BF6}" destId="{AF6F6A41-7CB8-4CCB-87CE-A60FABAF23CD}" srcOrd="3" destOrd="0" parTransId="{2FEF7169-54AC-4D71-895A-370C0ADE4AC3}" sibTransId="{BE9FC865-A54E-42FE-AFE5-25ECDB34DA05}"/>
    <dgm:cxn modelId="{0B8A2F5C-26ED-4B8B-9F56-A122E3ABC0E5}" type="presOf" srcId="{9CA83D7E-7775-41E3-967F-81565AB8F165}" destId="{1058B342-11CA-48E8-AAB2-D92BE4D04E7E}" srcOrd="0" destOrd="0" presId="urn:microsoft.com/office/officeart/2005/8/layout/pyramid2"/>
    <dgm:cxn modelId="{20D78A31-3499-4C8A-8369-CFFC2A79CEC0}" type="presOf" srcId="{CAEE71C2-7355-407A-BDF5-4E0D654745B8}" destId="{986A7C75-228E-4FA9-B973-294A992000B1}" srcOrd="0" destOrd="0" presId="urn:microsoft.com/office/officeart/2005/8/layout/pyramid2"/>
    <dgm:cxn modelId="{AAA11A71-875E-454A-B95C-72748F830C00}" type="presOf" srcId="{95F0C578-6A9F-4403-95FC-069408B72BF6}" destId="{FCE880F2-713D-4323-8ECF-7ACDBD5FE55B}" srcOrd="0" destOrd="0" presId="urn:microsoft.com/office/officeart/2005/8/layout/pyramid2"/>
    <dgm:cxn modelId="{120046EA-1D55-42C8-8FD1-4A59CCD78F39}" type="presOf" srcId="{9F12236C-14C7-4272-81CA-19C800086193}" destId="{6E6D24E5-448C-480D-A1C3-DCF5A4986E7D}" srcOrd="0" destOrd="0" presId="urn:microsoft.com/office/officeart/2005/8/layout/pyramid2"/>
    <dgm:cxn modelId="{83ED5688-DE0A-4220-8F5E-D4CE4445517C}" type="presOf" srcId="{76822622-472F-48CC-BDF6-C24598465746}" destId="{682175A6-29AD-4372-8066-F925CFA9FD91}" srcOrd="0" destOrd="0" presId="urn:microsoft.com/office/officeart/2005/8/layout/pyramid2"/>
    <dgm:cxn modelId="{9531267A-ED20-4D7D-84B0-E6AA27F64660}" type="presOf" srcId="{6E5E4C08-E72E-4338-B23C-A5B126571456}" destId="{EE743FD4-B186-4827-AAD7-559FF34DD036}" srcOrd="0" destOrd="0" presId="urn:microsoft.com/office/officeart/2005/8/layout/pyramid2"/>
    <dgm:cxn modelId="{74342B48-424E-4152-90D3-A42D4F5CBC66}" srcId="{95F0C578-6A9F-4403-95FC-069408B72BF6}" destId="{76822622-472F-48CC-BDF6-C24598465746}" srcOrd="6" destOrd="0" parTransId="{52E09CBA-7773-40FF-95C9-A5365EA03B62}" sibTransId="{06E0921F-BB7A-44ED-8786-735DDE430C75}"/>
    <dgm:cxn modelId="{9236DD10-AA9E-4331-85AD-A24672428FE6}" type="presOf" srcId="{AF6F6A41-7CB8-4CCB-87CE-A60FABAF23CD}" destId="{6594F660-F7F6-448A-9E3E-2C42AD499C1A}" srcOrd="0" destOrd="0" presId="urn:microsoft.com/office/officeart/2005/8/layout/pyramid2"/>
    <dgm:cxn modelId="{1424A638-98FC-4468-95D0-04ACCA562004}" type="presParOf" srcId="{FCE880F2-713D-4323-8ECF-7ACDBD5FE55B}" destId="{6881A56C-5327-452F-96A1-521E24E68CFC}" srcOrd="0" destOrd="0" presId="urn:microsoft.com/office/officeart/2005/8/layout/pyramid2"/>
    <dgm:cxn modelId="{8CF93F3A-58AD-47BE-8A60-241CC84B1728}" type="presParOf" srcId="{FCE880F2-713D-4323-8ECF-7ACDBD5FE55B}" destId="{A3F93095-0C73-4400-8E99-CC3042BB21A0}" srcOrd="1" destOrd="0" presId="urn:microsoft.com/office/officeart/2005/8/layout/pyramid2"/>
    <dgm:cxn modelId="{D6375943-CC1C-46EB-A5E0-3B3726B2BB14}" type="presParOf" srcId="{A3F93095-0C73-4400-8E99-CC3042BB21A0}" destId="{094A4A53-A57C-444C-81FC-D8A4D19868F7}" srcOrd="0" destOrd="0" presId="urn:microsoft.com/office/officeart/2005/8/layout/pyramid2"/>
    <dgm:cxn modelId="{5A68246B-6411-49AD-920D-A98CEBB66434}" type="presParOf" srcId="{A3F93095-0C73-4400-8E99-CC3042BB21A0}" destId="{0E909BBB-8448-4134-B74B-F382FCED0255}" srcOrd="1" destOrd="0" presId="urn:microsoft.com/office/officeart/2005/8/layout/pyramid2"/>
    <dgm:cxn modelId="{D82206E9-EF65-45B2-9F11-0A8329A251E4}" type="presParOf" srcId="{A3F93095-0C73-4400-8E99-CC3042BB21A0}" destId="{88977F4A-57EA-4907-B6E5-59F2249F969D}" srcOrd="2" destOrd="0" presId="urn:microsoft.com/office/officeart/2005/8/layout/pyramid2"/>
    <dgm:cxn modelId="{9996F2A8-A502-4661-A756-C38FFD34E576}" type="presParOf" srcId="{A3F93095-0C73-4400-8E99-CC3042BB21A0}" destId="{7DD15436-46D1-4620-B6D0-11989E0D175F}" srcOrd="3" destOrd="0" presId="urn:microsoft.com/office/officeart/2005/8/layout/pyramid2"/>
    <dgm:cxn modelId="{AADB443F-4613-48D1-83EC-D66F6512A7A0}" type="presParOf" srcId="{A3F93095-0C73-4400-8E99-CC3042BB21A0}" destId="{1058B342-11CA-48E8-AAB2-D92BE4D04E7E}" srcOrd="4" destOrd="0" presId="urn:microsoft.com/office/officeart/2005/8/layout/pyramid2"/>
    <dgm:cxn modelId="{E470F903-EFE1-4280-94F8-D74A10E2542A}" type="presParOf" srcId="{A3F93095-0C73-4400-8E99-CC3042BB21A0}" destId="{935E7692-881F-40D8-91D6-545A89B5EBA3}" srcOrd="5" destOrd="0" presId="urn:microsoft.com/office/officeart/2005/8/layout/pyramid2"/>
    <dgm:cxn modelId="{989B907B-56EF-4130-95FF-60BC09CDBC9C}" type="presParOf" srcId="{A3F93095-0C73-4400-8E99-CC3042BB21A0}" destId="{6594F660-F7F6-448A-9E3E-2C42AD499C1A}" srcOrd="6" destOrd="0" presId="urn:microsoft.com/office/officeart/2005/8/layout/pyramid2"/>
    <dgm:cxn modelId="{902A5586-5371-40C6-ADC7-47FB75F9B80C}" type="presParOf" srcId="{A3F93095-0C73-4400-8E99-CC3042BB21A0}" destId="{869797A0-3370-49AF-9946-8E5E8B77864D}" srcOrd="7" destOrd="0" presId="urn:microsoft.com/office/officeart/2005/8/layout/pyramid2"/>
    <dgm:cxn modelId="{39DF6EB7-9F0B-4C9A-B55E-C1D65C43B984}" type="presParOf" srcId="{A3F93095-0C73-4400-8E99-CC3042BB21A0}" destId="{986A7C75-228E-4FA9-B973-294A992000B1}" srcOrd="8" destOrd="0" presId="urn:microsoft.com/office/officeart/2005/8/layout/pyramid2"/>
    <dgm:cxn modelId="{813CE141-A090-4EB1-B7A0-1B560AC5437C}" type="presParOf" srcId="{A3F93095-0C73-4400-8E99-CC3042BB21A0}" destId="{2F85A378-475A-47D4-8390-D592A2A85C7E}" srcOrd="9" destOrd="0" presId="urn:microsoft.com/office/officeart/2005/8/layout/pyramid2"/>
    <dgm:cxn modelId="{C4461310-F32B-4CE1-9CA2-76620A214615}" type="presParOf" srcId="{A3F93095-0C73-4400-8E99-CC3042BB21A0}" destId="{6E6D24E5-448C-480D-A1C3-DCF5A4986E7D}" srcOrd="10" destOrd="0" presId="urn:microsoft.com/office/officeart/2005/8/layout/pyramid2"/>
    <dgm:cxn modelId="{7BB961BD-4472-45F1-BF36-FE2ABA79B918}" type="presParOf" srcId="{A3F93095-0C73-4400-8E99-CC3042BB21A0}" destId="{3BD86F79-7510-4AFF-A4FA-D37B65A1FD75}" srcOrd="11" destOrd="0" presId="urn:microsoft.com/office/officeart/2005/8/layout/pyramid2"/>
    <dgm:cxn modelId="{DF6F7145-8A01-4639-A99D-C05D8341F590}" type="presParOf" srcId="{A3F93095-0C73-4400-8E99-CC3042BB21A0}" destId="{682175A6-29AD-4372-8066-F925CFA9FD91}" srcOrd="12" destOrd="0" presId="urn:microsoft.com/office/officeart/2005/8/layout/pyramid2"/>
    <dgm:cxn modelId="{9202A6F1-0D89-4CDB-9BC9-0AF7B0331F96}" type="presParOf" srcId="{A3F93095-0C73-4400-8E99-CC3042BB21A0}" destId="{EA4A5009-07AE-48A0-B834-404A784422C6}" srcOrd="13" destOrd="0" presId="urn:microsoft.com/office/officeart/2005/8/layout/pyramid2"/>
    <dgm:cxn modelId="{08A1B993-AF2D-4A0A-9FC9-A2137E601B4D}" type="presParOf" srcId="{A3F93095-0C73-4400-8E99-CC3042BB21A0}" destId="{EE743FD4-B186-4827-AAD7-559FF34DD036}" srcOrd="14" destOrd="0" presId="urn:microsoft.com/office/officeart/2005/8/layout/pyramid2"/>
    <dgm:cxn modelId="{CE31FA69-CC1C-4007-8D5B-6D8F2EADCA68}" type="presParOf" srcId="{A3F93095-0C73-4400-8E99-CC3042BB21A0}" destId="{8730C3A4-D66B-4FD5-A4FF-CC051532D169}" srcOrd="1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C3FA79-F929-4F83-BA1E-1E8EC6541490}">
      <dsp:nvSpPr>
        <dsp:cNvPr id="0" name=""/>
        <dsp:cNvSpPr/>
      </dsp:nvSpPr>
      <dsp:spPr>
        <a:xfrm>
          <a:off x="4144282" y="2978295"/>
          <a:ext cx="3506700" cy="4016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432"/>
              </a:lnTo>
              <a:lnTo>
                <a:pt x="3506700" y="202432"/>
              </a:lnTo>
              <a:lnTo>
                <a:pt x="3506700" y="401676"/>
              </a:lnTo>
            </a:path>
          </a:pathLst>
        </a:custGeom>
        <a:noFill/>
        <a:ln w="12700" cap="flat" cmpd="sng" algn="ctr">
          <a:solidFill>
            <a:srgbClr val="EEC41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BBE990-81E3-4DA5-A99F-4C47A7F34B08}">
      <dsp:nvSpPr>
        <dsp:cNvPr id="0" name=""/>
        <dsp:cNvSpPr/>
      </dsp:nvSpPr>
      <dsp:spPr>
        <a:xfrm>
          <a:off x="4098562" y="2978295"/>
          <a:ext cx="91440" cy="4016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1676"/>
              </a:lnTo>
            </a:path>
          </a:pathLst>
        </a:custGeom>
        <a:noFill/>
        <a:ln w="12700" cap="flat" cmpd="sng" algn="ctr">
          <a:solidFill>
            <a:srgbClr val="EEC41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B8F489-5CC8-47B4-98A3-C04DF2927DA9}">
      <dsp:nvSpPr>
        <dsp:cNvPr id="0" name=""/>
        <dsp:cNvSpPr/>
      </dsp:nvSpPr>
      <dsp:spPr>
        <a:xfrm>
          <a:off x="637581" y="2978295"/>
          <a:ext cx="3506700" cy="401676"/>
        </a:xfrm>
        <a:custGeom>
          <a:avLst/>
          <a:gdLst/>
          <a:ahLst/>
          <a:cxnLst/>
          <a:rect l="0" t="0" r="0" b="0"/>
          <a:pathLst>
            <a:path>
              <a:moveTo>
                <a:pt x="3506700" y="0"/>
              </a:moveTo>
              <a:lnTo>
                <a:pt x="3506700" y="202432"/>
              </a:lnTo>
              <a:lnTo>
                <a:pt x="0" y="202432"/>
              </a:lnTo>
              <a:lnTo>
                <a:pt x="0" y="401676"/>
              </a:lnTo>
            </a:path>
          </a:pathLst>
        </a:custGeom>
        <a:noFill/>
        <a:ln w="12700" cap="flat" cmpd="sng" algn="ctr">
          <a:solidFill>
            <a:srgbClr val="EEC41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AC76A6-B952-4FB1-91AE-3DE2A161EFA1}">
      <dsp:nvSpPr>
        <dsp:cNvPr id="0" name=""/>
        <dsp:cNvSpPr/>
      </dsp:nvSpPr>
      <dsp:spPr>
        <a:xfrm>
          <a:off x="3506700" y="1703131"/>
          <a:ext cx="1275163" cy="127516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rgbClr val="EEC416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44D0A13-B40A-4EF4-B845-4B032AE5EC6F}">
      <dsp:nvSpPr>
        <dsp:cNvPr id="0" name=""/>
        <dsp:cNvSpPr/>
      </dsp:nvSpPr>
      <dsp:spPr>
        <a:xfrm>
          <a:off x="4781864" y="1699944"/>
          <a:ext cx="1912745" cy="1275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cap="none" spc="0" dirty="0" smtClean="0">
              <a:ln/>
              <a:solidFill>
                <a:srgbClr val="EEC416"/>
              </a:solidFill>
              <a:effectLst/>
            </a:rPr>
            <a:t>Doç. Dr. Mithat ELÇİÇEK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cap="none" spc="0" dirty="0" smtClean="0">
              <a:ln/>
              <a:solidFill>
                <a:schemeClr val="bg1">
                  <a:lumMod val="65000"/>
                </a:schemeClr>
              </a:solidFill>
              <a:effectLst/>
            </a:rPr>
            <a:t>Müdür</a:t>
          </a:r>
          <a:endParaRPr lang="tr-TR" sz="1600" b="1" kern="1200" cap="none" spc="0" dirty="0">
            <a:ln/>
            <a:solidFill>
              <a:schemeClr val="bg1">
                <a:lumMod val="65000"/>
              </a:schemeClr>
            </a:solidFill>
            <a:effectLst/>
          </a:endParaRPr>
        </a:p>
      </dsp:txBody>
      <dsp:txXfrm>
        <a:off x="4781864" y="1699944"/>
        <a:ext cx="1912745" cy="1275163"/>
      </dsp:txXfrm>
    </dsp:sp>
    <dsp:sp modelId="{1081B3DF-9E1E-4F50-8D40-157296DDD01C}">
      <dsp:nvSpPr>
        <dsp:cNvPr id="0" name=""/>
        <dsp:cNvSpPr/>
      </dsp:nvSpPr>
      <dsp:spPr>
        <a:xfrm>
          <a:off x="0" y="3379972"/>
          <a:ext cx="1275163" cy="1275163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>
          <a:solidFill>
            <a:srgbClr val="EEC416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B2EA7FD-53D9-4355-B5D8-01A3DC607463}">
      <dsp:nvSpPr>
        <dsp:cNvPr id="0" name=""/>
        <dsp:cNvSpPr/>
      </dsp:nvSpPr>
      <dsp:spPr>
        <a:xfrm>
          <a:off x="1275163" y="3376784"/>
          <a:ext cx="1912745" cy="1275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cap="none" spc="0" dirty="0" smtClean="0">
              <a:ln/>
              <a:solidFill>
                <a:srgbClr val="EEC416"/>
              </a:solidFill>
              <a:effectLst/>
            </a:rPr>
            <a:t>Dr. </a:t>
          </a:r>
          <a:r>
            <a:rPr lang="tr-TR" sz="1600" b="1" kern="1200" cap="none" spc="0" dirty="0" err="1" smtClean="0">
              <a:ln/>
              <a:solidFill>
                <a:srgbClr val="EEC416"/>
              </a:solidFill>
              <a:effectLst/>
            </a:rPr>
            <a:t>Öğr</a:t>
          </a:r>
          <a:r>
            <a:rPr lang="tr-TR" sz="1600" b="1" kern="1200" cap="none" spc="0" dirty="0" smtClean="0">
              <a:ln/>
              <a:solidFill>
                <a:srgbClr val="EEC416"/>
              </a:solidFill>
              <a:effectLst/>
            </a:rPr>
            <a:t>. Üyesi Gülistan OKUTAN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cap="none" spc="0" dirty="0" smtClean="0">
              <a:ln/>
              <a:solidFill>
                <a:schemeClr val="bg1">
                  <a:lumMod val="65000"/>
                </a:schemeClr>
              </a:solidFill>
              <a:effectLst/>
            </a:rPr>
            <a:t>Müdür Yardımcısı</a:t>
          </a:r>
          <a:endParaRPr lang="tr-TR" sz="1400" b="1" kern="1200" cap="none" spc="0" dirty="0">
            <a:ln/>
            <a:solidFill>
              <a:schemeClr val="bg1">
                <a:lumMod val="65000"/>
              </a:schemeClr>
            </a:solidFill>
            <a:effectLst/>
          </a:endParaRPr>
        </a:p>
      </dsp:txBody>
      <dsp:txXfrm>
        <a:off x="1275163" y="3376784"/>
        <a:ext cx="1912745" cy="1275163"/>
      </dsp:txXfrm>
    </dsp:sp>
    <dsp:sp modelId="{769E26E7-DF03-4693-94BF-4DA9392DEA81}">
      <dsp:nvSpPr>
        <dsp:cNvPr id="0" name=""/>
        <dsp:cNvSpPr/>
      </dsp:nvSpPr>
      <dsp:spPr>
        <a:xfrm>
          <a:off x="3506700" y="3379972"/>
          <a:ext cx="1275163" cy="127516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>
          <a:solidFill>
            <a:srgbClr val="EEC416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8EEB775-4A7B-4F11-9183-36175414793A}">
      <dsp:nvSpPr>
        <dsp:cNvPr id="0" name=""/>
        <dsp:cNvSpPr/>
      </dsp:nvSpPr>
      <dsp:spPr>
        <a:xfrm>
          <a:off x="4781864" y="3376784"/>
          <a:ext cx="1912745" cy="1275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cap="none" spc="0" dirty="0" err="1" smtClean="0">
              <a:ln/>
              <a:solidFill>
                <a:srgbClr val="EEC416"/>
              </a:solidFill>
              <a:effectLst/>
            </a:rPr>
            <a:t>Öğr</a:t>
          </a:r>
          <a:r>
            <a:rPr lang="tr-TR" sz="1600" b="1" kern="1200" cap="none" spc="0" dirty="0" smtClean="0">
              <a:ln/>
              <a:solidFill>
                <a:srgbClr val="EEC416"/>
              </a:solidFill>
              <a:effectLst/>
            </a:rPr>
            <a:t>. Gör. Rıdvan ALTUNKUM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cap="none" spc="0" dirty="0" smtClean="0">
              <a:ln/>
              <a:solidFill>
                <a:schemeClr val="bg1">
                  <a:lumMod val="65000"/>
                </a:schemeClr>
              </a:solidFill>
              <a:effectLst/>
            </a:rPr>
            <a:t>Müdür Yardımcısı</a:t>
          </a:r>
          <a:endParaRPr lang="tr-TR" sz="1400" b="1" kern="1200" cap="none" spc="0" dirty="0">
            <a:ln/>
            <a:solidFill>
              <a:schemeClr val="bg1">
                <a:lumMod val="65000"/>
              </a:schemeClr>
            </a:solidFill>
            <a:effectLst/>
          </a:endParaRPr>
        </a:p>
      </dsp:txBody>
      <dsp:txXfrm>
        <a:off x="4781864" y="3376784"/>
        <a:ext cx="1912745" cy="1275163"/>
      </dsp:txXfrm>
    </dsp:sp>
    <dsp:sp modelId="{5B7E723B-5501-4F07-AC2A-DB96C00963C1}">
      <dsp:nvSpPr>
        <dsp:cNvPr id="0" name=""/>
        <dsp:cNvSpPr/>
      </dsp:nvSpPr>
      <dsp:spPr>
        <a:xfrm>
          <a:off x="7013400" y="3379972"/>
          <a:ext cx="1275163" cy="1275163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>
          <a:solidFill>
            <a:srgbClr val="EEC416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74C9427-297A-4849-A581-3373BA59EDFA}">
      <dsp:nvSpPr>
        <dsp:cNvPr id="0" name=""/>
        <dsp:cNvSpPr/>
      </dsp:nvSpPr>
      <dsp:spPr>
        <a:xfrm>
          <a:off x="8288564" y="3376784"/>
          <a:ext cx="1912745" cy="1275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cap="none" spc="0" dirty="0" smtClean="0">
              <a:ln/>
              <a:solidFill>
                <a:srgbClr val="EEC416"/>
              </a:solidFill>
              <a:effectLst/>
            </a:rPr>
            <a:t>Tuncer KAÇHAN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cap="none" spc="0" dirty="0" smtClean="0">
              <a:ln/>
              <a:solidFill>
                <a:schemeClr val="bg1">
                  <a:lumMod val="65000"/>
                </a:schemeClr>
              </a:solidFill>
              <a:effectLst/>
            </a:rPr>
            <a:t>Yüksekokul Sekreteri</a:t>
          </a:r>
          <a:endParaRPr lang="tr-TR" sz="1400" b="1" kern="1200" cap="none" spc="0" dirty="0">
            <a:ln/>
            <a:solidFill>
              <a:schemeClr val="bg1">
                <a:lumMod val="65000"/>
              </a:schemeClr>
            </a:solidFill>
            <a:effectLst/>
          </a:endParaRPr>
        </a:p>
      </dsp:txBody>
      <dsp:txXfrm>
        <a:off x="8288564" y="3376784"/>
        <a:ext cx="1912745" cy="12751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7F1321-036C-4791-9226-7757492473E5}">
      <dsp:nvSpPr>
        <dsp:cNvPr id="0" name=""/>
        <dsp:cNvSpPr/>
      </dsp:nvSpPr>
      <dsp:spPr>
        <a:xfrm>
          <a:off x="718" y="16523"/>
          <a:ext cx="2848290" cy="3350930"/>
        </a:xfrm>
        <a:prstGeom prst="rect">
          <a:avLst/>
        </a:prstGeom>
        <a:solidFill>
          <a:schemeClr val="dk1">
            <a:alpha val="4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EEC416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6B93E-6621-4F2E-ACFD-F69D632042F7}">
      <dsp:nvSpPr>
        <dsp:cNvPr id="0" name=""/>
        <dsp:cNvSpPr/>
      </dsp:nvSpPr>
      <dsp:spPr>
        <a:xfrm>
          <a:off x="143132" y="150560"/>
          <a:ext cx="2563461" cy="21781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B8DC66-B1F2-4BF7-8F0B-2C8469D70E26}">
      <dsp:nvSpPr>
        <dsp:cNvPr id="0" name=""/>
        <dsp:cNvSpPr/>
      </dsp:nvSpPr>
      <dsp:spPr>
        <a:xfrm>
          <a:off x="143132" y="2328665"/>
          <a:ext cx="2563461" cy="9047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Dr. </a:t>
          </a:r>
          <a:r>
            <a:rPr lang="tr-TR" sz="1600" kern="1200" dirty="0" err="1" smtClean="0"/>
            <a:t>Öğr</a:t>
          </a:r>
          <a:r>
            <a:rPr lang="tr-TR" sz="1600" kern="1200" dirty="0" smtClean="0"/>
            <a:t>. Üyesi Gülistan OKUTAN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Gıda İşleme Bölümü</a:t>
          </a:r>
          <a:endParaRPr lang="tr-TR" sz="1600" kern="1200" dirty="0"/>
        </a:p>
      </dsp:txBody>
      <dsp:txXfrm>
        <a:off x="143132" y="2328665"/>
        <a:ext cx="2563461" cy="904751"/>
      </dsp:txXfrm>
    </dsp:sp>
    <dsp:sp modelId="{3E4F6932-2BF7-4D35-BDB6-5653337BADD4}">
      <dsp:nvSpPr>
        <dsp:cNvPr id="0" name=""/>
        <dsp:cNvSpPr/>
      </dsp:nvSpPr>
      <dsp:spPr>
        <a:xfrm>
          <a:off x="3475259" y="16523"/>
          <a:ext cx="2848290" cy="3350930"/>
        </a:xfrm>
        <a:prstGeom prst="rect">
          <a:avLst/>
        </a:prstGeom>
        <a:solidFill>
          <a:schemeClr val="dk1">
            <a:alpha val="4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EEC416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03789C-A1A9-4203-8869-EA2913FC79A7}">
      <dsp:nvSpPr>
        <dsp:cNvPr id="0" name=""/>
        <dsp:cNvSpPr/>
      </dsp:nvSpPr>
      <dsp:spPr>
        <a:xfrm>
          <a:off x="3617674" y="150560"/>
          <a:ext cx="2563461" cy="2178104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3259A2-FFF1-4A65-A6EF-48E0E127303D}">
      <dsp:nvSpPr>
        <dsp:cNvPr id="0" name=""/>
        <dsp:cNvSpPr/>
      </dsp:nvSpPr>
      <dsp:spPr>
        <a:xfrm>
          <a:off x="3617674" y="2328665"/>
          <a:ext cx="2563461" cy="9047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Dr. </a:t>
          </a:r>
          <a:r>
            <a:rPr lang="tr-TR" sz="1800" kern="1200" dirty="0" err="1" smtClean="0"/>
            <a:t>Öğr</a:t>
          </a:r>
          <a:r>
            <a:rPr lang="tr-TR" sz="1800" kern="1200" dirty="0" smtClean="0"/>
            <a:t>. Üyesi Ersin AYHAN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İnşaat Bölümü</a:t>
          </a:r>
          <a:endParaRPr lang="tr-TR" sz="1800" kern="1200" dirty="0"/>
        </a:p>
      </dsp:txBody>
      <dsp:txXfrm>
        <a:off x="3617674" y="2328665"/>
        <a:ext cx="2563461" cy="9047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7F1321-036C-4791-9226-7757492473E5}">
      <dsp:nvSpPr>
        <dsp:cNvPr id="0" name=""/>
        <dsp:cNvSpPr/>
      </dsp:nvSpPr>
      <dsp:spPr>
        <a:xfrm>
          <a:off x="718" y="16523"/>
          <a:ext cx="2848290" cy="3350930"/>
        </a:xfrm>
        <a:prstGeom prst="rect">
          <a:avLst/>
        </a:prstGeom>
        <a:solidFill>
          <a:schemeClr val="dk1">
            <a:alpha val="4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EEC416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6B93E-6621-4F2E-ACFD-F69D632042F7}">
      <dsp:nvSpPr>
        <dsp:cNvPr id="0" name=""/>
        <dsp:cNvSpPr/>
      </dsp:nvSpPr>
      <dsp:spPr>
        <a:xfrm>
          <a:off x="143132" y="150560"/>
          <a:ext cx="2563461" cy="21781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B8DC66-B1F2-4BF7-8F0B-2C8469D70E26}">
      <dsp:nvSpPr>
        <dsp:cNvPr id="0" name=""/>
        <dsp:cNvSpPr/>
      </dsp:nvSpPr>
      <dsp:spPr>
        <a:xfrm>
          <a:off x="143132" y="2315912"/>
          <a:ext cx="2563461" cy="9302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err="1" smtClean="0"/>
            <a:t>Öğr</a:t>
          </a:r>
          <a:r>
            <a:rPr lang="tr-TR" sz="1400" kern="1200" dirty="0" smtClean="0"/>
            <a:t>. Gör. Hilal KILIÇVURAN ÇOBAN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/>
            <a:t>Kimya ve Kimyasal İşleme Teknolojileri Bölümü</a:t>
          </a:r>
          <a:endParaRPr lang="tr-TR" sz="1400" kern="1200" dirty="0"/>
        </a:p>
      </dsp:txBody>
      <dsp:txXfrm>
        <a:off x="143132" y="2315912"/>
        <a:ext cx="2563461" cy="930256"/>
      </dsp:txXfrm>
    </dsp:sp>
    <dsp:sp modelId="{3E4F6932-2BF7-4D35-BDB6-5653337BADD4}">
      <dsp:nvSpPr>
        <dsp:cNvPr id="0" name=""/>
        <dsp:cNvSpPr/>
      </dsp:nvSpPr>
      <dsp:spPr>
        <a:xfrm>
          <a:off x="3475259" y="16523"/>
          <a:ext cx="2848290" cy="3350930"/>
        </a:xfrm>
        <a:prstGeom prst="rect">
          <a:avLst/>
        </a:prstGeom>
        <a:solidFill>
          <a:schemeClr val="dk1">
            <a:alpha val="4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EEC416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03789C-A1A9-4203-8869-EA2913FC79A7}">
      <dsp:nvSpPr>
        <dsp:cNvPr id="0" name=""/>
        <dsp:cNvSpPr/>
      </dsp:nvSpPr>
      <dsp:spPr>
        <a:xfrm>
          <a:off x="3617674" y="150560"/>
          <a:ext cx="2563461" cy="2178104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3259A2-FFF1-4A65-A6EF-48E0E127303D}">
      <dsp:nvSpPr>
        <dsp:cNvPr id="0" name=""/>
        <dsp:cNvSpPr/>
      </dsp:nvSpPr>
      <dsp:spPr>
        <a:xfrm>
          <a:off x="3617674" y="2328665"/>
          <a:ext cx="2563461" cy="9047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/>
            <a:t>Mehmet Serkan IŞIKTAŞ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/>
            <a:t>Öğrenci İşleri</a:t>
          </a:r>
          <a:endParaRPr lang="tr-TR" sz="1400" kern="1200" dirty="0"/>
        </a:p>
      </dsp:txBody>
      <dsp:txXfrm>
        <a:off x="3617674" y="2328665"/>
        <a:ext cx="2563461" cy="90475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81A56C-5327-452F-96A1-521E24E68CFC}">
      <dsp:nvSpPr>
        <dsp:cNvPr id="0" name=""/>
        <dsp:cNvSpPr/>
      </dsp:nvSpPr>
      <dsp:spPr>
        <a:xfrm>
          <a:off x="0" y="0"/>
          <a:ext cx="3716630" cy="4054702"/>
        </a:xfrm>
        <a:prstGeom prst="triangl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4A4A53-A57C-444C-81FC-D8A4D19868F7}">
      <dsp:nvSpPr>
        <dsp:cNvPr id="0" name=""/>
        <dsp:cNvSpPr/>
      </dsp:nvSpPr>
      <dsp:spPr>
        <a:xfrm>
          <a:off x="1858315" y="405866"/>
          <a:ext cx="2415809" cy="36032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b="0" i="0" u="none" kern="1200" smtClean="0"/>
            <a:t>Bilgisayar</a:t>
          </a:r>
          <a:r>
            <a:rPr lang="tr-TR" sz="1100" b="0" i="0" u="none" kern="1200" baseline="0" smtClean="0"/>
            <a:t> Teknolojileri Bölümü</a:t>
          </a:r>
          <a:endParaRPr lang="tr-TR" sz="1100" b="0" kern="1200" dirty="0"/>
        </a:p>
      </dsp:txBody>
      <dsp:txXfrm>
        <a:off x="1875905" y="423456"/>
        <a:ext cx="2380629" cy="325149"/>
      </dsp:txXfrm>
    </dsp:sp>
    <dsp:sp modelId="{88977F4A-57EA-4907-B6E5-59F2249F969D}">
      <dsp:nvSpPr>
        <dsp:cNvPr id="0" name=""/>
        <dsp:cNvSpPr/>
      </dsp:nvSpPr>
      <dsp:spPr>
        <a:xfrm>
          <a:off x="1858315" y="811237"/>
          <a:ext cx="2415809" cy="36032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80000"/>
              <a:hueOff val="38752"/>
              <a:satOff val="739"/>
              <a:lumOff val="326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b="0" i="0" u="none" kern="1200" dirty="0" smtClean="0"/>
            <a:t>Elektrik ve Enerji Bölümü</a:t>
          </a:r>
          <a:endParaRPr lang="tr-TR" sz="1100" b="0" kern="1200" dirty="0"/>
        </a:p>
      </dsp:txBody>
      <dsp:txXfrm>
        <a:off x="1875905" y="828827"/>
        <a:ext cx="2380629" cy="325149"/>
      </dsp:txXfrm>
    </dsp:sp>
    <dsp:sp modelId="{1058B342-11CA-48E8-AAB2-D92BE4D04E7E}">
      <dsp:nvSpPr>
        <dsp:cNvPr id="0" name=""/>
        <dsp:cNvSpPr/>
      </dsp:nvSpPr>
      <dsp:spPr>
        <a:xfrm>
          <a:off x="1858315" y="1216608"/>
          <a:ext cx="2415809" cy="36032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80000"/>
              <a:hueOff val="77504"/>
              <a:satOff val="1479"/>
              <a:lumOff val="653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b="0" i="0" u="none" kern="1200" dirty="0" smtClean="0"/>
            <a:t>Gıda İşleme Bölümü</a:t>
          </a:r>
          <a:endParaRPr lang="tr-TR" sz="1100" b="0" kern="1200" dirty="0"/>
        </a:p>
      </dsp:txBody>
      <dsp:txXfrm>
        <a:off x="1875905" y="1234198"/>
        <a:ext cx="2380629" cy="325149"/>
      </dsp:txXfrm>
    </dsp:sp>
    <dsp:sp modelId="{6594F660-F7F6-448A-9E3E-2C42AD499C1A}">
      <dsp:nvSpPr>
        <dsp:cNvPr id="0" name=""/>
        <dsp:cNvSpPr/>
      </dsp:nvSpPr>
      <dsp:spPr>
        <a:xfrm>
          <a:off x="1858315" y="1621979"/>
          <a:ext cx="2415809" cy="36032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80000"/>
              <a:hueOff val="116256"/>
              <a:satOff val="2218"/>
              <a:lumOff val="979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b="0" i="0" u="none" kern="1200" dirty="0" smtClean="0"/>
            <a:t>İnşaat Bölümü</a:t>
          </a:r>
          <a:endParaRPr lang="tr-TR" sz="1100" b="0" kern="1200" dirty="0"/>
        </a:p>
      </dsp:txBody>
      <dsp:txXfrm>
        <a:off x="1875905" y="1639569"/>
        <a:ext cx="2380629" cy="325149"/>
      </dsp:txXfrm>
    </dsp:sp>
    <dsp:sp modelId="{986A7C75-228E-4FA9-B973-294A992000B1}">
      <dsp:nvSpPr>
        <dsp:cNvPr id="0" name=""/>
        <dsp:cNvSpPr/>
      </dsp:nvSpPr>
      <dsp:spPr>
        <a:xfrm>
          <a:off x="1858315" y="2027351"/>
          <a:ext cx="2415809" cy="36032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80000"/>
              <a:hueOff val="155008"/>
              <a:satOff val="2957"/>
              <a:lumOff val="1306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b="0" i="0" u="none" kern="1200" dirty="0" smtClean="0"/>
            <a:t>Kimya ve Kimyasal İşleme Teknolojileri Bölümü</a:t>
          </a:r>
          <a:endParaRPr lang="tr-TR" sz="1100" b="0" kern="1200" dirty="0"/>
        </a:p>
      </dsp:txBody>
      <dsp:txXfrm>
        <a:off x="1875905" y="2044941"/>
        <a:ext cx="2380629" cy="325149"/>
      </dsp:txXfrm>
    </dsp:sp>
    <dsp:sp modelId="{6E6D24E5-448C-480D-A1C3-DCF5A4986E7D}">
      <dsp:nvSpPr>
        <dsp:cNvPr id="0" name=""/>
        <dsp:cNvSpPr/>
      </dsp:nvSpPr>
      <dsp:spPr>
        <a:xfrm>
          <a:off x="1858315" y="2432722"/>
          <a:ext cx="2415809" cy="36032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80000"/>
              <a:hueOff val="193760"/>
              <a:satOff val="3696"/>
              <a:lumOff val="1632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b="0" i="0" u="none" kern="1200" dirty="0" smtClean="0"/>
            <a:t>Makine ve Metal Teknolojileri Bölümü</a:t>
          </a:r>
          <a:endParaRPr lang="tr-TR" sz="1100" b="0" kern="1200" dirty="0"/>
        </a:p>
      </dsp:txBody>
      <dsp:txXfrm>
        <a:off x="1875905" y="2450312"/>
        <a:ext cx="2380629" cy="325149"/>
      </dsp:txXfrm>
    </dsp:sp>
    <dsp:sp modelId="{682175A6-29AD-4372-8066-F925CFA9FD91}">
      <dsp:nvSpPr>
        <dsp:cNvPr id="0" name=""/>
        <dsp:cNvSpPr/>
      </dsp:nvSpPr>
      <dsp:spPr>
        <a:xfrm>
          <a:off x="1858315" y="2838093"/>
          <a:ext cx="2415809" cy="36032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80000"/>
              <a:hueOff val="232512"/>
              <a:satOff val="4436"/>
              <a:lumOff val="1959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b="0" i="0" u="none" kern="1200" dirty="0" smtClean="0"/>
            <a:t>Motorlu Araçlar ve Ulaştırma Teknolojileri Bölümü</a:t>
          </a:r>
          <a:endParaRPr lang="tr-TR" sz="1100" b="0" kern="1200" dirty="0"/>
        </a:p>
      </dsp:txBody>
      <dsp:txXfrm>
        <a:off x="1875905" y="2855683"/>
        <a:ext cx="2380629" cy="325149"/>
      </dsp:txXfrm>
    </dsp:sp>
    <dsp:sp modelId="{EE743FD4-B186-4827-AAD7-559FF34DD036}">
      <dsp:nvSpPr>
        <dsp:cNvPr id="0" name=""/>
        <dsp:cNvSpPr/>
      </dsp:nvSpPr>
      <dsp:spPr>
        <a:xfrm>
          <a:off x="1858315" y="3243464"/>
          <a:ext cx="2415809" cy="36032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80000"/>
              <a:hueOff val="271263"/>
              <a:satOff val="5175"/>
              <a:lumOff val="2285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b="0" i="0" u="none" kern="1200" dirty="0" smtClean="0"/>
            <a:t>Mülkiyet Koruma ve Güvenlik Bölümü</a:t>
          </a:r>
          <a:endParaRPr lang="tr-TR" sz="1100" b="0" kern="1200" dirty="0"/>
        </a:p>
      </dsp:txBody>
      <dsp:txXfrm>
        <a:off x="1875905" y="3261054"/>
        <a:ext cx="2380629" cy="3251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F7165-3F3F-4AEF-90AD-61FBA5020117}" type="datetimeFigureOut">
              <a:rPr lang="tr-TR" smtClean="0"/>
              <a:pPr/>
              <a:t>25.04.2025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F8EA4-8A69-4270-8123-1D095C65A06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7431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F7165-3F3F-4AEF-90AD-61FBA5020117}" type="datetimeFigureOut">
              <a:rPr lang="tr-TR" smtClean="0"/>
              <a:pPr/>
              <a:t>25.04.2025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F8EA4-8A69-4270-8123-1D095C65A06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2226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F7165-3F3F-4AEF-90AD-61FBA5020117}" type="datetimeFigureOut">
              <a:rPr lang="tr-TR" smtClean="0"/>
              <a:pPr/>
              <a:t>25.04.2025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F8EA4-8A69-4270-8123-1D095C65A06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3932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27858" y="365126"/>
            <a:ext cx="7384648" cy="931240"/>
          </a:xfrm>
        </p:spPr>
        <p:txBody>
          <a:bodyPr>
            <a:normAutofit/>
          </a:bodyPr>
          <a:lstStyle>
            <a:lvl1pPr>
              <a:defRPr sz="2800" b="1"/>
            </a:lvl1pPr>
          </a:lstStyle>
          <a:p>
            <a:r>
              <a:rPr lang="tr-TR" dirty="0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388963"/>
            <a:ext cx="6558023" cy="2257426"/>
          </a:xfrm>
        </p:spPr>
        <p:txBody>
          <a:bodyPr/>
          <a:lstStyle/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6F7165-3F3F-4AEF-90AD-61FBA5020117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25.04.2025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BF8EA4-8A69-4270-8123-1D095C65A06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74D9B14-7015-ADBC-A90D-AD5DF240DB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00938" y="1389063"/>
            <a:ext cx="4548187" cy="2257425"/>
          </a:xfrm>
        </p:spPr>
        <p:txBody>
          <a:bodyPr/>
          <a:lstStyle/>
          <a:p>
            <a:endParaRPr lang="tr-TR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1C8E58E9-D56D-D03A-35DC-FEC4509EF57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00938" y="3718830"/>
            <a:ext cx="4548187" cy="2257425"/>
          </a:xfrm>
        </p:spPr>
        <p:txBody>
          <a:bodyPr/>
          <a:lstStyle/>
          <a:p>
            <a:endParaRPr lang="tr-TR"/>
          </a:p>
        </p:txBody>
      </p:sp>
      <p:sp>
        <p:nvSpPr>
          <p:cNvPr id="10" name="İçerik Yer Tutucusu 2">
            <a:extLst>
              <a:ext uri="{FF2B5EF4-FFF2-40B4-BE49-F238E27FC236}">
                <a16:creationId xmlns:a16="http://schemas.microsoft.com/office/drawing/2014/main" id="{A5E6595E-2D1F-8D21-E35E-EFBF20D5D668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38199" y="3718829"/>
            <a:ext cx="6558023" cy="2257426"/>
          </a:xfrm>
        </p:spPr>
        <p:txBody>
          <a:bodyPr/>
          <a:lstStyle/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</p:spTree>
    <p:extLst>
      <p:ext uri="{BB962C8B-B14F-4D97-AF65-F5344CB8AC3E}">
        <p14:creationId xmlns:p14="http://schemas.microsoft.com/office/powerpoint/2010/main" val="3682176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27858" y="365126"/>
            <a:ext cx="7384648" cy="931240"/>
          </a:xfrm>
        </p:spPr>
        <p:txBody>
          <a:bodyPr>
            <a:normAutofit/>
          </a:bodyPr>
          <a:lstStyle>
            <a:lvl1pPr>
              <a:defRPr sz="2800" b="1"/>
            </a:lvl1pPr>
          </a:lstStyle>
          <a:p>
            <a:r>
              <a:rPr lang="tr-TR" dirty="0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388963"/>
            <a:ext cx="6558023" cy="2257426"/>
          </a:xfrm>
        </p:spPr>
        <p:txBody>
          <a:bodyPr/>
          <a:lstStyle/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6F7165-3F3F-4AEF-90AD-61FBA5020117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25.04.2025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BF8EA4-8A69-4270-8123-1D095C65A06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74D9B14-7015-ADBC-A90D-AD5DF240DB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00938" y="1389063"/>
            <a:ext cx="4548187" cy="2257425"/>
          </a:xfrm>
        </p:spPr>
        <p:txBody>
          <a:bodyPr/>
          <a:lstStyle/>
          <a:p>
            <a:endParaRPr lang="tr-TR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1C8E58E9-D56D-D03A-35DC-FEC4509EF57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00938" y="3718830"/>
            <a:ext cx="4548187" cy="2257425"/>
          </a:xfrm>
        </p:spPr>
        <p:txBody>
          <a:bodyPr/>
          <a:lstStyle/>
          <a:p>
            <a:endParaRPr lang="tr-TR"/>
          </a:p>
        </p:txBody>
      </p:sp>
      <p:sp>
        <p:nvSpPr>
          <p:cNvPr id="10" name="İçerik Yer Tutucusu 2">
            <a:extLst>
              <a:ext uri="{FF2B5EF4-FFF2-40B4-BE49-F238E27FC236}">
                <a16:creationId xmlns:a16="http://schemas.microsoft.com/office/drawing/2014/main" id="{A5E6595E-2D1F-8D21-E35E-EFBF20D5D668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38199" y="3718829"/>
            <a:ext cx="6558023" cy="2257426"/>
          </a:xfrm>
        </p:spPr>
        <p:txBody>
          <a:bodyPr/>
          <a:lstStyle/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</p:spTree>
    <p:extLst>
      <p:ext uri="{BB962C8B-B14F-4D97-AF65-F5344CB8AC3E}">
        <p14:creationId xmlns:p14="http://schemas.microsoft.com/office/powerpoint/2010/main" val="1239905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27858" y="365126"/>
            <a:ext cx="7384648" cy="931240"/>
          </a:xfrm>
        </p:spPr>
        <p:txBody>
          <a:bodyPr>
            <a:normAutofit/>
          </a:bodyPr>
          <a:lstStyle>
            <a:lvl1pPr>
              <a:defRPr sz="2800" b="1"/>
            </a:lvl1pPr>
          </a:lstStyle>
          <a:p>
            <a:r>
              <a:rPr lang="tr-TR" dirty="0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388963"/>
            <a:ext cx="6558023" cy="2257426"/>
          </a:xfrm>
        </p:spPr>
        <p:txBody>
          <a:bodyPr/>
          <a:lstStyle/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6F7165-3F3F-4AEF-90AD-61FBA5020117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25.04.2025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BF8EA4-8A69-4270-8123-1D095C65A06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74D9B14-7015-ADBC-A90D-AD5DF240DB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00938" y="1389063"/>
            <a:ext cx="4548187" cy="2257425"/>
          </a:xfrm>
        </p:spPr>
        <p:txBody>
          <a:bodyPr/>
          <a:lstStyle/>
          <a:p>
            <a:endParaRPr lang="tr-TR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1C8E58E9-D56D-D03A-35DC-FEC4509EF57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00938" y="3718830"/>
            <a:ext cx="4548187" cy="2257425"/>
          </a:xfrm>
        </p:spPr>
        <p:txBody>
          <a:bodyPr/>
          <a:lstStyle/>
          <a:p>
            <a:endParaRPr lang="tr-TR"/>
          </a:p>
        </p:txBody>
      </p:sp>
      <p:sp>
        <p:nvSpPr>
          <p:cNvPr id="10" name="İçerik Yer Tutucusu 2">
            <a:extLst>
              <a:ext uri="{FF2B5EF4-FFF2-40B4-BE49-F238E27FC236}">
                <a16:creationId xmlns:a16="http://schemas.microsoft.com/office/drawing/2014/main" id="{A5E6595E-2D1F-8D21-E35E-EFBF20D5D668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38199" y="3718829"/>
            <a:ext cx="6558023" cy="2257426"/>
          </a:xfrm>
        </p:spPr>
        <p:txBody>
          <a:bodyPr/>
          <a:lstStyle/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</p:spTree>
    <p:extLst>
      <p:ext uri="{BB962C8B-B14F-4D97-AF65-F5344CB8AC3E}">
        <p14:creationId xmlns:p14="http://schemas.microsoft.com/office/powerpoint/2010/main" val="1461818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27858" y="365126"/>
            <a:ext cx="7384648" cy="931240"/>
          </a:xfrm>
        </p:spPr>
        <p:txBody>
          <a:bodyPr>
            <a:normAutofit/>
          </a:bodyPr>
          <a:lstStyle>
            <a:lvl1pPr>
              <a:defRPr sz="2800" b="1"/>
            </a:lvl1pPr>
          </a:lstStyle>
          <a:p>
            <a:r>
              <a:rPr lang="tr-TR" dirty="0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388963"/>
            <a:ext cx="6558023" cy="2257426"/>
          </a:xfrm>
        </p:spPr>
        <p:txBody>
          <a:bodyPr/>
          <a:lstStyle/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6F7165-3F3F-4AEF-90AD-61FBA5020117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25.04.2025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BF8EA4-8A69-4270-8123-1D095C65A06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74D9B14-7015-ADBC-A90D-AD5DF240DB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00938" y="1389063"/>
            <a:ext cx="4548187" cy="2257425"/>
          </a:xfrm>
        </p:spPr>
        <p:txBody>
          <a:bodyPr/>
          <a:lstStyle/>
          <a:p>
            <a:endParaRPr lang="tr-TR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1C8E58E9-D56D-D03A-35DC-FEC4509EF57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00938" y="3718830"/>
            <a:ext cx="4548187" cy="2257425"/>
          </a:xfrm>
        </p:spPr>
        <p:txBody>
          <a:bodyPr/>
          <a:lstStyle/>
          <a:p>
            <a:endParaRPr lang="tr-TR"/>
          </a:p>
        </p:txBody>
      </p:sp>
      <p:sp>
        <p:nvSpPr>
          <p:cNvPr id="10" name="İçerik Yer Tutucusu 2">
            <a:extLst>
              <a:ext uri="{FF2B5EF4-FFF2-40B4-BE49-F238E27FC236}">
                <a16:creationId xmlns:a16="http://schemas.microsoft.com/office/drawing/2014/main" id="{A5E6595E-2D1F-8D21-E35E-EFBF20D5D668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38199" y="3718829"/>
            <a:ext cx="6558023" cy="2257426"/>
          </a:xfrm>
        </p:spPr>
        <p:txBody>
          <a:bodyPr/>
          <a:lstStyle/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</p:spTree>
    <p:extLst>
      <p:ext uri="{BB962C8B-B14F-4D97-AF65-F5344CB8AC3E}">
        <p14:creationId xmlns:p14="http://schemas.microsoft.com/office/powerpoint/2010/main" val="33612166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27858" y="365126"/>
            <a:ext cx="7384648" cy="931240"/>
          </a:xfrm>
        </p:spPr>
        <p:txBody>
          <a:bodyPr>
            <a:normAutofit/>
          </a:bodyPr>
          <a:lstStyle>
            <a:lvl1pPr>
              <a:defRPr sz="2800" b="1"/>
            </a:lvl1pPr>
          </a:lstStyle>
          <a:p>
            <a:r>
              <a:rPr lang="tr-TR" dirty="0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388963"/>
            <a:ext cx="6558023" cy="2257426"/>
          </a:xfrm>
        </p:spPr>
        <p:txBody>
          <a:bodyPr/>
          <a:lstStyle/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6F7165-3F3F-4AEF-90AD-61FBA5020117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25.04.2025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BF8EA4-8A69-4270-8123-1D095C65A06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74D9B14-7015-ADBC-A90D-AD5DF240DB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00938" y="1389063"/>
            <a:ext cx="4548187" cy="2257425"/>
          </a:xfrm>
        </p:spPr>
        <p:txBody>
          <a:bodyPr/>
          <a:lstStyle/>
          <a:p>
            <a:endParaRPr lang="tr-TR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1C8E58E9-D56D-D03A-35DC-FEC4509EF57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00938" y="3718830"/>
            <a:ext cx="4548187" cy="2257425"/>
          </a:xfrm>
        </p:spPr>
        <p:txBody>
          <a:bodyPr/>
          <a:lstStyle/>
          <a:p>
            <a:endParaRPr lang="tr-TR"/>
          </a:p>
        </p:txBody>
      </p:sp>
      <p:sp>
        <p:nvSpPr>
          <p:cNvPr id="10" name="İçerik Yer Tutucusu 2">
            <a:extLst>
              <a:ext uri="{FF2B5EF4-FFF2-40B4-BE49-F238E27FC236}">
                <a16:creationId xmlns:a16="http://schemas.microsoft.com/office/drawing/2014/main" id="{A5E6595E-2D1F-8D21-E35E-EFBF20D5D668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38199" y="3718829"/>
            <a:ext cx="6558023" cy="2257426"/>
          </a:xfrm>
        </p:spPr>
        <p:txBody>
          <a:bodyPr/>
          <a:lstStyle/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</p:spTree>
    <p:extLst>
      <p:ext uri="{BB962C8B-B14F-4D97-AF65-F5344CB8AC3E}">
        <p14:creationId xmlns:p14="http://schemas.microsoft.com/office/powerpoint/2010/main" val="26516639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27858" y="365126"/>
            <a:ext cx="7384648" cy="931240"/>
          </a:xfrm>
        </p:spPr>
        <p:txBody>
          <a:bodyPr>
            <a:normAutofit/>
          </a:bodyPr>
          <a:lstStyle>
            <a:lvl1pPr>
              <a:defRPr sz="2800" b="1"/>
            </a:lvl1pPr>
          </a:lstStyle>
          <a:p>
            <a:r>
              <a:rPr lang="tr-TR" dirty="0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388963"/>
            <a:ext cx="6558023" cy="2257426"/>
          </a:xfrm>
        </p:spPr>
        <p:txBody>
          <a:bodyPr/>
          <a:lstStyle/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6F7165-3F3F-4AEF-90AD-61FBA5020117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25.04.2025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BF8EA4-8A69-4270-8123-1D095C65A06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74D9B14-7015-ADBC-A90D-AD5DF240DB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00938" y="1389063"/>
            <a:ext cx="4548187" cy="2257425"/>
          </a:xfrm>
        </p:spPr>
        <p:txBody>
          <a:bodyPr/>
          <a:lstStyle/>
          <a:p>
            <a:endParaRPr lang="tr-TR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1C8E58E9-D56D-D03A-35DC-FEC4509EF57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00938" y="3718830"/>
            <a:ext cx="4548187" cy="2257425"/>
          </a:xfrm>
        </p:spPr>
        <p:txBody>
          <a:bodyPr/>
          <a:lstStyle/>
          <a:p>
            <a:endParaRPr lang="tr-TR"/>
          </a:p>
        </p:txBody>
      </p:sp>
      <p:sp>
        <p:nvSpPr>
          <p:cNvPr id="10" name="İçerik Yer Tutucusu 2">
            <a:extLst>
              <a:ext uri="{FF2B5EF4-FFF2-40B4-BE49-F238E27FC236}">
                <a16:creationId xmlns:a16="http://schemas.microsoft.com/office/drawing/2014/main" id="{A5E6595E-2D1F-8D21-E35E-EFBF20D5D668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38199" y="3718829"/>
            <a:ext cx="6558023" cy="2257426"/>
          </a:xfrm>
        </p:spPr>
        <p:txBody>
          <a:bodyPr/>
          <a:lstStyle/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</p:spTree>
    <p:extLst>
      <p:ext uri="{BB962C8B-B14F-4D97-AF65-F5344CB8AC3E}">
        <p14:creationId xmlns:p14="http://schemas.microsoft.com/office/powerpoint/2010/main" val="632653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F7165-3F3F-4AEF-90AD-61FBA5020117}" type="datetimeFigureOut">
              <a:rPr lang="tr-TR" smtClean="0"/>
              <a:pPr/>
              <a:t>25.04.2025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F8EA4-8A69-4270-8123-1D095C65A06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4952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F7165-3F3F-4AEF-90AD-61FBA5020117}" type="datetimeFigureOut">
              <a:rPr lang="tr-TR" smtClean="0"/>
              <a:pPr/>
              <a:t>25.04.2025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F8EA4-8A69-4270-8123-1D095C65A06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3260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F7165-3F3F-4AEF-90AD-61FBA5020117}" type="datetimeFigureOut">
              <a:rPr lang="tr-TR" smtClean="0"/>
              <a:pPr/>
              <a:t>25.04.2025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F8EA4-8A69-4270-8123-1D095C65A06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90281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F7165-3F3F-4AEF-90AD-61FBA5020117}" type="datetimeFigureOut">
              <a:rPr lang="tr-TR" smtClean="0"/>
              <a:pPr/>
              <a:t>25.04.2025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F8EA4-8A69-4270-8123-1D095C65A06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8977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F7165-3F3F-4AEF-90AD-61FBA5020117}" type="datetimeFigureOut">
              <a:rPr lang="tr-TR" smtClean="0"/>
              <a:pPr/>
              <a:t>25.04.2025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F8EA4-8A69-4270-8123-1D095C65A06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9288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F7165-3F3F-4AEF-90AD-61FBA5020117}" type="datetimeFigureOut">
              <a:rPr lang="tr-TR" smtClean="0"/>
              <a:pPr/>
              <a:t>25.04.2025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F8EA4-8A69-4270-8123-1D095C65A06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0315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F7165-3F3F-4AEF-90AD-61FBA5020117}" type="datetimeFigureOut">
              <a:rPr lang="tr-TR" smtClean="0"/>
              <a:pPr/>
              <a:t>25.04.2025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F8EA4-8A69-4270-8123-1D095C65A06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8361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F7165-3F3F-4AEF-90AD-61FBA5020117}" type="datetimeFigureOut">
              <a:rPr lang="tr-TR" smtClean="0"/>
              <a:pPr/>
              <a:t>25.04.2025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F8EA4-8A69-4270-8123-1D095C65A06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4036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F7165-3F3F-4AEF-90AD-61FBA5020117}" type="datetimeFigureOut">
              <a:rPr lang="tr-TR" smtClean="0"/>
              <a:pPr/>
              <a:t>25.04.2025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F8EA4-8A69-4270-8123-1D095C65A06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47180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8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tbmyo.siirt.edu.tr/haber-etkinlik/enerji-verimliligi-etkinligi/773609355.html" TargetMode="External"/><Relationship Id="rId13" Type="http://schemas.openxmlformats.org/officeDocument/2006/relationships/image" Target="../media/image33.jpeg"/><Relationship Id="rId3" Type="http://schemas.openxmlformats.org/officeDocument/2006/relationships/hyperlink" Target="https://tbmyo.siirt.edu.tr/haber-etkinlik/yasam-ve-gelecek-icin-gida-hakki--dunya-gida-gunu-paneli/911776117.html" TargetMode="External"/><Relationship Id="rId7" Type="http://schemas.openxmlformats.org/officeDocument/2006/relationships/hyperlink" Target="https://tbmyo.siirt.edu.tr/haber-etkinlik/teknik-bilimler-meslek-yuksekokulundan-saglikli-ve-bilincli-beslenme-adina-onemli-bir-etkinlik/225782061.html" TargetMode="External"/><Relationship Id="rId12" Type="http://schemas.openxmlformats.org/officeDocument/2006/relationships/image" Target="../media/image32.jpeg"/><Relationship Id="rId2" Type="http://schemas.openxmlformats.org/officeDocument/2006/relationships/hyperlink" Target="https://tbmyo.siirt.edu.tr/haber-etkinlik/hayallerinin-gerceklesmesi-icin-gida-tuketimi/790491922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bmyo.siirt.edu.tr/haber-etkinlik/makine-bolumumuzun-sosyal-destek-sorumluluk-projesi/141084116.html" TargetMode="External"/><Relationship Id="rId11" Type="http://schemas.openxmlformats.org/officeDocument/2006/relationships/image" Target="../media/image31.jpeg"/><Relationship Id="rId5" Type="http://schemas.openxmlformats.org/officeDocument/2006/relationships/hyperlink" Target="https://tbmyo.siirt.edu.tr/haber-etkinlik/turizm-isletmeciligi-ve-otelcilik-yuksekokulu-ogrencilerine-yonelik-mutfakta-is-sagligi-ve-guvenligi-egitimi-calismasi/337111551.html" TargetMode="External"/><Relationship Id="rId10" Type="http://schemas.openxmlformats.org/officeDocument/2006/relationships/image" Target="../media/image30.jpeg"/><Relationship Id="rId4" Type="http://schemas.openxmlformats.org/officeDocument/2006/relationships/hyperlink" Target="https://tbmyo.siirt.edu.tr/haber-etkinlik/gazze-dayanisma-kermesi-/313388675.html" TargetMode="External"/><Relationship Id="rId9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tbmyo.siirt.edu.tr/haber-etkinlik/mulkiyet-koruma-ve-guvenlik-bolumu-teknik-gezisi/555684059.html" TargetMode="External"/><Relationship Id="rId7" Type="http://schemas.openxmlformats.org/officeDocument/2006/relationships/image" Target="../media/image36.jpeg"/><Relationship Id="rId2" Type="http://schemas.openxmlformats.org/officeDocument/2006/relationships/hyperlink" Target="https://tbmyo.siirt.edu.tr/haber-etkinlik/insaat-teknolojileri-bolumu-siirt-sehir-hastanesi-teknik-gezisi/760107156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hyperlink" Target="https://tbmyo.siirt.edu.tr/haber-etkinlik/bilgisayar-teknolojileri-bolumu-bilgi-islem-daire-baskanligi-teknik-gezisi/558612548.html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tbmyo.siirt.edu.tr/haber-etkinlik/teknik-bilimler-meslek-yuksekokulu-dis-paydas-toplantisi/815713989.html" TargetMode="External"/><Relationship Id="rId2" Type="http://schemas.openxmlformats.org/officeDocument/2006/relationships/hyperlink" Target="https://tbmyo.siirt.edu.tr/haber-etkinlik/dis-paydas-gorusmeleri-kapsaminda-dicle-elektrik-dagitim-as-siirt-il-mudurlugune-ziyaret-gerceklestirilmistir/152990814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tbmyo.siirt.edu.tr/haber-etkinlik/madde-bagimliligi-konusu-uzerine-narko-genclik-semineri-duzenlendi/43529495.html" TargetMode="External"/><Relationship Id="rId2" Type="http://schemas.openxmlformats.org/officeDocument/2006/relationships/hyperlink" Target="https://tbmyo.siirt.edu.tr/haber-etkinlik/bilgilendirme-ve-onleme-faaliyetleri-egitimi/232164066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tbmyo.siirt.edu.tr/dosya/personel/2023-2024-yili-dis-paydas-toplanti-tutanaklarina-gore-yapilan-iyilestirici-duzenleyici-faaliyetler-siirt-20241216132857301.pdf" TargetMode="External"/><Relationship Id="rId3" Type="http://schemas.openxmlformats.org/officeDocument/2006/relationships/hyperlink" Target="http://tbmyo.siirt.edu.tr/dosya/personel/ic-tetkik-raporu-siirt-2024121011195351.jpg" TargetMode="External"/><Relationship Id="rId7" Type="http://schemas.openxmlformats.org/officeDocument/2006/relationships/hyperlink" Target="https://tbmyo.siirt.edu.tr/detay/-anket-sonuclari/545544420.html" TargetMode="External"/><Relationship Id="rId2" Type="http://schemas.openxmlformats.org/officeDocument/2006/relationships/hyperlink" Target="http://tbmyo.siirt.edu.tr/dosya/personel/2023-2024-yili-ic-tetkik-raporlarina-iliskin-iyilestiriciduzenleyici-faaliyetler-siirt-20241212125130973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bmyo.siirt.edu.tr/dosya/personel/2023-2024-yili-ogretim-sureci-ve-ogrenci-memnuniyeti-anket-sonuclarina-iliskin-yapilan-onleyici-duzenleyici-faaliyetler-siirt-20241212111111597.pdf" TargetMode="External"/><Relationship Id="rId5" Type="http://schemas.openxmlformats.org/officeDocument/2006/relationships/hyperlink" Target="https://tbmyo.siirt.edu.tr/detay/ic-tetkik-ve-toplanti-tutanaklari/521023994.html" TargetMode="External"/><Relationship Id="rId10" Type="http://schemas.openxmlformats.org/officeDocument/2006/relationships/hyperlink" Target="https://tbmyo.siirt.edu.tr/haber-etkinlik/dis-paydas-gorusmeleri-kapsaminda-dicle-elektrik-dagitim-as-siirt-il-mudurlugune-ziyaret-gerceklestirilmistir/152990814.html" TargetMode="External"/><Relationship Id="rId4" Type="http://schemas.openxmlformats.org/officeDocument/2006/relationships/hyperlink" Target="https://tbmyo.siirt.edu.tr/dosya/personel/2023-2024-yili-danismanlik-toplanti-tutanaklarina-iliskin-yapilan-iyilestirici-duzenleyici-faaliyetler-siirt-20241216123746348.pdf" TargetMode="External"/><Relationship Id="rId9" Type="http://schemas.openxmlformats.org/officeDocument/2006/relationships/hyperlink" Target="https://tbmyo.siirt.edu.tr/haber-etkinlik/teknik-bilimler-meslek-yuksekokulu-dis-paydas-toplantisi/815713989.html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tbmyo.siirt.edu.tr/haber-etkinlik/tumu/977575.html" TargetMode="External"/><Relationship Id="rId3" Type="http://schemas.openxmlformats.org/officeDocument/2006/relationships/hyperlink" Target="https://tbmyo.siirt.edu.tr/dosya/personel/2023-2024-ogrenci-memnuniyet-anketleri-sonuclari-siirt-20241212104453504.pdf" TargetMode="External"/><Relationship Id="rId7" Type="http://schemas.openxmlformats.org/officeDocument/2006/relationships/hyperlink" Target="https://tbmyo.siirt.edu.tr/dosya/personel/2023-2024-yili-birim-bazli-yapilan-etkinliklere-iliskin-katilimci-memnuniyeti-anketi-siirt-20241216125735770.pdf" TargetMode="External"/><Relationship Id="rId2" Type="http://schemas.openxmlformats.org/officeDocument/2006/relationships/hyperlink" Target="https://tbmyo.siirt.edu.tr/detay/anket-sonuclarina-gore-yapilan-duzenleyici-faaliyetler/832078088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bmyo.siirt.edu.tr/dosya/personel/2023-2024-yili-mezun-ogrenci-memnuniyet-anketi-sonuclari-siirt-2024121614247660.pdf" TargetMode="External"/><Relationship Id="rId5" Type="http://schemas.openxmlformats.org/officeDocument/2006/relationships/hyperlink" Target="https://tbmyo.siirt.edu.tr/dosya/personel/2023-2024-idari-personel-memnuniyet-anketleri-sonuclari-siirt-20241212122127723.pdf" TargetMode="External"/><Relationship Id="rId10" Type="http://schemas.openxmlformats.org/officeDocument/2006/relationships/hyperlink" Target="https://tbmyo.siirt.edu.tr/detay/faaliyet-raporlari-ve-stratejik-plan/266057505.html" TargetMode="External"/><Relationship Id="rId4" Type="http://schemas.openxmlformats.org/officeDocument/2006/relationships/hyperlink" Target="https://tbmyo.siirt.edu.tr/dosya/personel/akademik-personel-memnuniyet-anketi-sonuclari-siirt-2024121612438723.pdf" TargetMode="External"/><Relationship Id="rId9" Type="http://schemas.openxmlformats.org/officeDocument/2006/relationships/hyperlink" Target="https://tbmyo.siirt.edu.tr/dosya/personel/2023-2024-yili-performans-gostergelerine-iliskin-yapilan-iyilestirici-duzenleyici-faaliyetler-siirt-20241216144318910.pdf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4064409"/>
            <a:ext cx="12191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TEKNİK BİLİMLER MESLEK</a:t>
            </a:r>
            <a:r>
              <a:rPr kumimoji="0" lang="tr-TR" sz="3600" b="1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YÜKSEKOKULU</a:t>
            </a:r>
            <a:endParaRPr kumimoji="0" lang="tr-TR" sz="3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4176665" y="5375720"/>
            <a:ext cx="4026680" cy="10965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tr-TR" sz="2800" b="1" i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2025 Yılı Brifing Toplantısı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05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884E2-9670-1724-8DF7-D15F0B9BD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Aramıza Yeni Katılan Arkadaşlarımız (2024-2025)</a:t>
            </a:r>
            <a:endParaRPr lang="tr-TR" sz="2400" dirty="0"/>
          </a:p>
        </p:txBody>
      </p:sp>
      <p:graphicFrame>
        <p:nvGraphicFramePr>
          <p:cNvPr id="3" name="Diyagram 2"/>
          <p:cNvGraphicFramePr/>
          <p:nvPr>
            <p:extLst>
              <p:ext uri="{D42A27DB-BD31-4B8C-83A1-F6EECF244321}">
                <p14:modId xmlns:p14="http://schemas.microsoft.com/office/powerpoint/2010/main" val="3729262212"/>
              </p:ext>
            </p:extLst>
          </p:nvPr>
        </p:nvGraphicFramePr>
        <p:xfrm>
          <a:off x="2459699" y="1709158"/>
          <a:ext cx="6324269" cy="33839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317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0483084"/>
              </p:ext>
            </p:extLst>
          </p:nvPr>
        </p:nvGraphicFramePr>
        <p:xfrm>
          <a:off x="768375" y="1234403"/>
          <a:ext cx="4274125" cy="4054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Unvan 1"/>
          <p:cNvSpPr>
            <a:spLocks noGrp="1"/>
          </p:cNvSpPr>
          <p:nvPr>
            <p:ph type="title"/>
          </p:nvPr>
        </p:nvSpPr>
        <p:spPr>
          <a:xfrm>
            <a:off x="1721069" y="585842"/>
            <a:ext cx="6298324" cy="496723"/>
          </a:xfrm>
        </p:spPr>
        <p:txBody>
          <a:bodyPr>
            <a:normAutofit/>
          </a:bodyPr>
          <a:lstStyle/>
          <a:p>
            <a:r>
              <a:rPr lang="tr-TR" sz="2400" b="1" dirty="0" smtClean="0"/>
              <a:t>Bölümlerimiz</a:t>
            </a:r>
            <a:endParaRPr lang="tr-TR" sz="2400" b="1" dirty="0"/>
          </a:p>
        </p:txBody>
      </p:sp>
      <p:sp>
        <p:nvSpPr>
          <p:cNvPr id="10" name="Dikdörtgen 9"/>
          <p:cNvSpPr/>
          <p:nvPr/>
        </p:nvSpPr>
        <p:spPr>
          <a:xfrm>
            <a:off x="5557439" y="4885428"/>
            <a:ext cx="59556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Meslek Yüksekokulumuzda 8  bölüm ve bu bölümlerin altında 8 adet program bulunmaktadır. </a:t>
            </a: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439" y="1663886"/>
            <a:ext cx="5663739" cy="3111814"/>
          </a:xfrm>
          <a:prstGeom prst="rect">
            <a:avLst/>
          </a:prstGeom>
          <a:ln w="38100" cap="sq">
            <a:solidFill>
              <a:srgbClr val="EEC41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3699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1719664" y="640236"/>
            <a:ext cx="5905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latin typeface="+mj-lt"/>
              </a:rPr>
              <a:t>Bölümlerin Doluluk Oranı (Yıllara Göre Değişim)</a:t>
            </a:r>
            <a:endParaRPr lang="tr-TR" sz="2400" b="1" dirty="0">
              <a:latin typeface="+mj-lt"/>
            </a:endParaRPr>
          </a:p>
        </p:txBody>
      </p:sp>
      <p:graphicFrame>
        <p:nvGraphicFramePr>
          <p:cNvPr id="5" name="Grafik 4"/>
          <p:cNvGraphicFramePr/>
          <p:nvPr>
            <p:extLst>
              <p:ext uri="{D42A27DB-BD31-4B8C-83A1-F6EECF244321}">
                <p14:modId xmlns:p14="http://schemas.microsoft.com/office/powerpoint/2010/main" val="3249008641"/>
              </p:ext>
            </p:extLst>
          </p:nvPr>
        </p:nvGraphicFramePr>
        <p:xfrm>
          <a:off x="791636" y="1269879"/>
          <a:ext cx="9817270" cy="392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6736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21069" y="585842"/>
            <a:ext cx="7375634" cy="496723"/>
          </a:xfrm>
        </p:spPr>
        <p:txBody>
          <a:bodyPr>
            <a:noAutofit/>
          </a:bodyPr>
          <a:lstStyle/>
          <a:p>
            <a:r>
              <a:rPr lang="tr-TR" sz="2000" b="1" dirty="0" smtClean="0"/>
              <a:t>Teknik Bilimler Meslek Yüksekokulu Stratejik Amaç Ve Hedefler</a:t>
            </a:r>
            <a:endParaRPr lang="tr-TR" sz="2000" b="1" dirty="0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9972902"/>
              </p:ext>
            </p:extLst>
          </p:nvPr>
        </p:nvGraphicFramePr>
        <p:xfrm>
          <a:off x="4137971" y="1293437"/>
          <a:ext cx="7534625" cy="4435497"/>
        </p:xfrm>
        <a:graphic>
          <a:graphicData uri="http://schemas.openxmlformats.org/drawingml/2006/table">
            <a:tbl>
              <a:tblPr bandRow="1">
                <a:tableStyleId>{0505E3EF-67EA-436B-97B2-0124C06EBD24}</a:tableStyleId>
              </a:tblPr>
              <a:tblGrid>
                <a:gridCol w="818321">
                  <a:extLst>
                    <a:ext uri="{9D8B030D-6E8A-4147-A177-3AD203B41FA5}">
                      <a16:colId xmlns:a16="http://schemas.microsoft.com/office/drawing/2014/main" val="4242825475"/>
                    </a:ext>
                  </a:extLst>
                </a:gridCol>
                <a:gridCol w="6716304">
                  <a:extLst>
                    <a:ext uri="{9D8B030D-6E8A-4147-A177-3AD203B41FA5}">
                      <a16:colId xmlns:a16="http://schemas.microsoft.com/office/drawing/2014/main" val="263476521"/>
                    </a:ext>
                  </a:extLst>
                </a:gridCol>
              </a:tblGrid>
              <a:tr h="292767">
                <a:tc>
                  <a:txBody>
                    <a:bodyPr/>
                    <a:lstStyle/>
                    <a:p>
                      <a:pPr marL="74295" indent="-228600" algn="l"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chemeClr val="bg1"/>
                          </a:solidFill>
                          <a:effectLst/>
                        </a:rPr>
                        <a:t>Amaç 1</a:t>
                      </a:r>
                      <a:endParaRPr lang="tr-TR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4295" indent="-228600" algn="l"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chemeClr val="bg1"/>
                          </a:solidFill>
                          <a:effectLst/>
                        </a:rPr>
                        <a:t>Rekabetçi, yenilikçi ve nitelikli eğitim hizmeti sunmak</a:t>
                      </a:r>
                      <a:endParaRPr lang="tr-TR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286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4295" indent="-228600" algn="l">
                        <a:spcAft>
                          <a:spcPts val="0"/>
                        </a:spcAft>
                      </a:pPr>
                      <a:r>
                        <a:rPr lang="tr-TR" sz="1050" dirty="0">
                          <a:effectLst/>
                        </a:rPr>
                        <a:t>Hedef 1.1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4295" indent="-228600" algn="l">
                        <a:spcAft>
                          <a:spcPts val="0"/>
                        </a:spcAft>
                      </a:pPr>
                      <a:r>
                        <a:rPr lang="tr-TR" sz="1050" dirty="0">
                          <a:effectLst/>
                        </a:rPr>
                        <a:t>Öğrenci sayısını arttırmak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3137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4295" indent="-228600" algn="l">
                        <a:spcAft>
                          <a:spcPts val="0"/>
                        </a:spcAft>
                      </a:pPr>
                      <a:r>
                        <a:rPr lang="tr-TR" sz="1050">
                          <a:effectLst/>
                        </a:rPr>
                        <a:t>PG 1.1.1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4295" indent="-228600" algn="l">
                        <a:spcAft>
                          <a:spcPts val="0"/>
                        </a:spcAft>
                      </a:pPr>
                      <a:r>
                        <a:rPr lang="tr-TR" sz="1050" dirty="0">
                          <a:effectLst/>
                        </a:rPr>
                        <a:t>Tercih-tanıtım amaçlı faaliyet sayısı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1523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4295" indent="-228600" algn="l">
                        <a:spcAft>
                          <a:spcPts val="0"/>
                        </a:spcAft>
                      </a:pPr>
                      <a:r>
                        <a:rPr lang="tr-TR" sz="1050" dirty="0">
                          <a:effectLst/>
                        </a:rPr>
                        <a:t>Hedef 1.2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4295" indent="-228600" algn="l">
                        <a:spcAft>
                          <a:spcPts val="0"/>
                        </a:spcAft>
                      </a:pPr>
                      <a:r>
                        <a:rPr lang="tr-TR" sz="1050" dirty="0">
                          <a:effectLst/>
                        </a:rPr>
                        <a:t>Öğretimde hizmetlerin kalitesini arttırmak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56874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4295" indent="-228600" algn="l">
                        <a:spcAft>
                          <a:spcPts val="0"/>
                        </a:spcAft>
                      </a:pPr>
                      <a:r>
                        <a:rPr lang="tr-TR" sz="1050" dirty="0">
                          <a:effectLst/>
                        </a:rPr>
                        <a:t>PG 1.2.1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4295" indent="-228600" algn="l">
                        <a:spcAft>
                          <a:spcPts val="0"/>
                        </a:spcAft>
                      </a:pPr>
                      <a:r>
                        <a:rPr lang="tr-TR" sz="1050" dirty="0">
                          <a:effectLst/>
                        </a:rPr>
                        <a:t>Öğrenci başına düşen eğitim alanı miktarı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61024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4295" indent="-228600" algn="l">
                        <a:spcAft>
                          <a:spcPts val="0"/>
                        </a:spcAft>
                      </a:pPr>
                      <a:r>
                        <a:rPr lang="tr-TR" sz="1050">
                          <a:effectLst/>
                        </a:rPr>
                        <a:t>PG 1.2.2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4295" indent="-228600" algn="l">
                        <a:spcAft>
                          <a:spcPts val="0"/>
                        </a:spcAft>
                      </a:pPr>
                      <a:r>
                        <a:rPr lang="tr-TR" sz="1050" dirty="0">
                          <a:effectLst/>
                        </a:rPr>
                        <a:t>Eğiticilerin eğitimine yönelik faaliyet sayısı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2728647"/>
                  </a:ext>
                </a:extLst>
              </a:tr>
              <a:tr h="291582">
                <a:tc>
                  <a:txBody>
                    <a:bodyPr/>
                    <a:lstStyle/>
                    <a:p>
                      <a:pPr marL="74295" indent="-228600" algn="l"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chemeClr val="bg1"/>
                          </a:solidFill>
                          <a:effectLst/>
                        </a:rPr>
                        <a:t>Amaç 2</a:t>
                      </a:r>
                      <a:endParaRPr lang="tr-TR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4295" indent="-228600" algn="l"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chemeClr val="bg1"/>
                          </a:solidFill>
                          <a:effectLst/>
                        </a:rPr>
                        <a:t>Araştırma ve geliştirme faaliyetleri ile paydaşların beklentilerini karşılayan bir yüksekokul olmak</a:t>
                      </a:r>
                      <a:endParaRPr lang="tr-TR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80598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4295" indent="-228600" algn="l">
                        <a:spcAft>
                          <a:spcPts val="0"/>
                        </a:spcAft>
                      </a:pPr>
                      <a:r>
                        <a:rPr lang="tr-TR" sz="1050" dirty="0">
                          <a:effectLst/>
                        </a:rPr>
                        <a:t>Hedef 2.1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4295" indent="-50800" algn="l">
                        <a:spcAft>
                          <a:spcPts val="0"/>
                        </a:spcAft>
                      </a:pPr>
                      <a:r>
                        <a:rPr lang="tr-TR" sz="1050" dirty="0">
                          <a:effectLst/>
                        </a:rPr>
                        <a:t>Bilim, teknoloji, Ar-Ge, yenilik ve tasarım alanlarında etkin politika ve stratejiler geliştirmek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1556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4295" indent="-228600" algn="l">
                        <a:spcAft>
                          <a:spcPts val="0"/>
                        </a:spcAft>
                      </a:pPr>
                      <a:r>
                        <a:rPr lang="tr-TR" sz="1050" dirty="0">
                          <a:effectLst/>
                        </a:rPr>
                        <a:t>PG 2.1.1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4295" indent="-228600" algn="l">
                        <a:spcAft>
                          <a:spcPts val="0"/>
                        </a:spcAft>
                      </a:pPr>
                      <a:r>
                        <a:rPr lang="tr-TR" sz="1050">
                          <a:effectLst/>
                        </a:rPr>
                        <a:t>Ar- Ge komisyonu toplantı sayısı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39888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4295" indent="-228600" algn="l">
                        <a:spcAft>
                          <a:spcPts val="0"/>
                        </a:spcAft>
                      </a:pPr>
                      <a:r>
                        <a:rPr lang="tr-TR" sz="1050" dirty="0">
                          <a:effectLst/>
                        </a:rPr>
                        <a:t>PG 2.1.2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4295" indent="-74295" algn="l">
                        <a:spcAft>
                          <a:spcPts val="0"/>
                        </a:spcAft>
                      </a:pPr>
                      <a:r>
                        <a:rPr lang="tr-TR" sz="1050">
                          <a:effectLst/>
                        </a:rPr>
                        <a:t>Ar-Ge süreçlerini kurumsallaştırmak amacıyla yapılan düzenleme/revizyon sayısı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50866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4295" indent="-228600" algn="l">
                        <a:spcAft>
                          <a:spcPts val="0"/>
                        </a:spcAft>
                      </a:pPr>
                      <a:r>
                        <a:rPr lang="tr-TR" sz="1050" dirty="0">
                          <a:effectLst/>
                        </a:rPr>
                        <a:t>Hedef 2.2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4295" indent="-228600" algn="l">
                        <a:spcAft>
                          <a:spcPts val="0"/>
                        </a:spcAft>
                      </a:pPr>
                      <a:r>
                        <a:rPr lang="tr-TR" sz="1050" dirty="0">
                          <a:effectLst/>
                        </a:rPr>
                        <a:t>Bilim ve teknoloji alanında proje ve patent ortaya koymak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41050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4295" indent="-228600" algn="l">
                        <a:spcAft>
                          <a:spcPts val="0"/>
                        </a:spcAft>
                      </a:pPr>
                      <a:r>
                        <a:rPr lang="tr-TR" sz="1050" dirty="0">
                          <a:effectLst/>
                        </a:rPr>
                        <a:t>PG 2.2.1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4295" indent="-228600" algn="l">
                        <a:spcAft>
                          <a:spcPts val="0"/>
                        </a:spcAft>
                      </a:pPr>
                      <a:r>
                        <a:rPr lang="tr-TR" sz="1050" dirty="0">
                          <a:effectLst/>
                        </a:rPr>
                        <a:t>Bap birimi tarafından desteklenen proje sayısı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66258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4295" indent="-228600" algn="l">
                        <a:spcAft>
                          <a:spcPts val="0"/>
                        </a:spcAft>
                      </a:pPr>
                      <a:r>
                        <a:rPr lang="tr-TR" sz="1050" dirty="0">
                          <a:effectLst/>
                        </a:rPr>
                        <a:t>Hedef 2.3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4295" indent="-50800" algn="l">
                        <a:spcAft>
                          <a:spcPts val="0"/>
                        </a:spcAft>
                      </a:pPr>
                      <a:r>
                        <a:rPr lang="tr-TR" sz="1050" dirty="0">
                          <a:effectLst/>
                        </a:rPr>
                        <a:t>Ulusal ve uluslararası alanda yayın yapan bir birim olmak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67265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4295" indent="-228600" algn="l">
                        <a:spcAft>
                          <a:spcPts val="0"/>
                        </a:spcAft>
                      </a:pPr>
                      <a:r>
                        <a:rPr lang="tr-TR" sz="1050">
                          <a:effectLst/>
                        </a:rPr>
                        <a:t>PG 2.3.1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4295" indent="-228600" algn="l">
                        <a:spcAft>
                          <a:spcPts val="0"/>
                        </a:spcAft>
                      </a:pPr>
                      <a:r>
                        <a:rPr lang="tr-TR" sz="1050" dirty="0">
                          <a:effectLst/>
                        </a:rPr>
                        <a:t>Ulusal ve uluslararası alanda yapılan yayın sayısı (Makale, Kitap, Bildiri, Atıf vs.)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407627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marL="74295" indent="-228600" algn="l"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chemeClr val="bg1"/>
                          </a:solidFill>
                          <a:effectLst/>
                        </a:rPr>
                        <a:t>Amaç 3</a:t>
                      </a:r>
                      <a:endParaRPr lang="tr-TR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4295" indent="-228600" algn="l"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chemeClr val="bg1"/>
                          </a:solidFill>
                          <a:effectLst/>
                        </a:rPr>
                        <a:t>Kurumsal kapasiteyi geliştirerek etkinlik ve verimliliği artırmak.</a:t>
                      </a:r>
                      <a:endParaRPr lang="tr-TR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0127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4295" indent="-228600" algn="l">
                        <a:spcAft>
                          <a:spcPts val="0"/>
                        </a:spcAft>
                      </a:pPr>
                      <a:r>
                        <a:rPr lang="tr-TR" sz="1050" dirty="0">
                          <a:effectLst/>
                        </a:rPr>
                        <a:t>Hedef 3.1 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4295" indent="-228600" algn="l">
                        <a:spcAft>
                          <a:spcPts val="0"/>
                        </a:spcAft>
                      </a:pPr>
                      <a:r>
                        <a:rPr lang="tr-TR" sz="1050" dirty="0">
                          <a:effectLst/>
                        </a:rPr>
                        <a:t>Yükseköğretim ekosistemi içerisindeki değişimleri, küresel eğilimleri, ulusal hedefleri ve paydaş beklentilerini dikkate alarak tüm bölümlerimizin kurumsal kapasitesini geliştirmek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12985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4295" indent="-228600" algn="l">
                        <a:spcAft>
                          <a:spcPts val="0"/>
                        </a:spcAft>
                      </a:pPr>
                      <a:r>
                        <a:rPr lang="tr-TR" sz="1050" dirty="0">
                          <a:effectLst/>
                        </a:rPr>
                        <a:t>PG 3.1.1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50" dirty="0">
                          <a:effectLst/>
                        </a:rPr>
                        <a:t> Öğrenci memnuniyet oranı.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17089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50" dirty="0">
                          <a:effectLst/>
                        </a:rPr>
                        <a:t>PG 3.1.2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4295" indent="-228600" algn="l">
                        <a:spcAft>
                          <a:spcPts val="0"/>
                        </a:spcAft>
                      </a:pPr>
                      <a:r>
                        <a:rPr lang="tr-TR" sz="1050" dirty="0">
                          <a:effectLst/>
                        </a:rPr>
                        <a:t>Akademik personel memnuniyet oranı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08133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50" dirty="0">
                          <a:effectLst/>
                        </a:rPr>
                        <a:t>PG 3.1.3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4295" indent="-228600" algn="l">
                        <a:spcAft>
                          <a:spcPts val="0"/>
                        </a:spcAft>
                      </a:pPr>
                      <a:r>
                        <a:rPr lang="tr-TR" sz="1050" dirty="0">
                          <a:effectLst/>
                        </a:rPr>
                        <a:t>İdari personel memnuniyet oranı.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26702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4295" indent="-228600" algn="l"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chemeClr val="bg1"/>
                          </a:solidFill>
                          <a:effectLst/>
                        </a:rPr>
                        <a:t>Amaç 4</a:t>
                      </a:r>
                      <a:endParaRPr lang="tr-TR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4295" indent="23495" algn="l"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chemeClr val="bg1"/>
                          </a:solidFill>
                          <a:effectLst/>
                        </a:rPr>
                        <a:t>Eğitim-öğretim ve ar-ge alanları başta olmak üzere, yürüttüğü tüm faaliyetlerle bölgenin ve ülkenin ekonomik, sosyal ve kültürel gelişimine katkı sağlamak.</a:t>
                      </a:r>
                      <a:endParaRPr lang="tr-TR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6430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4295" indent="-228600" algn="l">
                        <a:spcAft>
                          <a:spcPts val="0"/>
                        </a:spcAft>
                      </a:pPr>
                      <a:r>
                        <a:rPr lang="tr-TR" sz="1050" dirty="0">
                          <a:effectLst/>
                        </a:rPr>
                        <a:t>Hedef 4.1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4295" indent="-228600" algn="l">
                        <a:spcAft>
                          <a:spcPts val="0"/>
                        </a:spcAft>
                      </a:pPr>
                      <a:r>
                        <a:rPr lang="tr-TR" sz="1050" dirty="0">
                          <a:effectLst/>
                        </a:rPr>
                        <a:t>Üniversitemiz tarafından paydaşlarına sunulan ürün ve hizmetlerin nicelik ve niteliğinin artırılması.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7769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4295" indent="-228600" algn="l">
                        <a:spcAft>
                          <a:spcPts val="0"/>
                        </a:spcAft>
                      </a:pPr>
                      <a:r>
                        <a:rPr lang="tr-TR" sz="1050" dirty="0">
                          <a:effectLst/>
                        </a:rPr>
                        <a:t>PG 4.1.1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4295" indent="-228600" algn="l">
                        <a:spcAft>
                          <a:spcPts val="0"/>
                        </a:spcAft>
                      </a:pPr>
                      <a:r>
                        <a:rPr lang="tr-TR" sz="1050">
                          <a:effectLst/>
                        </a:rPr>
                        <a:t>Akademik personel tarafından dış paydaşları destekleyen faaliyet sayısı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04850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4295" indent="-228600" algn="l">
                        <a:spcAft>
                          <a:spcPts val="0"/>
                        </a:spcAft>
                      </a:pPr>
                      <a:r>
                        <a:rPr lang="tr-TR" sz="1050" dirty="0">
                          <a:effectLst/>
                        </a:rPr>
                        <a:t>PG 4.1.2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4295" indent="-228600" algn="l">
                        <a:spcAft>
                          <a:spcPts val="0"/>
                        </a:spcAft>
                      </a:pPr>
                      <a:r>
                        <a:rPr lang="tr-TR" sz="1050" dirty="0">
                          <a:effectLst/>
                        </a:rPr>
                        <a:t>Dış paydaşlarla koordinasyonu geliştirmeye yönelik yapılan faaliyet sayısı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8249200"/>
                  </a:ext>
                </a:extLst>
              </a:tr>
            </a:tbl>
          </a:graphicData>
        </a:graphic>
      </p:graphicFrame>
      <p:sp>
        <p:nvSpPr>
          <p:cNvPr id="3" name="Dikdörtgen 2"/>
          <p:cNvSpPr/>
          <p:nvPr/>
        </p:nvSpPr>
        <p:spPr>
          <a:xfrm>
            <a:off x="482081" y="1638669"/>
            <a:ext cx="3464767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 smtClean="0"/>
              <a:t>Birimimiz tarafından yapılan çalışmalar sonucunda  4 amaç, 7 hedef ve 12 performans göstergesi belirlenmiştir.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 smtClean="0"/>
              <a:t>Meslek Yüksekokulumuz 2023-2027 Stratejik Plan döneminde Stratejik Plan Hazırlama Komisyonu vasıtasıyla takibini sürdürmektedir.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 smtClean="0"/>
              <a:t>Meslek Yüksekokulumuz bunu bir zorunluluktan öte tamamen kendi gelişimini sağlamak, kurumsallaşma ve de markalaşama adına önemli bir görev olarak görmektedir.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18625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1752990" y="615699"/>
            <a:ext cx="38342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latin typeface="+mj-lt"/>
              </a:rPr>
              <a:t>Yayınlar ve Bilimsel Faaliyetler</a:t>
            </a:r>
            <a:endParaRPr lang="tr-TR" sz="2400" b="1" dirty="0">
              <a:latin typeface="+mj-lt"/>
            </a:endParaRPr>
          </a:p>
        </p:txBody>
      </p:sp>
      <p:graphicFrame>
        <p:nvGraphicFramePr>
          <p:cNvPr id="5" name="Content Placeholder 18">
            <a:extLst>
              <a:ext uri="{FF2B5EF4-FFF2-40B4-BE49-F238E27FC236}">
                <a16:creationId xmlns:a16="http://schemas.microsoft.com/office/drawing/2014/main" id="{77C43A34-53D8-0374-0257-4DAEFABACC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9755498"/>
              </p:ext>
            </p:extLst>
          </p:nvPr>
        </p:nvGraphicFramePr>
        <p:xfrm>
          <a:off x="2089307" y="1447853"/>
          <a:ext cx="8363231" cy="4044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94837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graphicEl>
                                              <a:chart seriesIdx="1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graphicEl>
                                              <a:chart seriesIdx="1" categoryIdx="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El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1752990" y="615699"/>
            <a:ext cx="38342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latin typeface="+mj-lt"/>
              </a:rPr>
              <a:t>Yayınlar ve Bilimsel Faaliyetler</a:t>
            </a:r>
            <a:endParaRPr lang="tr-TR" sz="2400" b="1" dirty="0">
              <a:latin typeface="+mj-lt"/>
            </a:endParaRPr>
          </a:p>
        </p:txBody>
      </p:sp>
      <p:graphicFrame>
        <p:nvGraphicFramePr>
          <p:cNvPr id="5" name="Content Placeholder 18">
            <a:extLst>
              <a:ext uri="{FF2B5EF4-FFF2-40B4-BE49-F238E27FC236}">
                <a16:creationId xmlns:a16="http://schemas.microsoft.com/office/drawing/2014/main" id="{77C43A34-53D8-0374-0257-4DAEFABACC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9762790"/>
              </p:ext>
            </p:extLst>
          </p:nvPr>
        </p:nvGraphicFramePr>
        <p:xfrm>
          <a:off x="2089307" y="1447853"/>
          <a:ext cx="8363231" cy="4044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14082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graphicEl>
                                              <a:chart seriesIdx="1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graphicEl>
                                              <a:chart seriesIdx="1" categoryIdx="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El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1752990" y="615699"/>
            <a:ext cx="38342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latin typeface="+mj-lt"/>
              </a:rPr>
              <a:t>Yayınlar ve Bilimsel Faaliyetler</a:t>
            </a:r>
            <a:endParaRPr lang="tr-TR" sz="2400" b="1" dirty="0">
              <a:latin typeface="+mj-lt"/>
            </a:endParaRPr>
          </a:p>
        </p:txBody>
      </p:sp>
      <p:graphicFrame>
        <p:nvGraphicFramePr>
          <p:cNvPr id="5" name="Content Placeholder 18">
            <a:extLst>
              <a:ext uri="{FF2B5EF4-FFF2-40B4-BE49-F238E27FC236}">
                <a16:creationId xmlns:a16="http://schemas.microsoft.com/office/drawing/2014/main" id="{77C43A34-53D8-0374-0257-4DAEFABACC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3285716"/>
              </p:ext>
            </p:extLst>
          </p:nvPr>
        </p:nvGraphicFramePr>
        <p:xfrm>
          <a:off x="2089307" y="1447853"/>
          <a:ext cx="8363231" cy="4044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1774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graphicEl>
                                              <a:chart seriesIdx="1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graphicEl>
                                              <a:chart seriesIdx="1" categoryIdx="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El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1752990" y="615699"/>
            <a:ext cx="38342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latin typeface="+mj-lt"/>
              </a:rPr>
              <a:t>Yayınlar ve Bilimsel Faaliyetler</a:t>
            </a:r>
            <a:endParaRPr lang="tr-TR" sz="2400" b="1" dirty="0">
              <a:latin typeface="+mj-lt"/>
            </a:endParaRPr>
          </a:p>
        </p:txBody>
      </p:sp>
      <p:graphicFrame>
        <p:nvGraphicFramePr>
          <p:cNvPr id="5" name="Content Placeholder 18">
            <a:extLst>
              <a:ext uri="{FF2B5EF4-FFF2-40B4-BE49-F238E27FC236}">
                <a16:creationId xmlns:a16="http://schemas.microsoft.com/office/drawing/2014/main" id="{77C43A34-53D8-0374-0257-4DAEFABACC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3731122"/>
              </p:ext>
            </p:extLst>
          </p:nvPr>
        </p:nvGraphicFramePr>
        <p:xfrm>
          <a:off x="2089307" y="1447853"/>
          <a:ext cx="8363231" cy="4044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7531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graphicEl>
                                              <a:chart seriesIdx="1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graphicEl>
                                              <a:chart seriesIdx="1" categoryIdx="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El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639743" y="629116"/>
            <a:ext cx="63134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 smtClean="0">
                <a:latin typeface="+mj-lt"/>
              </a:rPr>
              <a:t>2024 Yılında Desteklenen Projeler (İç Kaynaklı / Dış Kaynaklı)</a:t>
            </a:r>
            <a:endParaRPr lang="tr-TR" sz="2000" b="1" dirty="0">
              <a:latin typeface="+mj-lt"/>
            </a:endParaRPr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6873833"/>
              </p:ext>
            </p:extLst>
          </p:nvPr>
        </p:nvGraphicFramePr>
        <p:xfrm>
          <a:off x="1908849" y="1268504"/>
          <a:ext cx="9262598" cy="4230340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832142">
                  <a:extLst>
                    <a:ext uri="{9D8B030D-6E8A-4147-A177-3AD203B41FA5}">
                      <a16:colId xmlns:a16="http://schemas.microsoft.com/office/drawing/2014/main" val="2186290880"/>
                    </a:ext>
                  </a:extLst>
                </a:gridCol>
                <a:gridCol w="1350974">
                  <a:extLst>
                    <a:ext uri="{9D8B030D-6E8A-4147-A177-3AD203B41FA5}">
                      <a16:colId xmlns:a16="http://schemas.microsoft.com/office/drawing/2014/main" val="661213477"/>
                    </a:ext>
                  </a:extLst>
                </a:gridCol>
                <a:gridCol w="1075436">
                  <a:extLst>
                    <a:ext uri="{9D8B030D-6E8A-4147-A177-3AD203B41FA5}">
                      <a16:colId xmlns:a16="http://schemas.microsoft.com/office/drawing/2014/main" val="2646999158"/>
                    </a:ext>
                  </a:extLst>
                </a:gridCol>
                <a:gridCol w="1185021">
                  <a:extLst>
                    <a:ext uri="{9D8B030D-6E8A-4147-A177-3AD203B41FA5}">
                      <a16:colId xmlns:a16="http://schemas.microsoft.com/office/drawing/2014/main" val="2859023208"/>
                    </a:ext>
                  </a:extLst>
                </a:gridCol>
                <a:gridCol w="1641365">
                  <a:extLst>
                    <a:ext uri="{9D8B030D-6E8A-4147-A177-3AD203B41FA5}">
                      <a16:colId xmlns:a16="http://schemas.microsoft.com/office/drawing/2014/main" val="3085067954"/>
                    </a:ext>
                  </a:extLst>
                </a:gridCol>
                <a:gridCol w="1247298">
                  <a:extLst>
                    <a:ext uri="{9D8B030D-6E8A-4147-A177-3AD203B41FA5}">
                      <a16:colId xmlns:a16="http://schemas.microsoft.com/office/drawing/2014/main" val="1456052447"/>
                    </a:ext>
                  </a:extLst>
                </a:gridCol>
                <a:gridCol w="930362">
                  <a:extLst>
                    <a:ext uri="{9D8B030D-6E8A-4147-A177-3AD203B41FA5}">
                      <a16:colId xmlns:a16="http://schemas.microsoft.com/office/drawing/2014/main" val="1197389347"/>
                    </a:ext>
                  </a:extLst>
                </a:gridCol>
              </a:tblGrid>
              <a:tr h="4690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Proje adı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Destekleyen kurum adı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Proje Türü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(Bap, TÜBİTAK </a:t>
                      </a:r>
                      <a:r>
                        <a:rPr lang="tr-TR" sz="1100" dirty="0" err="1">
                          <a:effectLst/>
                        </a:rPr>
                        <a:t>vd</a:t>
                      </a:r>
                      <a:r>
                        <a:rPr lang="tr-TR" sz="1100" dirty="0">
                          <a:effectLst/>
                        </a:rPr>
                        <a:t>)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Yürütücü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Araştırıcı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Başvuru ve bitiş tarihi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Bütçe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3847779"/>
                  </a:ext>
                </a:extLst>
              </a:tr>
              <a:tr h="7816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err="1">
                          <a:effectLst/>
                        </a:rPr>
                        <a:t>Kiral</a:t>
                      </a:r>
                      <a:r>
                        <a:rPr lang="tr-TR" sz="1100" dirty="0">
                          <a:effectLst/>
                        </a:rPr>
                        <a:t> Merkez ve </a:t>
                      </a:r>
                      <a:r>
                        <a:rPr lang="tr-TR" sz="1100" dirty="0" err="1">
                          <a:effectLst/>
                        </a:rPr>
                        <a:t>Heterosiklik</a:t>
                      </a:r>
                      <a:r>
                        <a:rPr lang="tr-TR" sz="1100" dirty="0">
                          <a:effectLst/>
                        </a:rPr>
                        <a:t> Halka İçeren Yeni 1,2,3-Triazol Türevi Bileşiklerinin Sentezi, </a:t>
                      </a:r>
                      <a:r>
                        <a:rPr lang="tr-TR" sz="1100" dirty="0" err="1">
                          <a:effectLst/>
                        </a:rPr>
                        <a:t>Karakterizasyonu</a:t>
                      </a:r>
                      <a:r>
                        <a:rPr lang="tr-TR" sz="1100" dirty="0">
                          <a:effectLst/>
                        </a:rPr>
                        <a:t> ve Biyolojik Aktivitelerinin in </a:t>
                      </a:r>
                      <a:r>
                        <a:rPr lang="tr-TR" sz="1100" dirty="0" err="1">
                          <a:effectLst/>
                        </a:rPr>
                        <a:t>vivo</a:t>
                      </a:r>
                      <a:r>
                        <a:rPr lang="tr-TR" sz="1100" dirty="0">
                          <a:effectLst/>
                        </a:rPr>
                        <a:t>/in </a:t>
                      </a:r>
                      <a:r>
                        <a:rPr lang="tr-TR" sz="1100" dirty="0" err="1">
                          <a:effectLst/>
                        </a:rPr>
                        <a:t>vitro</a:t>
                      </a:r>
                      <a:r>
                        <a:rPr lang="tr-TR" sz="1100" dirty="0">
                          <a:effectLst/>
                        </a:rPr>
                        <a:t> Şartlarda Araştırılması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TÜBİTAK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err="1">
                          <a:effectLst/>
                        </a:rPr>
                        <a:t>Tübitak</a:t>
                      </a:r>
                      <a:r>
                        <a:rPr lang="tr-TR" sz="1100" dirty="0">
                          <a:effectLst/>
                        </a:rPr>
                        <a:t> 1001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smtClean="0">
                          <a:effectLst/>
                        </a:rPr>
                        <a:t>Dr. </a:t>
                      </a:r>
                      <a:r>
                        <a:rPr lang="tr-TR" sz="1100" dirty="0" err="1" smtClean="0">
                          <a:effectLst/>
                        </a:rPr>
                        <a:t>Öğr</a:t>
                      </a:r>
                      <a:r>
                        <a:rPr lang="tr-TR" sz="1100" dirty="0" smtClean="0">
                          <a:effectLst/>
                        </a:rPr>
                        <a:t>. Üyesi Yakup </a:t>
                      </a:r>
                      <a:r>
                        <a:rPr lang="tr-TR" sz="1100" dirty="0">
                          <a:effectLst/>
                        </a:rPr>
                        <a:t>GÜNEŞ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u="sng" dirty="0">
                          <a:effectLst/>
                        </a:rPr>
                        <a:t>Dr. </a:t>
                      </a:r>
                      <a:r>
                        <a:rPr lang="tr-TR" sz="1100" u="sng" dirty="0" err="1">
                          <a:effectLst/>
                        </a:rPr>
                        <a:t>Öğr</a:t>
                      </a:r>
                      <a:r>
                        <a:rPr lang="tr-TR" sz="1100" u="sng" dirty="0">
                          <a:effectLst/>
                        </a:rPr>
                        <a:t>. Üyesi. Şule Azime YENİÇERİ</a:t>
                      </a:r>
                      <a:r>
                        <a:rPr lang="tr-TR" sz="1100" dirty="0">
                          <a:effectLst/>
                        </a:rPr>
                        <a:t> </a:t>
                      </a:r>
                      <a:endParaRPr lang="tr-TR" sz="11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smtClean="0">
                          <a:effectLst/>
                        </a:rPr>
                        <a:t>Ebru </a:t>
                      </a:r>
                      <a:r>
                        <a:rPr lang="tr-TR" sz="1100" dirty="0">
                          <a:effectLst/>
                        </a:rPr>
                        <a:t>AKKEMİK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Erdin </a:t>
                      </a:r>
                      <a:r>
                        <a:rPr lang="tr-TR" sz="1100" dirty="0" smtClean="0">
                          <a:effectLst/>
                        </a:rPr>
                        <a:t>DALKILIÇ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smtClean="0">
                          <a:effectLst/>
                        </a:rPr>
                        <a:t>….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smtClean="0">
                          <a:effectLst/>
                        </a:rPr>
                        <a:t>…</a:t>
                      </a:r>
                      <a:endParaRPr lang="tr-TR" sz="11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15.05.2024-15.05.2027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smtClean="0">
                          <a:effectLst/>
                        </a:rPr>
                        <a:t>1.650.000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14473643"/>
                  </a:ext>
                </a:extLst>
              </a:tr>
              <a:tr h="7816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Sandviç plakaların çekirdek hücrelerinin eriyik biriktirilmesiyle üretilen kompozit plakaların mekanik davranışının incelenmesi.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Siirt Üniversitesi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BAP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Dr. Öğr. Üyesi M. Said Bayraklılar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u="sng" dirty="0" err="1">
                          <a:effectLst/>
                        </a:rPr>
                        <a:t>Öğr</a:t>
                      </a:r>
                      <a:r>
                        <a:rPr lang="tr-TR" sz="1100" u="sng" dirty="0">
                          <a:effectLst/>
                        </a:rPr>
                        <a:t>. Gör. Mehmet Şah GÜLTEKİN</a:t>
                      </a:r>
                      <a:endParaRPr lang="tr-TR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Prof. Dr. Hamit ADİN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6 Ekim 2024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50.000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99318983"/>
                  </a:ext>
                </a:extLst>
              </a:tr>
              <a:tr h="7816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Damar otlu tarhana (</a:t>
                      </a:r>
                      <a:r>
                        <a:rPr lang="tr-TR" sz="1100" dirty="0" err="1">
                          <a:effectLst/>
                        </a:rPr>
                        <a:t>Plantago</a:t>
                      </a:r>
                      <a:r>
                        <a:rPr lang="tr-TR" sz="1100" dirty="0">
                          <a:effectLst/>
                        </a:rPr>
                        <a:t> </a:t>
                      </a:r>
                      <a:r>
                        <a:rPr lang="tr-TR" sz="1100" dirty="0" err="1">
                          <a:effectLst/>
                        </a:rPr>
                        <a:t>lanceolata</a:t>
                      </a:r>
                      <a:r>
                        <a:rPr lang="tr-TR" sz="1100" dirty="0">
                          <a:effectLst/>
                        </a:rPr>
                        <a:t>) üretimi ile fonksiyonel ürün geliştirilmesi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TÜBİTAK-BİDEB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TÜBİTAK2209-A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u="sng" dirty="0">
                          <a:effectLst/>
                        </a:rPr>
                        <a:t>Dr. </a:t>
                      </a:r>
                      <a:r>
                        <a:rPr lang="tr-TR" sz="1100" u="sng" dirty="0" err="1">
                          <a:effectLst/>
                        </a:rPr>
                        <a:t>Öğr</a:t>
                      </a:r>
                      <a:r>
                        <a:rPr lang="tr-TR" sz="1100" u="sng" dirty="0">
                          <a:effectLst/>
                        </a:rPr>
                        <a:t>. Üyesi. Şule Azime YENİÇERİ</a:t>
                      </a:r>
                      <a:endParaRPr lang="tr-T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Muhammed Resul SATAR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18.11.2024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9000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9135627"/>
                  </a:ext>
                </a:extLst>
              </a:tr>
              <a:tr h="7816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Model Jellerde C Vitamini Salınımının Belirlenmesi Ve Nümerik Olarak Modellenmesi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Siirt Üniversitesi 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BAP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u="sng" dirty="0">
                          <a:effectLst/>
                        </a:rPr>
                        <a:t>Dr. </a:t>
                      </a:r>
                      <a:r>
                        <a:rPr lang="tr-TR" sz="1100" u="sng" dirty="0" err="1">
                          <a:effectLst/>
                        </a:rPr>
                        <a:t>Öğr</a:t>
                      </a:r>
                      <a:r>
                        <a:rPr lang="tr-TR" sz="1100" u="sng" dirty="0">
                          <a:effectLst/>
                        </a:rPr>
                        <a:t>. Üyesi Serpil PEKDOĞAN GÖZTOK</a:t>
                      </a:r>
                      <a:endParaRPr lang="tr-T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14.10.2024-24.10.2024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49.980,00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240302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048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36629" y="1411781"/>
            <a:ext cx="5579021" cy="3797409"/>
          </a:xfrm>
        </p:spPr>
        <p:txBody>
          <a:bodyPr>
            <a:normAutofit fontScale="25000" lnSpcReduction="20000"/>
          </a:bodyPr>
          <a:lstStyle/>
          <a:p>
            <a:pPr marL="514350" lv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4800" b="1" dirty="0" err="1"/>
              <a:t>Hayallerinin</a:t>
            </a:r>
            <a:r>
              <a:rPr lang="en-GB" sz="4800" b="1" dirty="0"/>
              <a:t> </a:t>
            </a:r>
            <a:r>
              <a:rPr lang="en-GB" sz="4800" b="1" dirty="0" err="1"/>
              <a:t>Gerçekleşmesi</a:t>
            </a:r>
            <a:r>
              <a:rPr lang="en-GB" sz="4800" b="1" dirty="0"/>
              <a:t> </a:t>
            </a:r>
            <a:r>
              <a:rPr lang="en-GB" sz="4800" b="1" dirty="0" err="1"/>
              <a:t>İçin</a:t>
            </a:r>
            <a:r>
              <a:rPr lang="en-GB" sz="4800" b="1" dirty="0"/>
              <a:t> Gıda </a:t>
            </a:r>
            <a:r>
              <a:rPr lang="en-GB" sz="4800" b="1" dirty="0" err="1"/>
              <a:t>Tüketimi</a:t>
            </a:r>
            <a:r>
              <a:rPr lang="en-GB" sz="4800" b="1" dirty="0"/>
              <a:t> </a:t>
            </a:r>
            <a:r>
              <a:rPr lang="en-GB" sz="4800" b="1" dirty="0" err="1"/>
              <a:t>Semineri</a:t>
            </a:r>
            <a:endParaRPr lang="tr-TR" sz="4800" b="1" dirty="0"/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4800" u="sng" dirty="0">
                <a:hlinkClick r:id="rId2"/>
              </a:rPr>
              <a:t>https://tbmyo.siirt.edu.tr/haber-etkinlik/hayallerinin-gerceklesmesi-icin-gida-tuketimi/790491922.html</a:t>
            </a:r>
            <a:r>
              <a:rPr lang="en-GB" sz="4800" dirty="0"/>
              <a:t> </a:t>
            </a:r>
            <a:endParaRPr lang="tr-TR" sz="4800" dirty="0"/>
          </a:p>
          <a:p>
            <a:pPr marL="514350" lv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4800" b="1" dirty="0" err="1"/>
              <a:t>Yaşam</a:t>
            </a:r>
            <a:r>
              <a:rPr lang="en-GB" sz="4800" b="1" dirty="0"/>
              <a:t> </a:t>
            </a:r>
            <a:r>
              <a:rPr lang="en-GB" sz="4800" b="1" dirty="0" err="1"/>
              <a:t>ve</a:t>
            </a:r>
            <a:r>
              <a:rPr lang="en-GB" sz="4800" b="1" dirty="0"/>
              <a:t> </a:t>
            </a:r>
            <a:r>
              <a:rPr lang="en-GB" sz="4800" b="1" dirty="0" err="1"/>
              <a:t>Gelecek</a:t>
            </a:r>
            <a:r>
              <a:rPr lang="en-GB" sz="4800" b="1" dirty="0"/>
              <a:t> </a:t>
            </a:r>
            <a:r>
              <a:rPr lang="en-GB" sz="4800" b="1" dirty="0" err="1"/>
              <a:t>İçin</a:t>
            </a:r>
            <a:r>
              <a:rPr lang="en-GB" sz="4800" b="1" dirty="0"/>
              <a:t> Gıda </a:t>
            </a:r>
            <a:r>
              <a:rPr lang="en-GB" sz="4800" b="1" dirty="0" err="1"/>
              <a:t>Hakkı</a:t>
            </a:r>
            <a:r>
              <a:rPr lang="en-GB" sz="4800" b="1" dirty="0"/>
              <a:t> - </a:t>
            </a:r>
            <a:r>
              <a:rPr lang="en-GB" sz="4800" b="1" dirty="0" err="1"/>
              <a:t>Dünya</a:t>
            </a:r>
            <a:r>
              <a:rPr lang="en-GB" sz="4800" b="1" dirty="0"/>
              <a:t> Gıda </a:t>
            </a:r>
            <a:r>
              <a:rPr lang="en-GB" sz="4800" b="1" dirty="0" err="1"/>
              <a:t>Günü</a:t>
            </a:r>
            <a:r>
              <a:rPr lang="en-GB" sz="4800" b="1" dirty="0"/>
              <a:t> </a:t>
            </a:r>
            <a:r>
              <a:rPr lang="en-GB" sz="4800" b="1" dirty="0" err="1"/>
              <a:t>Paneli</a:t>
            </a:r>
            <a:endParaRPr lang="tr-TR" sz="4800" b="1" dirty="0"/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4800" u="sng" dirty="0">
                <a:hlinkClick r:id="rId3"/>
              </a:rPr>
              <a:t>https://tbmyo.siirt.edu.tr/haber-etkinlik/yasam-ve-gelecek-icin-gida-hakki--dunya-gida-gunu-paneli/911776117.html</a:t>
            </a:r>
            <a:r>
              <a:rPr lang="en-GB" sz="4800" dirty="0"/>
              <a:t> </a:t>
            </a:r>
            <a:endParaRPr lang="tr-TR" sz="4800" dirty="0"/>
          </a:p>
          <a:p>
            <a:pPr marL="514350" lv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4800" b="1" dirty="0" err="1"/>
              <a:t>Gazze</a:t>
            </a:r>
            <a:r>
              <a:rPr lang="en-GB" sz="4800" b="1" dirty="0"/>
              <a:t> </a:t>
            </a:r>
            <a:r>
              <a:rPr lang="en-GB" sz="4800" b="1" dirty="0" err="1"/>
              <a:t>Dayanışma</a:t>
            </a:r>
            <a:r>
              <a:rPr lang="en-GB" sz="4800" b="1" dirty="0"/>
              <a:t> </a:t>
            </a:r>
            <a:r>
              <a:rPr lang="en-GB" sz="4800" b="1" dirty="0" err="1"/>
              <a:t>Kermesi</a:t>
            </a:r>
            <a:r>
              <a:rPr lang="en-GB" sz="4800" b="1" dirty="0"/>
              <a:t> </a:t>
            </a:r>
            <a:endParaRPr lang="tr-TR" sz="4800" b="1" dirty="0"/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4800" u="sng" dirty="0">
                <a:hlinkClick r:id="rId4"/>
              </a:rPr>
              <a:t>https://tbmyo.siirt.edu.tr/haber-etkinlik/gazze-dayanisma-kermesi-/313388675.html</a:t>
            </a:r>
            <a:r>
              <a:rPr lang="en-GB" sz="4800" dirty="0"/>
              <a:t>  </a:t>
            </a:r>
            <a:endParaRPr lang="tr-TR" sz="4800" dirty="0"/>
          </a:p>
          <a:p>
            <a:pPr marL="514350" lv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4800" b="1" dirty="0" err="1"/>
              <a:t>Mutfakta</a:t>
            </a:r>
            <a:r>
              <a:rPr lang="en-GB" sz="4800" b="1" dirty="0"/>
              <a:t> </a:t>
            </a:r>
            <a:r>
              <a:rPr lang="en-GB" sz="4800" b="1" dirty="0" err="1"/>
              <a:t>İş</a:t>
            </a:r>
            <a:r>
              <a:rPr lang="en-GB" sz="4800" b="1" dirty="0"/>
              <a:t> </a:t>
            </a:r>
            <a:r>
              <a:rPr lang="en-GB" sz="4800" b="1" dirty="0" err="1"/>
              <a:t>Sağlığı</a:t>
            </a:r>
            <a:r>
              <a:rPr lang="en-GB" sz="4800" b="1" dirty="0"/>
              <a:t> </a:t>
            </a:r>
            <a:r>
              <a:rPr lang="en-GB" sz="4800" b="1" dirty="0" err="1"/>
              <a:t>ve</a:t>
            </a:r>
            <a:r>
              <a:rPr lang="en-GB" sz="4800" b="1" dirty="0"/>
              <a:t> </a:t>
            </a:r>
            <a:r>
              <a:rPr lang="en-GB" sz="4800" b="1" dirty="0" err="1"/>
              <a:t>Güvenliği</a:t>
            </a:r>
            <a:r>
              <a:rPr lang="en-GB" sz="4800" b="1" dirty="0"/>
              <a:t> </a:t>
            </a:r>
            <a:r>
              <a:rPr lang="en-GB" sz="4800" b="1" dirty="0" err="1"/>
              <a:t>Eğitimi</a:t>
            </a:r>
            <a:endParaRPr lang="tr-TR" sz="4800" b="1" dirty="0"/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4800" u="sng" dirty="0">
                <a:hlinkClick r:id="rId5"/>
              </a:rPr>
              <a:t>https://tbmyo.siirt.edu.tr/haber-etkinlik/turizm-isletmeciligi-ve-otelcilik-yuksekokulu-ogrencilerine-yonelik-mutfakta-is-sagligi-ve-guvenligi-egitimi-calismasi/337111551.html</a:t>
            </a:r>
            <a:r>
              <a:rPr lang="en-GB" sz="4800" dirty="0"/>
              <a:t> </a:t>
            </a:r>
            <a:endParaRPr lang="tr-TR" sz="4800" dirty="0"/>
          </a:p>
          <a:p>
            <a:pPr marL="514350" lv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4800" b="1" dirty="0" err="1"/>
              <a:t>Sosyal</a:t>
            </a:r>
            <a:r>
              <a:rPr lang="en-GB" sz="4800" b="1" dirty="0"/>
              <a:t> </a:t>
            </a:r>
            <a:r>
              <a:rPr lang="en-GB" sz="4800" b="1" dirty="0" err="1"/>
              <a:t>Destek</a:t>
            </a:r>
            <a:r>
              <a:rPr lang="en-GB" sz="4800" b="1" dirty="0"/>
              <a:t> </a:t>
            </a:r>
            <a:r>
              <a:rPr lang="en-GB" sz="4800" b="1" dirty="0" err="1"/>
              <a:t>Sorumluluk</a:t>
            </a:r>
            <a:r>
              <a:rPr lang="en-GB" sz="4800" b="1" dirty="0"/>
              <a:t> </a:t>
            </a:r>
            <a:r>
              <a:rPr lang="en-GB" sz="4800" b="1" dirty="0" err="1" smtClean="0"/>
              <a:t>Projesi</a:t>
            </a:r>
            <a:endParaRPr lang="tr-TR" sz="4800" b="1" dirty="0" smtClean="0"/>
          </a:p>
          <a:p>
            <a:pPr marL="536575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4800" u="sng" dirty="0">
                <a:hlinkClick r:id="rId6"/>
              </a:rPr>
              <a:t>https://tbmyo.siirt.edu.tr/haber-etkinlik/makine-bolumumuzun-sosyal-destek-sorumluluk-projesi/141084116.html</a:t>
            </a:r>
            <a:r>
              <a:rPr lang="en-GB" sz="4800" dirty="0"/>
              <a:t> </a:t>
            </a:r>
            <a:endParaRPr lang="tr-TR" sz="4800" dirty="0" smtClean="0"/>
          </a:p>
          <a:p>
            <a:pPr marL="514350" lv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 startAt="6"/>
            </a:pPr>
            <a:r>
              <a:rPr lang="tr-TR" sz="4800" b="1" dirty="0"/>
              <a:t>Sağlıklı ve </a:t>
            </a:r>
            <a:r>
              <a:rPr lang="tr-TR" sz="4800" b="1" dirty="0" err="1"/>
              <a:t>BilinçliBeslenme</a:t>
            </a:r>
            <a:r>
              <a:rPr lang="tr-TR" sz="4800" b="1" dirty="0"/>
              <a:t> </a:t>
            </a:r>
            <a:r>
              <a:rPr lang="tr-TR" sz="4800" b="1" dirty="0" smtClean="0"/>
              <a:t>Etkinliği</a:t>
            </a:r>
          </a:p>
          <a:p>
            <a:pPr marL="536575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sz="4800" dirty="0" smtClean="0">
                <a:hlinkClick r:id="rId7"/>
              </a:rPr>
              <a:t>https</a:t>
            </a:r>
            <a:r>
              <a:rPr lang="tr-TR" sz="4800" dirty="0">
                <a:hlinkClick r:id="rId7"/>
              </a:rPr>
              <a:t>://</a:t>
            </a:r>
            <a:r>
              <a:rPr lang="tr-TR" sz="4800" dirty="0" smtClean="0">
                <a:hlinkClick r:id="rId7"/>
              </a:rPr>
              <a:t>tbmyo.siirt.edu.tr/haber-etkinlik/teknik-bilimler-meslek-yuksekokulundan-saglikli-ve-bilincli-beslenme-adina-onemli-bir-etkinlik/225782061.html</a:t>
            </a:r>
            <a:r>
              <a:rPr lang="tr-TR" sz="4800" dirty="0" smtClean="0"/>
              <a:t> </a:t>
            </a:r>
            <a:endParaRPr lang="tr-TR" sz="4800" dirty="0"/>
          </a:p>
          <a:p>
            <a:pPr marL="514350" lv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 startAt="7"/>
            </a:pPr>
            <a:r>
              <a:rPr lang="en-GB" sz="4800" b="1" dirty="0" err="1" smtClean="0"/>
              <a:t>Enerji</a:t>
            </a:r>
            <a:r>
              <a:rPr lang="en-GB" sz="4800" b="1" dirty="0" smtClean="0"/>
              <a:t> </a:t>
            </a:r>
            <a:r>
              <a:rPr lang="en-GB" sz="4800" b="1" dirty="0" err="1"/>
              <a:t>Verimliliği</a:t>
            </a:r>
            <a:r>
              <a:rPr lang="en-GB" sz="4800" b="1" dirty="0"/>
              <a:t> </a:t>
            </a:r>
            <a:r>
              <a:rPr lang="en-GB" sz="4800" b="1" dirty="0" err="1"/>
              <a:t>Etkinliği</a:t>
            </a:r>
            <a:r>
              <a:rPr lang="en-GB" sz="4800" b="1" dirty="0"/>
              <a:t> </a:t>
            </a:r>
            <a:endParaRPr lang="tr-TR" sz="4800" b="1" dirty="0"/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sz="4800" u="sng" dirty="0">
                <a:hlinkClick r:id="rId8"/>
              </a:rPr>
              <a:t>https://tbmyo.siirt.edu.tr/haber-etkinlik/enerji-verimliligi-etkinligi/773609355.html</a:t>
            </a:r>
            <a:r>
              <a:rPr lang="tr-TR" sz="4800" dirty="0"/>
              <a:t> </a:t>
            </a:r>
            <a:endParaRPr lang="tr-TR" sz="4800" dirty="0" smtClean="0"/>
          </a:p>
          <a:p>
            <a:pPr marL="457200" lvl="1" indent="0">
              <a:buNone/>
            </a:pPr>
            <a:endParaRPr lang="tr-TR" dirty="0" smtClean="0"/>
          </a:p>
        </p:txBody>
      </p:sp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1768946" y="609601"/>
            <a:ext cx="6712902" cy="486888"/>
          </a:xfrm>
        </p:spPr>
        <p:txBody>
          <a:bodyPr>
            <a:noAutofit/>
          </a:bodyPr>
          <a:lstStyle/>
          <a:p>
            <a:r>
              <a:rPr lang="tr-TR" sz="2400" b="1" dirty="0" smtClean="0"/>
              <a:t>Etkinliklerimiz/Faaliyetlerimiz (Toplumsal Katkı)</a:t>
            </a:r>
            <a:endParaRPr lang="tr-TR" sz="24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50" y="1343024"/>
            <a:ext cx="1841500" cy="1381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450" y="1343024"/>
            <a:ext cx="1841500" cy="1381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50" y="2923059"/>
            <a:ext cx="1841500" cy="1381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450" y="2923059"/>
            <a:ext cx="1841500" cy="1381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450" y="4400549"/>
            <a:ext cx="1841500" cy="1381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589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06898-63E9-644E-C967-2037EE938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dirty="0"/>
              <a:t>Misyon</a:t>
            </a:r>
            <a:endParaRPr lang="tr-TR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71540-89FF-6CC1-1347-C91D8A92F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8563" y="1399358"/>
            <a:ext cx="6053322" cy="1793149"/>
          </a:xfrm>
        </p:spPr>
        <p:txBody>
          <a:bodyPr>
            <a:noAutofit/>
          </a:bodyPr>
          <a:lstStyle/>
          <a:p>
            <a:r>
              <a:rPr lang="tr-TR" dirty="0" smtClean="0"/>
              <a:t>İş </a:t>
            </a:r>
            <a:r>
              <a:rPr lang="tr-TR" dirty="0"/>
              <a:t>gücü piyasasının </a:t>
            </a:r>
            <a:r>
              <a:rPr lang="tr-TR" dirty="0" smtClean="0"/>
              <a:t>ihtiyaç </a:t>
            </a:r>
            <a:r>
              <a:rPr lang="tr-TR" dirty="0"/>
              <a:t>duyduğu nitelikli insan </a:t>
            </a:r>
            <a:r>
              <a:rPr lang="tr-TR" dirty="0" smtClean="0"/>
              <a:t>kaynağını </a:t>
            </a:r>
            <a:r>
              <a:rPr lang="tr-TR" dirty="0"/>
              <a:t>karşılamak ve </a:t>
            </a:r>
            <a:r>
              <a:rPr lang="tr-TR" dirty="0" smtClean="0"/>
              <a:t>bölgesindeki </a:t>
            </a:r>
            <a:r>
              <a:rPr lang="tr-TR" dirty="0"/>
              <a:t>kuruluş ve işletmelerle işbirliğini sağlayarak hizmet vermektir</a:t>
            </a:r>
            <a:r>
              <a:rPr lang="tr-TR" dirty="0" smtClean="0"/>
              <a:t>.</a:t>
            </a:r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87" y="2994702"/>
            <a:ext cx="5589673" cy="235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40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419725" y="1395884"/>
            <a:ext cx="4676775" cy="29083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tr-TR" sz="1200" b="1" dirty="0" smtClean="0"/>
              <a:t>İnşaat Teknolojileri Bölümü Siirt Şehir Hastanesi Teknik Gezisi</a:t>
            </a:r>
          </a:p>
          <a:p>
            <a:pPr marL="457200" lvl="1" indent="0">
              <a:buNone/>
            </a:pPr>
            <a:r>
              <a:rPr lang="tr-TR" sz="1200" dirty="0" smtClean="0">
                <a:hlinkClick r:id="rId2"/>
              </a:rPr>
              <a:t>https</a:t>
            </a:r>
            <a:r>
              <a:rPr lang="tr-TR" sz="1200" dirty="0">
                <a:hlinkClick r:id="rId2"/>
              </a:rPr>
              <a:t>://tbmyo.siirt.edu.tr/haber-etkinlik/insaat-teknolojileri-bolumu-siirt-sehir-hastanesi-teknik-gezisi/760107156.html</a:t>
            </a:r>
            <a:endParaRPr lang="tr-TR" sz="1200" dirty="0" smtClean="0"/>
          </a:p>
          <a:p>
            <a:pPr marL="457200" indent="-457200">
              <a:buFont typeface="+mj-lt"/>
              <a:buAutoNum type="arabicPeriod"/>
            </a:pPr>
            <a:r>
              <a:rPr lang="tr-TR" sz="1200" b="1" dirty="0" smtClean="0"/>
              <a:t>Mülkiyet Koruma Ve Güvenlik Bölümü Teknik Gezisi</a:t>
            </a:r>
          </a:p>
          <a:p>
            <a:pPr marL="457200" lvl="1" indent="0">
              <a:buNone/>
            </a:pPr>
            <a:r>
              <a:rPr lang="tr-TR" sz="1200" dirty="0">
                <a:hlinkClick r:id="rId3"/>
              </a:rPr>
              <a:t>https://</a:t>
            </a:r>
            <a:r>
              <a:rPr lang="tr-TR" sz="1200" dirty="0" smtClean="0">
                <a:hlinkClick r:id="rId3"/>
              </a:rPr>
              <a:t>tbmyo.siirt.edu.tr/haber-etkinlik/mulkiyet-koruma-ve-guvenlik-bolumu-teknik-gezisi/555684059.html</a:t>
            </a:r>
            <a:endParaRPr lang="tr-TR" sz="1200" dirty="0" smtClean="0"/>
          </a:p>
          <a:p>
            <a:pPr marL="457200" indent="-457200">
              <a:buFont typeface="+mj-lt"/>
              <a:buAutoNum type="arabicPeriod"/>
            </a:pPr>
            <a:r>
              <a:rPr lang="tr-TR" sz="1200" b="1" dirty="0" smtClean="0"/>
              <a:t>Bilgisayar Teknolojileri Bölümü Bilgi İşlem Daire Başkanlığı Teknik Gezisi</a:t>
            </a:r>
          </a:p>
          <a:p>
            <a:pPr marL="457200" lvl="1" indent="0">
              <a:buNone/>
            </a:pPr>
            <a:r>
              <a:rPr lang="tr-TR" sz="1200" dirty="0">
                <a:hlinkClick r:id="rId4"/>
              </a:rPr>
              <a:t>https://tbmyo.siirt.edu.tr/haber-etkinlik/bilgisayar-teknolojileri-bolumu-bilgi-islem-daire-baskanligi-teknik-gezisi/558612548.html</a:t>
            </a:r>
            <a:endParaRPr lang="tr-TR" sz="1200" dirty="0"/>
          </a:p>
        </p:txBody>
      </p:sp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1768946" y="609601"/>
            <a:ext cx="6523716" cy="486888"/>
          </a:xfrm>
        </p:spPr>
        <p:txBody>
          <a:bodyPr>
            <a:noAutofit/>
          </a:bodyPr>
          <a:lstStyle/>
          <a:p>
            <a:r>
              <a:rPr lang="tr-TR" sz="2400" b="1" dirty="0"/>
              <a:t>Etkinliklerimiz/Faaliyetlerimiz </a:t>
            </a:r>
            <a:r>
              <a:rPr lang="tr-TR" sz="2400" b="1" dirty="0" smtClean="0"/>
              <a:t>(Teknik Gezi)</a:t>
            </a:r>
            <a:endParaRPr lang="tr-TR" sz="2400" b="1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50" y="1343024"/>
            <a:ext cx="1841500" cy="1381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450" y="1343024"/>
            <a:ext cx="1841500" cy="1381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450" y="2970684"/>
            <a:ext cx="1841500" cy="1381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30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489520" y="1387475"/>
            <a:ext cx="4990382" cy="2365375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tr-TR" sz="1200" b="1" dirty="0" smtClean="0"/>
              <a:t>Dış Paydaş Görüşmeleri Kapsamında Dicle Elektrik Dağıtım A.Ş. Siirt İl Müdürlüğüne Ziyaret Gerçekleştirilmiştir.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tr-TR" sz="1200" dirty="0" smtClean="0">
                <a:hlinkClick r:id="rId2"/>
              </a:rPr>
              <a:t>https</a:t>
            </a:r>
            <a:r>
              <a:rPr lang="tr-TR" sz="1200" dirty="0">
                <a:hlinkClick r:id="rId2"/>
              </a:rPr>
              <a:t>://</a:t>
            </a:r>
            <a:r>
              <a:rPr lang="tr-TR" sz="1200" dirty="0" smtClean="0">
                <a:hlinkClick r:id="rId2"/>
              </a:rPr>
              <a:t>tbmyo.siirt.edu.tr/haber-etkinlik/dis-paydas-gorusmeleri-kapsaminda-dicle-elektrik-dagitim-as-siirt-il-mudurlugune-ziyaret-gerceklestirilmistir/152990814.html</a:t>
            </a:r>
            <a:endParaRPr lang="tr-TR" sz="1200" dirty="0" smtClean="0"/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tr-TR" sz="1200" b="1" dirty="0" smtClean="0"/>
              <a:t>Teknik Bilimler Meslek Yüksekokulu Gıda İşleme Bölümü Dış Paydaş Toplantısı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tr-TR" sz="1200" dirty="0">
                <a:hlinkClick r:id="rId3"/>
              </a:rPr>
              <a:t>https://</a:t>
            </a:r>
            <a:r>
              <a:rPr lang="tr-TR" sz="1200" dirty="0" smtClean="0">
                <a:hlinkClick r:id="rId3"/>
              </a:rPr>
              <a:t>tbmyo.siirt.edu.tr/haber-etkinlik/teknik-bilimler-meslek-yuksekokulu-dis-paydas-toplantisi/815713989.html</a:t>
            </a:r>
            <a:endParaRPr lang="tr-TR" sz="1200" dirty="0"/>
          </a:p>
        </p:txBody>
      </p:sp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1768945" y="609601"/>
            <a:ext cx="6965151" cy="486888"/>
          </a:xfrm>
        </p:spPr>
        <p:txBody>
          <a:bodyPr>
            <a:noAutofit/>
          </a:bodyPr>
          <a:lstStyle/>
          <a:p>
            <a:r>
              <a:rPr lang="tr-TR" sz="2400" b="1" dirty="0"/>
              <a:t>Etkinliklerimiz/Faaliyetlerimiz </a:t>
            </a:r>
            <a:r>
              <a:rPr lang="tr-TR" sz="2400" b="1" dirty="0" smtClean="0"/>
              <a:t>(Dış Paydaş Ziyaretleri)</a:t>
            </a:r>
            <a:endParaRPr lang="tr-TR" sz="2400" b="1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425" y="1304924"/>
            <a:ext cx="1841500" cy="1381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484" y="2932584"/>
            <a:ext cx="1835382" cy="1381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541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5245" y="1397000"/>
            <a:ext cx="4997963" cy="236537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+mj-lt"/>
              <a:buAutoNum type="arabicPeriod"/>
            </a:pPr>
            <a:r>
              <a:rPr lang="tr-TR" sz="1200" b="1" dirty="0"/>
              <a:t>Bilgilendirme ve Önleme Faaliyetleri Eğitimi.</a:t>
            </a:r>
            <a:endParaRPr lang="tr-TR" sz="1200" b="1" dirty="0" smtClean="0"/>
          </a:p>
          <a:p>
            <a:pPr marL="457200" lvl="1" indent="0">
              <a:lnSpc>
                <a:spcPct val="100000"/>
              </a:lnSpc>
              <a:buNone/>
            </a:pPr>
            <a:r>
              <a:rPr lang="tr-TR" sz="1200" dirty="0">
                <a:hlinkClick r:id="rId2"/>
              </a:rPr>
              <a:t>https://</a:t>
            </a:r>
            <a:r>
              <a:rPr lang="tr-TR" sz="1200" dirty="0" smtClean="0">
                <a:hlinkClick r:id="rId2"/>
              </a:rPr>
              <a:t>tbmyo.siirt.edu.tr/haber-etkinlik/bilgilendirme-ve-onleme-faaliyetleri-egitimi/232164066.html</a:t>
            </a:r>
            <a:endParaRPr lang="tr-TR" sz="1200" dirty="0"/>
          </a:p>
          <a:p>
            <a:pPr marL="228600" lvl="1">
              <a:lnSpc>
                <a:spcPct val="100000"/>
              </a:lnSpc>
              <a:buFont typeface="+mj-lt"/>
              <a:buAutoNum type="arabicPeriod" startAt="2"/>
            </a:pPr>
            <a:r>
              <a:rPr lang="tr-TR" sz="1200" b="1" dirty="0" err="1"/>
              <a:t>Narko</a:t>
            </a:r>
            <a:r>
              <a:rPr lang="tr-TR" sz="1200" b="1" dirty="0"/>
              <a:t> Gençlik </a:t>
            </a:r>
            <a:r>
              <a:rPr lang="tr-TR" sz="1200" b="1" dirty="0" smtClean="0"/>
              <a:t>Eğitimi</a:t>
            </a:r>
          </a:p>
          <a:p>
            <a:pPr marL="447675" lvl="1" indent="0">
              <a:lnSpc>
                <a:spcPct val="100000"/>
              </a:lnSpc>
              <a:buNone/>
            </a:pPr>
            <a:r>
              <a:rPr lang="tr-TR" sz="1200" dirty="0">
                <a:hlinkClick r:id="rId3"/>
              </a:rPr>
              <a:t>https://</a:t>
            </a:r>
            <a:r>
              <a:rPr lang="tr-TR" sz="1200" dirty="0" smtClean="0">
                <a:hlinkClick r:id="rId3"/>
              </a:rPr>
              <a:t>tbmyo.siirt.edu.tr/haber-etkinlik/madde-bagimliligi-konusu-uzerine-narko-genclik-semineri-duzenlendi/43529495.html</a:t>
            </a:r>
            <a:r>
              <a:rPr lang="tr-TR" sz="1200" dirty="0" smtClean="0"/>
              <a:t> </a:t>
            </a:r>
            <a:endParaRPr lang="tr-TR" sz="1200" dirty="0"/>
          </a:p>
        </p:txBody>
      </p:sp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1768945" y="609601"/>
            <a:ext cx="6965151" cy="486888"/>
          </a:xfrm>
        </p:spPr>
        <p:txBody>
          <a:bodyPr>
            <a:noAutofit/>
          </a:bodyPr>
          <a:lstStyle/>
          <a:p>
            <a:r>
              <a:rPr lang="tr-TR" sz="2000" b="1" dirty="0"/>
              <a:t>Etkinliklerimiz/Faaliyetlerimiz (Bilgilendirme </a:t>
            </a:r>
            <a:r>
              <a:rPr lang="tr-TR" sz="2000" b="1" dirty="0" smtClean="0"/>
              <a:t>ve Önleme Faaliyetleri)</a:t>
            </a:r>
            <a:endParaRPr lang="tr-TR" sz="2000" b="1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425" y="1304924"/>
            <a:ext cx="1841500" cy="1381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484" y="2934878"/>
            <a:ext cx="1835382" cy="1376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214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25821B-7EA3-C007-6573-2344D61051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4FFFA-0597-8530-1D1A-13F3E8BCE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Bütçe ve Harcamalarımız (2024)</a:t>
            </a:r>
            <a:endParaRPr lang="tr-TR" sz="2400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4685B0C-49CA-2470-B125-61EA37F8A3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9257099"/>
              </p:ext>
            </p:extLst>
          </p:nvPr>
        </p:nvGraphicFramePr>
        <p:xfrm>
          <a:off x="1527858" y="1954819"/>
          <a:ext cx="8074306" cy="115968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085417">
                  <a:extLst>
                    <a:ext uri="{9D8B030D-6E8A-4147-A177-3AD203B41FA5}">
                      <a16:colId xmlns:a16="http://schemas.microsoft.com/office/drawing/2014/main" val="3834614422"/>
                    </a:ext>
                  </a:extLst>
                </a:gridCol>
                <a:gridCol w="2010557">
                  <a:extLst>
                    <a:ext uri="{9D8B030D-6E8A-4147-A177-3AD203B41FA5}">
                      <a16:colId xmlns:a16="http://schemas.microsoft.com/office/drawing/2014/main" val="200479393"/>
                    </a:ext>
                  </a:extLst>
                </a:gridCol>
                <a:gridCol w="1825185">
                  <a:extLst>
                    <a:ext uri="{9D8B030D-6E8A-4147-A177-3AD203B41FA5}">
                      <a16:colId xmlns:a16="http://schemas.microsoft.com/office/drawing/2014/main" val="3780025062"/>
                    </a:ext>
                  </a:extLst>
                </a:gridCol>
                <a:gridCol w="2153147">
                  <a:extLst>
                    <a:ext uri="{9D8B030D-6E8A-4147-A177-3AD203B41FA5}">
                      <a16:colId xmlns:a16="http://schemas.microsoft.com/office/drawing/2014/main" val="1424369177"/>
                    </a:ext>
                  </a:extLst>
                </a:gridCol>
              </a:tblGrid>
              <a:tr h="458645">
                <a:tc>
                  <a:txBody>
                    <a:bodyPr/>
                    <a:lstStyle/>
                    <a:p>
                      <a:pPr algn="ctr"/>
                      <a:r>
                        <a:rPr lang="tr-TR" sz="1600" dirty="0"/>
                        <a:t>Harcama Kalemi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/>
                        <a:t>Toplam Ödenek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/>
                        <a:t>Harcanan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/>
                        <a:t>Kalan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5075536"/>
                  </a:ext>
                </a:extLst>
              </a:tr>
              <a:tr h="318582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3.2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130.000,00</a:t>
                      </a:r>
                      <a:r>
                        <a:rPr lang="tr-TR" sz="1600" baseline="0" dirty="0" smtClean="0"/>
                        <a:t> TL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130.000,00</a:t>
                      </a:r>
                      <a:r>
                        <a:rPr lang="tr-TR" sz="1600" baseline="0" dirty="0" smtClean="0"/>
                        <a:t> TL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0 TL</a:t>
                      </a:r>
                      <a:endParaRPr lang="tr-T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0042307"/>
                  </a:ext>
                </a:extLst>
              </a:tr>
              <a:tr h="318582"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03179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369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76400" y="187325"/>
            <a:ext cx="10515600" cy="1325563"/>
          </a:xfrm>
        </p:spPr>
        <p:txBody>
          <a:bodyPr>
            <a:normAutofit/>
          </a:bodyPr>
          <a:lstStyle/>
          <a:p>
            <a:r>
              <a:rPr lang="tr-TR" sz="2400" b="1" dirty="0" smtClean="0"/>
              <a:t>İyileştirici ve Düzenleyici Faaliyetler</a:t>
            </a:r>
            <a:endParaRPr lang="tr-TR" sz="24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676400" y="1165225"/>
            <a:ext cx="10515600" cy="4351338"/>
          </a:xfrm>
        </p:spPr>
        <p:txBody>
          <a:bodyPr>
            <a:normAutofit fontScale="55000" lnSpcReduction="20000"/>
          </a:bodyPr>
          <a:lstStyle/>
          <a:p>
            <a:pPr marL="108000">
              <a:spcBef>
                <a:spcPts val="600"/>
              </a:spcBef>
            </a:pPr>
            <a:r>
              <a:rPr lang="tr-TR" b="1" dirty="0"/>
              <a:t>İç Tetkik Raporlarına İlişkin Faaliyetler</a:t>
            </a:r>
            <a:r>
              <a:rPr lang="tr-TR" b="1" dirty="0" smtClean="0"/>
              <a:t>: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  <a:p>
            <a:pPr marL="108000">
              <a:spcBef>
                <a:spcPts val="600"/>
              </a:spcBef>
            </a:pPr>
            <a:r>
              <a:rPr lang="tr-TR" dirty="0"/>
              <a:t>2023-2024 Yılı İç Tetkik Raporuna  Göre Yapılan İyileştirici/Düzenleyici Faaliyetler İçin </a:t>
            </a:r>
            <a:r>
              <a:rPr lang="tr-TR" b="1" dirty="0">
                <a:hlinkClick r:id="rId2"/>
              </a:rPr>
              <a:t>Tıklayınız</a:t>
            </a:r>
            <a:endParaRPr lang="tr-TR" dirty="0"/>
          </a:p>
          <a:p>
            <a:pPr marL="108000">
              <a:spcBef>
                <a:spcPts val="600"/>
              </a:spcBef>
            </a:pPr>
            <a:r>
              <a:rPr lang="tr-TR" dirty="0"/>
              <a:t>2023-2024 Yılı İç Tetkik Raporu İçin </a:t>
            </a:r>
            <a:r>
              <a:rPr lang="tr-TR" b="1" dirty="0">
                <a:hlinkClick r:id="rId3"/>
              </a:rPr>
              <a:t>Tıklayınız</a:t>
            </a:r>
            <a:endParaRPr lang="tr-TR" dirty="0"/>
          </a:p>
          <a:p>
            <a:pPr marL="108000">
              <a:spcBef>
                <a:spcPts val="600"/>
              </a:spcBef>
            </a:pPr>
            <a:endParaRPr lang="tr-TR" b="1" dirty="0" smtClean="0"/>
          </a:p>
          <a:p>
            <a:pPr marL="108000">
              <a:spcBef>
                <a:spcPts val="600"/>
              </a:spcBef>
            </a:pPr>
            <a:r>
              <a:rPr lang="tr-TR" b="1" dirty="0" smtClean="0"/>
              <a:t>İç</a:t>
            </a:r>
            <a:r>
              <a:rPr lang="tr-TR" b="1" dirty="0"/>
              <a:t>  Paydaş Anket/Toplantı Tutanaklarına İlişkin Faaliyetler:</a:t>
            </a:r>
            <a:endParaRPr lang="tr-TR" dirty="0"/>
          </a:p>
          <a:p>
            <a:pPr marL="108000">
              <a:spcBef>
                <a:spcPts val="600"/>
              </a:spcBef>
            </a:pPr>
            <a:endParaRPr lang="tr-TR" dirty="0" smtClean="0"/>
          </a:p>
          <a:p>
            <a:pPr marL="108000">
              <a:spcBef>
                <a:spcPts val="600"/>
              </a:spcBef>
            </a:pPr>
            <a:r>
              <a:rPr lang="tr-TR" dirty="0" smtClean="0"/>
              <a:t>2023-2024 </a:t>
            </a:r>
            <a:r>
              <a:rPr lang="tr-TR" dirty="0"/>
              <a:t>Yılı Danışmanlık Toplantı Tutanaklarına Göre Yapılan İyileştirici/Düzenleyici Faaliyetler İçin </a:t>
            </a:r>
            <a:r>
              <a:rPr lang="tr-TR" b="1" dirty="0">
                <a:hlinkClick r:id="rId4"/>
              </a:rPr>
              <a:t>Tıklayınız</a:t>
            </a:r>
            <a:endParaRPr lang="tr-TR" dirty="0"/>
          </a:p>
          <a:p>
            <a:pPr marL="108000">
              <a:spcBef>
                <a:spcPts val="600"/>
              </a:spcBef>
            </a:pPr>
            <a:r>
              <a:rPr lang="tr-TR" dirty="0"/>
              <a:t>2023-2024 Yılı Danışmanlık Toplantı Tutanakları İçin </a:t>
            </a:r>
            <a:r>
              <a:rPr lang="tr-TR" b="1" dirty="0">
                <a:hlinkClick r:id="rId5"/>
              </a:rPr>
              <a:t>Tıklayınız</a:t>
            </a:r>
            <a:endParaRPr lang="tr-TR" dirty="0"/>
          </a:p>
          <a:p>
            <a:pPr marL="108000">
              <a:spcBef>
                <a:spcPts val="600"/>
              </a:spcBef>
            </a:pPr>
            <a:r>
              <a:rPr lang="tr-TR" dirty="0"/>
              <a:t>2023-2024 Yılı İç Paydaş Anket Sonuçlarına Göre Yapılan İyileştirici/Düzenleyici Faaliyetler İçin </a:t>
            </a:r>
            <a:r>
              <a:rPr lang="tr-TR" b="1" dirty="0">
                <a:hlinkClick r:id="rId6"/>
              </a:rPr>
              <a:t>Tıklayınız</a:t>
            </a:r>
            <a:endParaRPr lang="tr-TR" dirty="0"/>
          </a:p>
          <a:p>
            <a:pPr marL="108000">
              <a:spcBef>
                <a:spcPts val="600"/>
              </a:spcBef>
            </a:pPr>
            <a:r>
              <a:rPr lang="tr-TR" dirty="0"/>
              <a:t>2023-2024 Yılı İç Paydaş Anket Sonuçları İçin </a:t>
            </a:r>
            <a:r>
              <a:rPr lang="tr-TR" b="1" dirty="0" smtClean="0">
                <a:hlinkClick r:id="rId7"/>
              </a:rPr>
              <a:t>Tıklayınız</a:t>
            </a:r>
            <a:r>
              <a:rPr lang="tr-TR" b="1" dirty="0"/>
              <a:t/>
            </a:r>
            <a:br>
              <a:rPr lang="tr-TR" b="1" dirty="0"/>
            </a:br>
            <a:endParaRPr lang="tr-TR" dirty="0"/>
          </a:p>
          <a:p>
            <a:pPr marL="108000">
              <a:spcBef>
                <a:spcPts val="600"/>
              </a:spcBef>
            </a:pPr>
            <a:r>
              <a:rPr lang="tr-TR" b="1" dirty="0"/>
              <a:t>Dış Paydaş Ziyaret/Toplantı Tutanaklarına İlişkin Faaliyetler</a:t>
            </a:r>
            <a:r>
              <a:rPr lang="tr-TR" b="1" dirty="0" smtClean="0"/>
              <a:t>:</a:t>
            </a:r>
            <a:r>
              <a:rPr lang="tr-TR" dirty="0"/>
              <a:t/>
            </a:r>
            <a:br>
              <a:rPr lang="tr-TR" dirty="0"/>
            </a:br>
            <a:endParaRPr lang="tr-TR" dirty="0" smtClean="0"/>
          </a:p>
          <a:p>
            <a:pPr marL="108000">
              <a:spcBef>
                <a:spcPts val="600"/>
              </a:spcBef>
            </a:pPr>
            <a:r>
              <a:rPr lang="tr-TR" dirty="0" smtClean="0"/>
              <a:t>2023-2024 </a:t>
            </a:r>
            <a:r>
              <a:rPr lang="tr-TR" dirty="0"/>
              <a:t>Yılı Dış Paydaş Toplantı Tutanaklarına Göre Yapılan İyileştirici/Düzenleyici Faaliyetler İçin </a:t>
            </a:r>
            <a:r>
              <a:rPr lang="tr-TR" b="1" dirty="0">
                <a:hlinkClick r:id="rId8"/>
              </a:rPr>
              <a:t>Tıklayınız</a:t>
            </a:r>
            <a:endParaRPr lang="tr-TR" dirty="0"/>
          </a:p>
          <a:p>
            <a:pPr marL="108000">
              <a:spcBef>
                <a:spcPts val="600"/>
              </a:spcBef>
            </a:pPr>
            <a:r>
              <a:rPr lang="tr-TR" dirty="0"/>
              <a:t>Siirt İl Tarım ve Orman Müdürlüğü Ziyareti  İçin </a:t>
            </a:r>
            <a:r>
              <a:rPr lang="tr-TR" b="1" dirty="0">
                <a:hlinkClick r:id="rId9"/>
              </a:rPr>
              <a:t>Tıklayınız</a:t>
            </a:r>
            <a:endParaRPr lang="tr-TR" dirty="0"/>
          </a:p>
          <a:p>
            <a:pPr marL="108000">
              <a:spcBef>
                <a:spcPts val="600"/>
              </a:spcBef>
            </a:pPr>
            <a:r>
              <a:rPr lang="tr-TR" dirty="0"/>
              <a:t>Dicle Elektrik Dağıtım </a:t>
            </a:r>
            <a:r>
              <a:rPr lang="tr-TR" dirty="0" err="1"/>
              <a:t>A.Ş</a:t>
            </a:r>
            <a:r>
              <a:rPr lang="tr-TR" dirty="0"/>
              <a:t>. Siirt İl Müdürlüğü Ziyareti İçin </a:t>
            </a:r>
            <a:r>
              <a:rPr lang="tr-TR" b="1" dirty="0" smtClean="0">
                <a:hlinkClick r:id="rId10"/>
              </a:rPr>
              <a:t>Tıklayınız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9414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676400" y="1237796"/>
            <a:ext cx="10515600" cy="4351338"/>
          </a:xfrm>
        </p:spPr>
        <p:txBody>
          <a:bodyPr>
            <a:normAutofit fontScale="55000" lnSpcReduction="20000"/>
          </a:bodyPr>
          <a:lstStyle/>
          <a:p>
            <a:r>
              <a:rPr lang="tr-TR" b="1" dirty="0"/>
              <a:t>Memnuniyet Anketi Çalışmalarına İlişkin Faaliyetler</a:t>
            </a:r>
            <a:r>
              <a:rPr lang="tr-TR" b="1" dirty="0" smtClean="0"/>
              <a:t>:</a:t>
            </a:r>
            <a:r>
              <a:rPr lang="tr-TR" b="1" dirty="0"/>
              <a:t/>
            </a:r>
            <a:br>
              <a:rPr lang="tr-TR" b="1" dirty="0"/>
            </a:br>
            <a:endParaRPr lang="tr-TR" dirty="0"/>
          </a:p>
          <a:p>
            <a:r>
              <a:rPr lang="tr-TR" dirty="0"/>
              <a:t>2023-2024 Yılı  Memnuniyet Anketi Sonuçlarına Göre Yapılan İyileştirici/Düzenleyici Faaliyetler İçin </a:t>
            </a:r>
            <a:r>
              <a:rPr lang="tr-TR" b="1" dirty="0">
                <a:hlinkClick r:id="rId2"/>
              </a:rPr>
              <a:t>Tıklayınız</a:t>
            </a:r>
            <a:endParaRPr lang="tr-TR" dirty="0"/>
          </a:p>
          <a:p>
            <a:r>
              <a:rPr lang="tr-TR" dirty="0"/>
              <a:t>2023-2024 Yılı Öğrenci Memnuniyet Anketi Sonuçları İçin </a:t>
            </a:r>
            <a:r>
              <a:rPr lang="tr-TR" b="1" dirty="0">
                <a:hlinkClick r:id="rId3"/>
              </a:rPr>
              <a:t>Tıklayınız</a:t>
            </a:r>
            <a:endParaRPr lang="tr-TR" dirty="0"/>
          </a:p>
          <a:p>
            <a:r>
              <a:rPr lang="tr-TR" dirty="0"/>
              <a:t>2023-2024 Yılı Akademik Personel Memnuniyet Anketi Sonuçları İçin </a:t>
            </a:r>
            <a:r>
              <a:rPr lang="tr-TR" b="1" dirty="0">
                <a:hlinkClick r:id="rId4"/>
              </a:rPr>
              <a:t>Tıklayınız</a:t>
            </a:r>
            <a:endParaRPr lang="tr-TR" dirty="0"/>
          </a:p>
          <a:p>
            <a:r>
              <a:rPr lang="tr-TR" dirty="0"/>
              <a:t>2023-2024 Yılı İdari Personel Memnuniyet Anketi Sonuçları İçin </a:t>
            </a:r>
            <a:r>
              <a:rPr lang="tr-TR" b="1" dirty="0">
                <a:hlinkClick r:id="rId5"/>
              </a:rPr>
              <a:t>Tıklayınız</a:t>
            </a:r>
            <a:endParaRPr lang="tr-TR" dirty="0"/>
          </a:p>
          <a:p>
            <a:r>
              <a:rPr lang="tr-TR" dirty="0"/>
              <a:t>2023-2024 Yılı Mezun Öğrenci Anketi Sonuçları İçin </a:t>
            </a:r>
            <a:r>
              <a:rPr lang="tr-TR" b="1" dirty="0">
                <a:hlinkClick r:id="rId6"/>
              </a:rPr>
              <a:t>Tıklayınız</a:t>
            </a:r>
            <a:endParaRPr lang="tr-TR" dirty="0"/>
          </a:p>
          <a:p>
            <a:endParaRPr lang="tr-TR" dirty="0"/>
          </a:p>
          <a:p>
            <a:r>
              <a:rPr lang="tr-TR" dirty="0"/>
              <a:t>2023-2024 Yılı  Birim Bazlı Yapılan Etkinliklere İlişkin Katılımcı Memnuniyeti Anket Sonuçları İçin </a:t>
            </a:r>
            <a:r>
              <a:rPr lang="tr-TR" b="1" dirty="0">
                <a:hlinkClick r:id="rId7"/>
              </a:rPr>
              <a:t>Tıklayınız</a:t>
            </a:r>
            <a:endParaRPr lang="tr-TR" dirty="0"/>
          </a:p>
          <a:p>
            <a:r>
              <a:rPr lang="tr-TR" dirty="0"/>
              <a:t>2023-2024 Yılı Birim Bazlı Yapılan Etkinlikler İçin </a:t>
            </a:r>
            <a:r>
              <a:rPr lang="tr-TR" b="1" dirty="0">
                <a:hlinkClick r:id="rId8"/>
              </a:rPr>
              <a:t>Tıklayınız</a:t>
            </a:r>
            <a:endParaRPr lang="tr-TR" dirty="0"/>
          </a:p>
          <a:p>
            <a:pPr marL="0" indent="0">
              <a:buNone/>
            </a:pPr>
            <a:endParaRPr lang="tr-TR" dirty="0"/>
          </a:p>
          <a:p>
            <a:r>
              <a:rPr lang="tr-TR" b="1" dirty="0"/>
              <a:t>Akademik ve İdari Personel Performans Göstergelerine İlişkin Faaliyetler</a:t>
            </a:r>
            <a:r>
              <a:rPr lang="tr-TR" b="1" dirty="0" smtClean="0"/>
              <a:t>: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  <a:p>
            <a:r>
              <a:rPr lang="tr-TR" dirty="0"/>
              <a:t>2023-2024 Yılı Performans Göstergelerine İlişkin Yapılan İyileştirici/Düzenleyici Faaliyetler İçin </a:t>
            </a:r>
            <a:r>
              <a:rPr lang="tr-TR" b="1" dirty="0">
                <a:hlinkClick r:id="rId9"/>
              </a:rPr>
              <a:t>Tıklayınız</a:t>
            </a:r>
            <a:endParaRPr lang="tr-TR" dirty="0"/>
          </a:p>
          <a:p>
            <a:r>
              <a:rPr lang="tr-TR" dirty="0"/>
              <a:t>2023-2024 Yılı Akademik ve İdari Personel Performans Göstergeleri  İçin </a:t>
            </a:r>
            <a:r>
              <a:rPr lang="tr-TR" b="1" dirty="0">
                <a:hlinkClick r:id="rId10"/>
              </a:rPr>
              <a:t>Tıklayınız</a:t>
            </a:r>
            <a:endParaRPr lang="tr-TR" dirty="0"/>
          </a:p>
          <a:p>
            <a:endParaRPr lang="tr-TR" dirty="0"/>
          </a:p>
        </p:txBody>
      </p:sp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1676400" y="187325"/>
            <a:ext cx="10515600" cy="1325563"/>
          </a:xfrm>
        </p:spPr>
        <p:txBody>
          <a:bodyPr>
            <a:normAutofit/>
          </a:bodyPr>
          <a:lstStyle/>
          <a:p>
            <a:r>
              <a:rPr lang="tr-TR" sz="2400" b="1" dirty="0" smtClean="0"/>
              <a:t>İyileştirici ve Düzenleyici Faaliyetler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91223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F4E16D-E2D4-D174-2915-9F97B8F099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5391475-44DA-6E4B-86BA-AEE0DE143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Talepler ve Öneriler</a:t>
            </a:r>
            <a:endParaRPr lang="tr-TR" sz="24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4174172-B5C0-2404-C7AD-A97999AFB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7858" y="1296366"/>
            <a:ext cx="8274269" cy="4194419"/>
          </a:xfrm>
        </p:spPr>
        <p:txBody>
          <a:bodyPr>
            <a:normAutofit/>
          </a:bodyPr>
          <a:lstStyle/>
          <a:p>
            <a:r>
              <a:rPr lang="tr-TR" sz="2400" dirty="0" smtClean="0">
                <a:solidFill>
                  <a:schemeClr val="accent1"/>
                </a:solidFill>
              </a:rPr>
              <a:t>Teknik Bilimler Meslek Yüksekokulu Binası</a:t>
            </a:r>
          </a:p>
          <a:p>
            <a:r>
              <a:rPr lang="tr-TR" sz="2400" dirty="0">
                <a:solidFill>
                  <a:schemeClr val="accent1"/>
                </a:solidFill>
              </a:rPr>
              <a:t>Laboratuvar imkanların </a:t>
            </a:r>
            <a:r>
              <a:rPr lang="tr-TR" sz="2400" dirty="0" smtClean="0">
                <a:solidFill>
                  <a:schemeClr val="accent1"/>
                </a:solidFill>
              </a:rPr>
              <a:t>iyileştirilmesi, </a:t>
            </a:r>
            <a:r>
              <a:rPr lang="tr-TR" sz="2400" dirty="0">
                <a:solidFill>
                  <a:schemeClr val="accent1"/>
                </a:solidFill>
              </a:rPr>
              <a:t>imkan dahilinde kimyasal analiz cihazlarının temini </a:t>
            </a:r>
            <a:r>
              <a:rPr lang="tr-TR" sz="2400" dirty="0" smtClean="0">
                <a:solidFill>
                  <a:schemeClr val="accent1"/>
                </a:solidFill>
              </a:rPr>
              <a:t>UV </a:t>
            </a:r>
            <a:r>
              <a:rPr lang="tr-TR" sz="2400" dirty="0">
                <a:solidFill>
                  <a:schemeClr val="accent1"/>
                </a:solidFill>
              </a:rPr>
              <a:t>, IR , AAS </a:t>
            </a:r>
            <a:r>
              <a:rPr lang="tr-TR" sz="2400" dirty="0" smtClean="0">
                <a:solidFill>
                  <a:schemeClr val="accent1"/>
                </a:solidFill>
              </a:rPr>
              <a:t>gibi</a:t>
            </a:r>
          </a:p>
          <a:p>
            <a:r>
              <a:rPr lang="tr-TR" sz="2400" dirty="0">
                <a:solidFill>
                  <a:schemeClr val="accent1"/>
                </a:solidFill>
              </a:rPr>
              <a:t>Dönem içerisindeki teknik geziler için ayrılan sayının artırılması, il dışı teknik geziler için otobüs tahsisinin yapılması</a:t>
            </a:r>
          </a:p>
          <a:p>
            <a:r>
              <a:rPr lang="tr-TR" sz="2400" dirty="0" smtClean="0">
                <a:solidFill>
                  <a:schemeClr val="accent1"/>
                </a:solidFill>
              </a:rPr>
              <a:t>Öğretim elemanlarının ofis koltuğu, yazıcı ihtiyacı</a:t>
            </a:r>
          </a:p>
          <a:p>
            <a:r>
              <a:rPr lang="tr-TR" sz="2400" dirty="0" smtClean="0">
                <a:solidFill>
                  <a:schemeClr val="accent1"/>
                </a:solidFill>
              </a:rPr>
              <a:t>Sınıflardaki projeksiyon cihazlarının yenilenmesi</a:t>
            </a:r>
          </a:p>
          <a:p>
            <a:r>
              <a:rPr lang="tr-TR" sz="2400" dirty="0">
                <a:solidFill>
                  <a:schemeClr val="accent1"/>
                </a:solidFill>
              </a:rPr>
              <a:t>Kampüs </a:t>
            </a:r>
            <a:r>
              <a:rPr lang="tr-TR" sz="2400" dirty="0" smtClean="0">
                <a:solidFill>
                  <a:schemeClr val="accent1"/>
                </a:solidFill>
              </a:rPr>
              <a:t>sosyal alanlarının genişletilmesi</a:t>
            </a:r>
          </a:p>
        </p:txBody>
      </p:sp>
    </p:spTree>
    <p:extLst>
      <p:ext uri="{BB962C8B-B14F-4D97-AF65-F5344CB8AC3E}">
        <p14:creationId xmlns:p14="http://schemas.microsoft.com/office/powerpoint/2010/main" val="139622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18279" y="1435881"/>
            <a:ext cx="10515600" cy="4351338"/>
          </a:xfrm>
        </p:spPr>
        <p:txBody>
          <a:bodyPr/>
          <a:lstStyle/>
          <a:p>
            <a:endParaRPr lang="tr-TR" dirty="0"/>
          </a:p>
          <a:p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1659891" y="616773"/>
            <a:ext cx="27510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TEHDİTLERİMİZ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54"/>
            <a:ext cx="12172011" cy="685800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481388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1D34E-C33F-70F4-E89F-3504E8DC5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dirty="0"/>
              <a:t>Vizyon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F51EA-936F-91BB-5FF0-44A7E249E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88963"/>
            <a:ext cx="7565309" cy="2257426"/>
          </a:xfrm>
        </p:spPr>
        <p:txBody>
          <a:bodyPr>
            <a:normAutofit/>
          </a:bodyPr>
          <a:lstStyle/>
          <a:p>
            <a:pPr lvl="1"/>
            <a:r>
              <a:rPr lang="tr-TR" dirty="0"/>
              <a:t>Mesleki </a:t>
            </a:r>
            <a:r>
              <a:rPr lang="tr-TR" dirty="0" smtClean="0"/>
              <a:t>Yeterlilik </a:t>
            </a:r>
            <a:r>
              <a:rPr lang="tr-TR" dirty="0"/>
              <a:t>Kurumunun belirlediği standartlarda nitelikli eleman </a:t>
            </a:r>
            <a:r>
              <a:rPr lang="tr-TR" dirty="0" smtClean="0"/>
              <a:t>yetiştirmek.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037" y="2355523"/>
            <a:ext cx="6158902" cy="334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08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1714040" y="598194"/>
            <a:ext cx="2606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latin typeface="+mj-lt"/>
              </a:rPr>
              <a:t>Fiziki Yapı (Taşınma)</a:t>
            </a:r>
            <a:endParaRPr lang="tr-TR" sz="2400" b="1" dirty="0"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8465" y="1279431"/>
            <a:ext cx="2878766" cy="2159075"/>
          </a:xfrm>
          <a:prstGeom prst="rect">
            <a:avLst/>
          </a:prstGeom>
          <a:ln w="12700" cap="sq">
            <a:solidFill>
              <a:srgbClr val="EEC41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10575" y="1279431"/>
            <a:ext cx="2970264" cy="2159075"/>
          </a:xfrm>
          <a:prstGeom prst="rect">
            <a:avLst/>
          </a:prstGeom>
          <a:ln w="12700" cap="sq">
            <a:solidFill>
              <a:srgbClr val="EEC41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466" y="3564242"/>
            <a:ext cx="2878766" cy="2198749"/>
          </a:xfrm>
          <a:prstGeom prst="rect">
            <a:avLst/>
          </a:prstGeom>
          <a:ln w="12700" cap="sq">
            <a:solidFill>
              <a:srgbClr val="EEC41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575" y="3564243"/>
            <a:ext cx="2970264" cy="2198749"/>
          </a:xfrm>
          <a:prstGeom prst="rect">
            <a:avLst/>
          </a:prstGeom>
          <a:ln w="12700" cap="sq">
            <a:solidFill>
              <a:srgbClr val="EEC41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160" y="2477957"/>
            <a:ext cx="3363556" cy="2522667"/>
          </a:xfrm>
          <a:prstGeom prst="rect">
            <a:avLst/>
          </a:prstGeom>
          <a:ln w="12700" cap="sq">
            <a:solidFill>
              <a:srgbClr val="EEC41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Dikdörtgen 4"/>
          <p:cNvSpPr/>
          <p:nvPr/>
        </p:nvSpPr>
        <p:spPr>
          <a:xfrm>
            <a:off x="1265819" y="1521224"/>
            <a:ext cx="40826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b="1" dirty="0" smtClean="0">
                <a:solidFill>
                  <a:srgbClr val="EEC416"/>
                </a:solidFill>
              </a:rPr>
              <a:t>Teknik </a:t>
            </a:r>
            <a:r>
              <a:rPr lang="tr-TR" sz="1600" b="1" dirty="0">
                <a:solidFill>
                  <a:srgbClr val="EEC416"/>
                </a:solidFill>
              </a:rPr>
              <a:t>Bilimler Meslek </a:t>
            </a:r>
            <a:r>
              <a:rPr lang="tr-TR" sz="1600" b="1" dirty="0" smtClean="0">
                <a:solidFill>
                  <a:srgbClr val="EEC416"/>
                </a:solidFill>
              </a:rPr>
              <a:t>Yüksekokulu</a:t>
            </a:r>
          </a:p>
          <a:p>
            <a:r>
              <a:rPr lang="tr-TR" sz="1600" dirty="0"/>
              <a:t>Mühendislik Fakültesi B Blok.</a:t>
            </a:r>
          </a:p>
          <a:p>
            <a:endParaRPr lang="tr-TR" sz="1600" b="1" dirty="0">
              <a:solidFill>
                <a:srgbClr val="EEC4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40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1714040" y="598194"/>
            <a:ext cx="2572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latin typeface="+mj-lt"/>
              </a:rPr>
              <a:t>Fiziki Yapı (Binamız)</a:t>
            </a:r>
            <a:endParaRPr lang="tr-TR" sz="2400" b="1" dirty="0"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88951" y="1279431"/>
            <a:ext cx="2997795" cy="2159075"/>
          </a:xfrm>
          <a:prstGeom prst="rect">
            <a:avLst/>
          </a:prstGeom>
          <a:ln w="12700" cap="sq">
            <a:solidFill>
              <a:srgbClr val="EEC41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88849" y="1279431"/>
            <a:ext cx="2905215" cy="2159075"/>
          </a:xfrm>
          <a:prstGeom prst="rect">
            <a:avLst/>
          </a:prstGeom>
          <a:ln w="12700" cap="sq">
            <a:solidFill>
              <a:srgbClr val="EEC41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951" y="3564242"/>
            <a:ext cx="2997796" cy="2198749"/>
          </a:xfrm>
          <a:prstGeom prst="rect">
            <a:avLst/>
          </a:prstGeom>
          <a:ln w="12700" cap="sq">
            <a:solidFill>
              <a:srgbClr val="EEC41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849" y="3564243"/>
            <a:ext cx="2931665" cy="2198749"/>
          </a:xfrm>
          <a:prstGeom prst="rect">
            <a:avLst/>
          </a:prstGeom>
          <a:ln w="12700" cap="sq">
            <a:solidFill>
              <a:srgbClr val="EEC41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160" y="2477957"/>
            <a:ext cx="3363556" cy="2522667"/>
          </a:xfrm>
          <a:prstGeom prst="rect">
            <a:avLst/>
          </a:prstGeom>
          <a:ln w="12700" cap="sq">
            <a:solidFill>
              <a:srgbClr val="EEC41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Dikdörtgen 8"/>
          <p:cNvSpPr/>
          <p:nvPr/>
        </p:nvSpPr>
        <p:spPr>
          <a:xfrm>
            <a:off x="1265819" y="1521224"/>
            <a:ext cx="40826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b="1" dirty="0" smtClean="0">
                <a:solidFill>
                  <a:srgbClr val="EEC416"/>
                </a:solidFill>
              </a:rPr>
              <a:t>Teknik </a:t>
            </a:r>
            <a:r>
              <a:rPr lang="tr-TR" sz="1600" b="1" dirty="0">
                <a:solidFill>
                  <a:srgbClr val="EEC416"/>
                </a:solidFill>
              </a:rPr>
              <a:t>Bilimler Meslek </a:t>
            </a:r>
            <a:r>
              <a:rPr lang="tr-TR" sz="1600" b="1" dirty="0" smtClean="0">
                <a:solidFill>
                  <a:srgbClr val="EEC416"/>
                </a:solidFill>
              </a:rPr>
              <a:t>Yüksekokulu</a:t>
            </a:r>
          </a:p>
          <a:p>
            <a:r>
              <a:rPr lang="tr-TR" sz="1600" dirty="0"/>
              <a:t>Mühendislik Fakültesi B Blok.</a:t>
            </a:r>
          </a:p>
          <a:p>
            <a:endParaRPr lang="tr-TR" sz="1600" b="1" dirty="0">
              <a:solidFill>
                <a:srgbClr val="EEC4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34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1714040" y="598194"/>
            <a:ext cx="4973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latin typeface="+mj-lt"/>
              </a:rPr>
              <a:t>Fiziki Yapı (Derslik, Atölye, Laboratuvar)</a:t>
            </a:r>
            <a:endParaRPr lang="tr-TR" sz="2400" b="1" dirty="0">
              <a:latin typeface="+mj-lt"/>
            </a:endParaRPr>
          </a:p>
        </p:txBody>
      </p:sp>
      <p:pic>
        <p:nvPicPr>
          <p:cNvPr id="2050" name="Picture 2" descr="https://tbmyo.siirt.edu.tr/foto/anasayfaresim/WhatsApp%20Image%202023-11-07%20at%2014.33.01%20(8).jpeg2023117143847257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922" y="1279431"/>
            <a:ext cx="3116825" cy="2159075"/>
          </a:xfrm>
          <a:prstGeom prst="rect">
            <a:avLst/>
          </a:prstGeom>
          <a:ln w="12700" cap="sq">
            <a:solidFill>
              <a:srgbClr val="EEC41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tbmyo.siirt.edu.tr/foto/anasayfaresim/bilgisayar-laboratuvarlari-siirt-2023101214145757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807" y="1279432"/>
            <a:ext cx="3105749" cy="2159073"/>
          </a:xfrm>
          <a:prstGeom prst="rect">
            <a:avLst/>
          </a:prstGeom>
          <a:ln w="12700" cap="sq">
            <a:solidFill>
              <a:srgbClr val="EEC41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922" y="3564243"/>
            <a:ext cx="3116825" cy="2198749"/>
          </a:xfrm>
          <a:prstGeom prst="rect">
            <a:avLst/>
          </a:prstGeom>
          <a:ln w="12700" cap="sq">
            <a:solidFill>
              <a:srgbClr val="EEC41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807" y="3564243"/>
            <a:ext cx="3105750" cy="2198749"/>
          </a:xfrm>
          <a:prstGeom prst="rect">
            <a:avLst/>
          </a:prstGeom>
          <a:ln w="12700" cap="sq">
            <a:solidFill>
              <a:srgbClr val="EEC41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Resim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51" b="13745"/>
          <a:stretch/>
        </p:blipFill>
        <p:spPr>
          <a:xfrm>
            <a:off x="1341786" y="3125704"/>
            <a:ext cx="3405674" cy="1921097"/>
          </a:xfrm>
          <a:prstGeom prst="rect">
            <a:avLst/>
          </a:prstGeom>
          <a:ln w="12700" cap="sq">
            <a:solidFill>
              <a:srgbClr val="EEC41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Dikdörtgen 4"/>
          <p:cNvSpPr/>
          <p:nvPr/>
        </p:nvSpPr>
        <p:spPr>
          <a:xfrm>
            <a:off x="1003300" y="1414446"/>
            <a:ext cx="40826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/>
              <a:t>Müşterek binamızdaki toplam 7 derslik, 3 atölye ve 2 adet laboratuvarıyla tüm programlarımızda çağın gereklerine uygun olarak öğrencilerimizi en iyi şekilde ulusal ve uluslararası iş gücü piyasasına hazırlamaktayız.</a:t>
            </a:r>
          </a:p>
        </p:txBody>
      </p:sp>
    </p:spTree>
    <p:extLst>
      <p:ext uri="{BB962C8B-B14F-4D97-AF65-F5344CB8AC3E}">
        <p14:creationId xmlns:p14="http://schemas.microsoft.com/office/powerpoint/2010/main" val="149894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1D34E-C33F-70F4-E89F-3504E8DC5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Birim Yönetimi</a:t>
            </a:r>
            <a:endParaRPr lang="tr-TR" sz="2400" dirty="0"/>
          </a:p>
        </p:txBody>
      </p:sp>
      <p:graphicFrame>
        <p:nvGraphicFramePr>
          <p:cNvPr id="7" name="Diyagram 6"/>
          <p:cNvGraphicFramePr/>
          <p:nvPr>
            <p:extLst>
              <p:ext uri="{D42A27DB-BD31-4B8C-83A1-F6EECF244321}">
                <p14:modId xmlns:p14="http://schemas.microsoft.com/office/powerpoint/2010/main" val="3141540782"/>
              </p:ext>
            </p:extLst>
          </p:nvPr>
        </p:nvGraphicFramePr>
        <p:xfrm>
          <a:off x="1069685" y="-159812"/>
          <a:ext cx="10201310" cy="6355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1105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1"/>
          <p:cNvSpPr>
            <a:spLocks noGrp="1"/>
          </p:cNvSpPr>
          <p:nvPr>
            <p:ph type="title"/>
          </p:nvPr>
        </p:nvSpPr>
        <p:spPr>
          <a:xfrm>
            <a:off x="1721069" y="585842"/>
            <a:ext cx="6298324" cy="496723"/>
          </a:xfrm>
        </p:spPr>
        <p:txBody>
          <a:bodyPr>
            <a:normAutofit/>
          </a:bodyPr>
          <a:lstStyle/>
          <a:p>
            <a:r>
              <a:rPr lang="tr-TR" sz="2400" b="1" dirty="0"/>
              <a:t>Akademik ve İdari </a:t>
            </a:r>
            <a:r>
              <a:rPr lang="tr-TR" sz="2400" b="1" dirty="0" smtClean="0"/>
              <a:t>Personel</a:t>
            </a:r>
            <a:endParaRPr lang="tr-TR" sz="2400" b="1" dirty="0"/>
          </a:p>
        </p:txBody>
      </p:sp>
      <p:graphicFrame>
        <p:nvGraphicFramePr>
          <p:cNvPr id="10" name="Grafik 9"/>
          <p:cNvGraphicFramePr/>
          <p:nvPr>
            <p:extLst>
              <p:ext uri="{D42A27DB-BD31-4B8C-83A1-F6EECF244321}">
                <p14:modId xmlns:p14="http://schemas.microsoft.com/office/powerpoint/2010/main" val="233099561"/>
              </p:ext>
            </p:extLst>
          </p:nvPr>
        </p:nvGraphicFramePr>
        <p:xfrm>
          <a:off x="843280" y="1417321"/>
          <a:ext cx="5076700" cy="3410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Grafik 12"/>
          <p:cNvGraphicFramePr/>
          <p:nvPr>
            <p:extLst>
              <p:ext uri="{D42A27DB-BD31-4B8C-83A1-F6EECF244321}">
                <p14:modId xmlns:p14="http://schemas.microsoft.com/office/powerpoint/2010/main" val="2635863410"/>
              </p:ext>
            </p:extLst>
          </p:nvPr>
        </p:nvGraphicFramePr>
        <p:xfrm>
          <a:off x="6128512" y="1417321"/>
          <a:ext cx="5045456" cy="3410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2986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884E2-9670-1724-8DF7-D15F0B9BD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Kurum İçi Yükselmeler (2024-2025)</a:t>
            </a:r>
            <a:endParaRPr lang="tr-TR" sz="2400" dirty="0"/>
          </a:p>
        </p:txBody>
      </p:sp>
      <p:graphicFrame>
        <p:nvGraphicFramePr>
          <p:cNvPr id="3" name="Diyagram 2"/>
          <p:cNvGraphicFramePr/>
          <p:nvPr>
            <p:extLst>
              <p:ext uri="{D42A27DB-BD31-4B8C-83A1-F6EECF244321}">
                <p14:modId xmlns:p14="http://schemas.microsoft.com/office/powerpoint/2010/main" val="3636166092"/>
              </p:ext>
            </p:extLst>
          </p:nvPr>
        </p:nvGraphicFramePr>
        <p:xfrm>
          <a:off x="2058047" y="1427147"/>
          <a:ext cx="6324269" cy="33839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9714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7879</TotalTime>
  <Words>1002</Words>
  <Application>Microsoft Office PowerPoint</Application>
  <PresentationFormat>Geniş ekran</PresentationFormat>
  <Paragraphs>225</Paragraphs>
  <Slides>27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Office Teması</vt:lpstr>
      <vt:lpstr>PowerPoint Sunusu</vt:lpstr>
      <vt:lpstr>Misyon</vt:lpstr>
      <vt:lpstr>Vizyon</vt:lpstr>
      <vt:lpstr>PowerPoint Sunusu</vt:lpstr>
      <vt:lpstr>PowerPoint Sunusu</vt:lpstr>
      <vt:lpstr>PowerPoint Sunusu</vt:lpstr>
      <vt:lpstr>Birim Yönetimi</vt:lpstr>
      <vt:lpstr>Akademik ve İdari Personel</vt:lpstr>
      <vt:lpstr>Kurum İçi Yükselmeler (2024-2025)</vt:lpstr>
      <vt:lpstr>Aramıza Yeni Katılan Arkadaşlarımız (2024-2025)</vt:lpstr>
      <vt:lpstr>Bölümlerimiz</vt:lpstr>
      <vt:lpstr>PowerPoint Sunusu</vt:lpstr>
      <vt:lpstr>Teknik Bilimler Meslek Yüksekokulu Stratejik Amaç Ve Hedefler</vt:lpstr>
      <vt:lpstr>PowerPoint Sunusu</vt:lpstr>
      <vt:lpstr>PowerPoint Sunusu</vt:lpstr>
      <vt:lpstr>PowerPoint Sunusu</vt:lpstr>
      <vt:lpstr>PowerPoint Sunusu</vt:lpstr>
      <vt:lpstr>PowerPoint Sunusu</vt:lpstr>
      <vt:lpstr>Etkinliklerimiz/Faaliyetlerimiz (Toplumsal Katkı)</vt:lpstr>
      <vt:lpstr>Etkinliklerimiz/Faaliyetlerimiz (Teknik Gezi)</vt:lpstr>
      <vt:lpstr>Etkinliklerimiz/Faaliyetlerimiz (Dış Paydaş Ziyaretleri)</vt:lpstr>
      <vt:lpstr>Etkinliklerimiz/Faaliyetlerimiz (Bilgilendirme ve Önleme Faaliyetleri)</vt:lpstr>
      <vt:lpstr>Bütçe ve Harcamalarımız (2024)</vt:lpstr>
      <vt:lpstr>İyileştirici ve Düzenleyici Faaliyetler</vt:lpstr>
      <vt:lpstr>İyileştirici ve Düzenleyici Faaliyetler</vt:lpstr>
      <vt:lpstr>Talepler ve Öneriler</vt:lpstr>
      <vt:lpstr>PowerPoint Sunusu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Omer YATGIN</dc:creator>
  <cp:lastModifiedBy>Bilgisayar</cp:lastModifiedBy>
  <cp:revision>842</cp:revision>
  <dcterms:created xsi:type="dcterms:W3CDTF">2018-02-07T07:43:50Z</dcterms:created>
  <dcterms:modified xsi:type="dcterms:W3CDTF">2025-04-25T07:19:37Z</dcterms:modified>
</cp:coreProperties>
</file>