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52" r:id="rId2"/>
    <p:sldId id="690" r:id="rId3"/>
    <p:sldId id="691" r:id="rId4"/>
    <p:sldId id="674" r:id="rId5"/>
    <p:sldId id="705" r:id="rId6"/>
    <p:sldId id="667" r:id="rId7"/>
    <p:sldId id="692" r:id="rId8"/>
    <p:sldId id="685" r:id="rId9"/>
    <p:sldId id="684" r:id="rId10"/>
    <p:sldId id="615" r:id="rId11"/>
    <p:sldId id="617" r:id="rId12"/>
    <p:sldId id="699" r:id="rId13"/>
    <p:sldId id="694" r:id="rId14"/>
    <p:sldId id="381" r:id="rId15"/>
    <p:sldId id="393" r:id="rId16"/>
    <p:sldId id="403" r:id="rId17"/>
    <p:sldId id="701" r:id="rId18"/>
    <p:sldId id="702" r:id="rId19"/>
    <p:sldId id="703" r:id="rId20"/>
    <p:sldId id="670" r:id="rId21"/>
    <p:sldId id="404" r:id="rId22"/>
    <p:sldId id="673" r:id="rId23"/>
    <p:sldId id="675" r:id="rId24"/>
    <p:sldId id="677" r:id="rId25"/>
    <p:sldId id="698" r:id="rId26"/>
    <p:sldId id="704" r:id="rId27"/>
    <p:sldId id="697" r:id="rId28"/>
    <p:sldId id="696" r:id="rId29"/>
    <p:sldId id="695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416"/>
    <a:srgbClr val="F0F2F5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AF606853-7671-496A-8E4F-DF71F8EC918B}" styleName="Koyu Stil 1 - Vurgu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Orta Stil 1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929F9F4-4A8F-4326-A1B4-22849713DDAB}" styleName="Koyu Stil 1 - Vurgu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FD4443E-F989-4FC4-A0C8-D5A2AF1F390B}" styleName="Koyu Stil 1 - Vurgu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6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Akademik Personel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Akademik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Sayfa1!$A$2:$A$4</c:f>
              <c:strCache>
                <c:ptCount val="3"/>
                <c:pt idx="0">
                  <c:v>Doktor Öğretim Üyesi</c:v>
                </c:pt>
                <c:pt idx="1">
                  <c:v>Öğretim Görevlisi</c:v>
                </c:pt>
                <c:pt idx="2">
                  <c:v>Toplam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1-4540-8FDE-2EAF329BB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65559247"/>
        <c:axId val="1165560495"/>
      </c:barChart>
      <c:catAx>
        <c:axId val="1165559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65560495"/>
        <c:crosses val="autoZero"/>
        <c:auto val="1"/>
        <c:lblAlgn val="ctr"/>
        <c:lblOffset val="100"/>
        <c:noMultiLvlLbl val="0"/>
      </c:catAx>
      <c:valAx>
        <c:axId val="116556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6555924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İdari Personel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İdari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Sayfa1!$A$2:$A$5</c:f>
              <c:strCache>
                <c:ptCount val="4"/>
                <c:pt idx="0">
                  <c:v>Yüksekokul Sekreteri</c:v>
                </c:pt>
                <c:pt idx="1">
                  <c:v>İdari Personel</c:v>
                </c:pt>
                <c:pt idx="2">
                  <c:v>Yardımcı Personel</c:v>
                </c:pt>
                <c:pt idx="3">
                  <c:v>Toplam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5-4063-9B23-8F3238753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30905535"/>
        <c:axId val="1130908031"/>
      </c:barChart>
      <c:catAx>
        <c:axId val="113090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30908031"/>
        <c:crosses val="autoZero"/>
        <c:auto val="1"/>
        <c:lblAlgn val="ctr"/>
        <c:lblOffset val="100"/>
        <c:noMultiLvlLbl val="0"/>
      </c:catAx>
      <c:valAx>
        <c:axId val="1130908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3090553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Sayfa1!$D$2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Sayfa1!$A$3:$A$10</c:f>
              <c:strCache>
                <c:ptCount val="8"/>
                <c:pt idx="0">
                  <c:v>Bilgisayar Teknolojileri Bölümü</c:v>
                </c:pt>
                <c:pt idx="1">
                  <c:v>Elektrik ve Enerji Bölümü</c:v>
                </c:pt>
                <c:pt idx="2">
                  <c:v>Gıda İşleme Bölümü</c:v>
                </c:pt>
                <c:pt idx="3">
                  <c:v>İnşaat Bölümü</c:v>
                </c:pt>
                <c:pt idx="4">
                  <c:v>Kimya ve Kimyasal İşleme Teknolojileri Bölümü</c:v>
                </c:pt>
                <c:pt idx="5">
                  <c:v>Makine ve Metal Teknolojileri Bölümü</c:v>
                </c:pt>
                <c:pt idx="6">
                  <c:v>Motorlu Araçlar ve Ulaştırma Teknolojileri Bölümü</c:v>
                </c:pt>
                <c:pt idx="7">
                  <c:v>Mülkiyet Koruma ve Güvenlik Bölümü</c:v>
                </c:pt>
              </c:strCache>
            </c:strRef>
          </c:cat>
          <c:val>
            <c:numRef>
              <c:f>Sayfa1!$D$3:$D$10</c:f>
              <c:numCache>
                <c:formatCode>General</c:formatCode>
                <c:ptCount val="8"/>
                <c:pt idx="0">
                  <c:v>62</c:v>
                </c:pt>
                <c:pt idx="1">
                  <c:v>63</c:v>
                </c:pt>
                <c:pt idx="2">
                  <c:v>41</c:v>
                </c:pt>
                <c:pt idx="3">
                  <c:v>93</c:v>
                </c:pt>
                <c:pt idx="4">
                  <c:v>31</c:v>
                </c:pt>
                <c:pt idx="5">
                  <c:v>41</c:v>
                </c:pt>
                <c:pt idx="6">
                  <c:v>52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8-4594-A1F2-C05A9F741927}"/>
            </c:ext>
          </c:extLst>
        </c:ser>
        <c:ser>
          <c:idx val="1"/>
          <c:order val="1"/>
          <c:tx>
            <c:strRef>
              <c:f>Sayfa1!$E$2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Sayfa1!$A$3:$A$10</c:f>
              <c:strCache>
                <c:ptCount val="8"/>
                <c:pt idx="0">
                  <c:v>Bilgisayar Teknolojileri Bölümü</c:v>
                </c:pt>
                <c:pt idx="1">
                  <c:v>Elektrik ve Enerji Bölümü</c:v>
                </c:pt>
                <c:pt idx="2">
                  <c:v>Gıda İşleme Bölümü</c:v>
                </c:pt>
                <c:pt idx="3">
                  <c:v>İnşaat Bölümü</c:v>
                </c:pt>
                <c:pt idx="4">
                  <c:v>Kimya ve Kimyasal İşleme Teknolojileri Bölümü</c:v>
                </c:pt>
                <c:pt idx="5">
                  <c:v>Makine ve Metal Teknolojileri Bölümü</c:v>
                </c:pt>
                <c:pt idx="6">
                  <c:v>Motorlu Araçlar ve Ulaştırma Teknolojileri Bölümü</c:v>
                </c:pt>
                <c:pt idx="7">
                  <c:v>Mülkiyet Koruma ve Güvenlik Bölümü</c:v>
                </c:pt>
              </c:strCache>
            </c:strRef>
          </c:cat>
          <c:val>
            <c:numRef>
              <c:f>Sayfa1!$E$3:$E$10</c:f>
              <c:numCache>
                <c:formatCode>General</c:formatCode>
                <c:ptCount val="8"/>
                <c:pt idx="0">
                  <c:v>62</c:v>
                </c:pt>
                <c:pt idx="1">
                  <c:v>63</c:v>
                </c:pt>
                <c:pt idx="2">
                  <c:v>41</c:v>
                </c:pt>
                <c:pt idx="3">
                  <c:v>93</c:v>
                </c:pt>
                <c:pt idx="4">
                  <c:v>31</c:v>
                </c:pt>
                <c:pt idx="5">
                  <c:v>41</c:v>
                </c:pt>
                <c:pt idx="6">
                  <c:v>51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8-4594-A1F2-C05A9F741927}"/>
            </c:ext>
          </c:extLst>
        </c:ser>
        <c:ser>
          <c:idx val="2"/>
          <c:order val="2"/>
          <c:tx>
            <c:strRef>
              <c:f>Sayfa1!$F$2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Sayfa1!$A$3:$A$10</c:f>
              <c:strCache>
                <c:ptCount val="8"/>
                <c:pt idx="0">
                  <c:v>Bilgisayar Teknolojileri Bölümü</c:v>
                </c:pt>
                <c:pt idx="1">
                  <c:v>Elektrik ve Enerji Bölümü</c:v>
                </c:pt>
                <c:pt idx="2">
                  <c:v>Gıda İşleme Bölümü</c:v>
                </c:pt>
                <c:pt idx="3">
                  <c:v>İnşaat Bölümü</c:v>
                </c:pt>
                <c:pt idx="4">
                  <c:v>Kimya ve Kimyasal İşleme Teknolojileri Bölümü</c:v>
                </c:pt>
                <c:pt idx="5">
                  <c:v>Makine ve Metal Teknolojileri Bölümü</c:v>
                </c:pt>
                <c:pt idx="6">
                  <c:v>Motorlu Araçlar ve Ulaştırma Teknolojileri Bölümü</c:v>
                </c:pt>
                <c:pt idx="7">
                  <c:v>Mülkiyet Koruma ve Güvenlik Bölümü</c:v>
                </c:pt>
              </c:strCache>
            </c:strRef>
          </c:cat>
          <c:val>
            <c:numRef>
              <c:f>Sayfa1!$F$3:$F$10</c:f>
              <c:numCache>
                <c:formatCode>General</c:formatCode>
                <c:ptCount val="8"/>
                <c:pt idx="0">
                  <c:v>62</c:v>
                </c:pt>
                <c:pt idx="1">
                  <c:v>63</c:v>
                </c:pt>
                <c:pt idx="2">
                  <c:v>41</c:v>
                </c:pt>
                <c:pt idx="3">
                  <c:v>93</c:v>
                </c:pt>
                <c:pt idx="4">
                  <c:v>31</c:v>
                </c:pt>
                <c:pt idx="5">
                  <c:v>41</c:v>
                </c:pt>
                <c:pt idx="6">
                  <c:v>52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8-4594-A1F2-C05A9F741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99598047"/>
        <c:axId val="1199600959"/>
      </c:barChart>
      <c:catAx>
        <c:axId val="1199598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199600959"/>
        <c:crosses val="autoZero"/>
        <c:auto val="1"/>
        <c:lblAlgn val="ctr"/>
        <c:lblOffset val="100"/>
        <c:noMultiLvlLbl val="0"/>
      </c:catAx>
      <c:valAx>
        <c:axId val="11996009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9598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>
                <a:solidFill>
                  <a:schemeClr val="tx1"/>
                </a:solidFill>
              </a:rPr>
              <a:t>SCI Expanded, SCI , SSCI, AHCI Kapsamındaki Dergilerde Yayınlanan Makale Sayıları</a:t>
            </a:r>
          </a:p>
        </c:rich>
      </c:tx>
      <c:layout>
        <c:manualLayout>
          <c:xMode val="edge"/>
          <c:yMode val="edge"/>
          <c:x val="0.11125442601418357"/>
          <c:y val="5.3383748295750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9</c:v>
                </c:pt>
                <c:pt idx="1">
                  <c:v>11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15</c:v>
                </c:pt>
                <c:pt idx="3">
                  <c:v>18</c:v>
                </c:pt>
                <c:pt idx="4">
                  <c:v>20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 dirty="0">
                <a:solidFill>
                  <a:schemeClr val="tx1"/>
                </a:solidFill>
              </a:rPr>
              <a:t>Yayınlanan Kitap/Kitap Bölümü Sayıları</a:t>
            </a:r>
          </a:p>
        </c:rich>
      </c:tx>
      <c:layout>
        <c:manualLayout>
          <c:xMode val="edge"/>
          <c:yMode val="edge"/>
          <c:x val="0.27373941960947867"/>
          <c:y val="5.0243527807765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 dirty="0">
                <a:solidFill>
                  <a:schemeClr val="tx1"/>
                </a:solidFill>
              </a:rPr>
              <a:t>Uluslararası Sözlü Bildiri Sayıları</a:t>
            </a:r>
          </a:p>
        </c:rich>
      </c:tx>
      <c:layout>
        <c:manualLayout>
          <c:xMode val="edge"/>
          <c:yMode val="edge"/>
          <c:x val="0.34662990894308671"/>
          <c:y val="7.53652917116476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8</c:v>
                </c:pt>
                <c:pt idx="1">
                  <c:v>9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12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tr-TR" sz="1800" dirty="0">
                <a:solidFill>
                  <a:schemeClr val="tx1"/>
                </a:solidFill>
              </a:rPr>
              <a:t>Atıf Sayıları</a:t>
            </a:r>
          </a:p>
        </c:rich>
      </c:tx>
      <c:layout>
        <c:manualLayout>
          <c:xMode val="edge"/>
          <c:yMode val="edge"/>
          <c:x val="0.44078012433233044"/>
          <c:y val="6.5944630247691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291703063769252"/>
          <c:y val="0.24736846737302678"/>
          <c:w val="0.75659526462904436"/>
          <c:h val="0.57362996188879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Son 3 yıl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Sheet1!$B$3:$B$8</c:f>
              <c:numCache>
                <c:formatCode>General</c:formatCode>
                <c:ptCount val="6"/>
                <c:pt idx="0">
                  <c:v>180</c:v>
                </c:pt>
                <c:pt idx="1">
                  <c:v>308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8-4F7E-8C98-3AAB2E90C8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Gelecek 3 Yıldaki Hedefler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Sheet1!$A$3:$A$8</c:f>
              <c:numCache>
                <c:formatCode>General</c:formatCod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</c:numCache>
            </c:numRef>
          </c:cat>
          <c:val>
            <c:numRef>
              <c:f>Sheet1!$C$3:$C$8</c:f>
              <c:numCache>
                <c:formatCode>General</c:formatCode>
                <c:ptCount val="6"/>
                <c:pt idx="2">
                  <c:v>350</c:v>
                </c:pt>
                <c:pt idx="3">
                  <c:v>450</c:v>
                </c:pt>
                <c:pt idx="4">
                  <c:v>550</c:v>
                </c:pt>
                <c:pt idx="5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08-4F7E-8C98-3AAB2E90C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0"/>
        <c:axId val="-1027817120"/>
        <c:axId val="-1027815488"/>
      </c:barChart>
      <c:catAx>
        <c:axId val="-102781712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5488"/>
        <c:crosses val="autoZero"/>
        <c:auto val="1"/>
        <c:lblAlgn val="ctr"/>
        <c:lblOffset val="100"/>
        <c:noMultiLvlLbl val="0"/>
      </c:catAx>
      <c:valAx>
        <c:axId val="-1027815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0278171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EB657-D0D9-418D-AEA0-1781CC959379}" type="doc">
      <dgm:prSet loTypeId="urn:microsoft.com/office/officeart/2009/layout/CirclePictureHierarchy" loCatId="pictur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34F9C6AA-B5EA-4C6F-B89A-CE1C9ABE6334}">
      <dgm:prSet phldrT="[Metin]" custT="1"/>
      <dgm:spPr/>
      <dgm:t>
        <a:bodyPr/>
        <a:lstStyle/>
        <a:p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Doç. Dr. Mithat ELÇİÇEK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</a:t>
          </a:r>
          <a:endParaRPr lang="tr-TR" sz="1600" b="1" cap="none" spc="0" dirty="0">
            <a:ln/>
            <a:solidFill>
              <a:schemeClr val="bg1">
                <a:lumMod val="65000"/>
              </a:schemeClr>
            </a:solidFill>
            <a:effectLst/>
          </a:endParaRPr>
        </a:p>
      </dgm:t>
    </dgm:pt>
    <dgm:pt modelId="{02E033C7-D917-443F-8834-2230EF657343}" type="parTrans" cxnId="{EC7BB325-9554-4B34-BBD8-DFE55039E8B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A80ACF87-15D1-43F2-9AB2-01824B88661B}" type="sibTrans" cxnId="{EC7BB325-9554-4B34-BBD8-DFE55039E8B4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2002D881-B46D-4A7C-A797-D33595C58446}">
      <dgm:prSet phldrT="[Metin]" custT="1"/>
      <dgm:spPr/>
      <dgm:t>
        <a:bodyPr/>
        <a:lstStyle/>
        <a:p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Dr. </a:t>
          </a:r>
          <a:r>
            <a:rPr lang="tr-TR" sz="1600" b="1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. Üyesi Gülistan OKUTAN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gm:t>
    </dgm:pt>
    <dgm:pt modelId="{FCB2B6AC-BF24-4ECB-928D-122099F652BF}" type="parTrans" cxnId="{9BFCE221-DA36-4A53-8F6C-658D59469252}">
      <dgm:prSet/>
      <dgm:spPr>
        <a:ln>
          <a:solidFill>
            <a:srgbClr val="EEC416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7E30D68A-4B76-40F7-8FA3-2A7E65B580D5}" type="sibTrans" cxnId="{9BFCE221-DA36-4A53-8F6C-658D59469252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6515335A-04A6-4AE2-8733-725947AECA19}">
      <dgm:prSet phldrT="[Metin]" custT="1"/>
      <dgm:spPr/>
      <dgm:t>
        <a:bodyPr/>
        <a:lstStyle/>
        <a:p>
          <a:r>
            <a:rPr lang="tr-TR" sz="1600" b="1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. Gör. Hüsamettin NAS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gm:t>
    </dgm:pt>
    <dgm:pt modelId="{DD80AD34-5F4B-4290-A070-CFFCF1BB7E4A}" type="parTrans" cxnId="{CF9A1650-9B8E-4918-BF7B-2E174D1094E7}">
      <dgm:prSet/>
      <dgm:spPr>
        <a:ln>
          <a:solidFill>
            <a:srgbClr val="EEC416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07FD32F1-D318-4FA8-98B2-EB7C3F79D0C3}" type="sibTrans" cxnId="{CF9A1650-9B8E-4918-BF7B-2E174D1094E7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2E163BC7-3D9B-4DE6-9E60-CFE3BE04810F}">
      <dgm:prSet phldrT="[Metin]" custT="1"/>
      <dgm:spPr/>
      <dgm:t>
        <a:bodyPr/>
        <a:lstStyle/>
        <a:p>
          <a:r>
            <a:rPr lang="tr-TR" sz="1600" b="1" cap="none" spc="0" dirty="0">
              <a:ln/>
              <a:solidFill>
                <a:srgbClr val="EEC416"/>
              </a:solidFill>
              <a:effectLst/>
            </a:rPr>
            <a:t>Tuncer KAÇHAN</a:t>
          </a:r>
        </a:p>
        <a:p>
          <a:r>
            <a:rPr lang="tr-TR" sz="1400" b="1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Yüksekokul Sekreteri</a:t>
          </a:r>
        </a:p>
      </dgm:t>
    </dgm:pt>
    <dgm:pt modelId="{8F47E9CD-0837-4C9D-A449-B54BBAB62656}" type="parTrans" cxnId="{6AD0B3D4-A6AF-4794-98F3-7EB4CA6B32B9}">
      <dgm:prSet/>
      <dgm:spPr>
        <a:ln>
          <a:solidFill>
            <a:srgbClr val="EEC416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D9C997C0-EB1F-4D32-9FBB-4FF4531372BF}" type="sibTrans" cxnId="{6AD0B3D4-A6AF-4794-98F3-7EB4CA6B32B9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tr-TR" b="1" cap="none" spc="0">
            <a:ln/>
            <a:solidFill>
              <a:schemeClr val="accent3"/>
            </a:solidFill>
            <a:effectLst/>
          </a:endParaRPr>
        </a:p>
      </dgm:t>
    </dgm:pt>
    <dgm:pt modelId="{DB73BD59-9CFE-4D6C-93BC-A99E1C3F7C8C}" type="pres">
      <dgm:prSet presAssocID="{1DEEB657-D0D9-418D-AEA0-1781CC9593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6ABD44-988A-469F-9CA5-A6087EFB6ED0}" type="pres">
      <dgm:prSet presAssocID="{34F9C6AA-B5EA-4C6F-B89A-CE1C9ABE6334}" presName="hierRoot1" presStyleCnt="0"/>
      <dgm:spPr/>
    </dgm:pt>
    <dgm:pt modelId="{A47DE81C-17F4-4103-9D09-8AF84A7DB19D}" type="pres">
      <dgm:prSet presAssocID="{34F9C6AA-B5EA-4C6F-B89A-CE1C9ABE6334}" presName="composite" presStyleCnt="0"/>
      <dgm:spPr/>
    </dgm:pt>
    <dgm:pt modelId="{D1AC76A6-B952-4FB1-91AE-3DE2A161EFA1}" type="pres">
      <dgm:prSet presAssocID="{34F9C6AA-B5EA-4C6F-B89A-CE1C9ABE6334}" presName="image" presStyleLbl="node0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rgbClr val="EEC416"/>
          </a:solidFill>
        </a:ln>
      </dgm:spPr>
    </dgm:pt>
    <dgm:pt modelId="{944D0A13-B40A-4EF4-B845-4B032AE5EC6F}" type="pres">
      <dgm:prSet presAssocID="{34F9C6AA-B5EA-4C6F-B89A-CE1C9ABE6334}" presName="text" presStyleLbl="revTx" presStyleIdx="0" presStyleCnt="4">
        <dgm:presLayoutVars>
          <dgm:chPref val="3"/>
        </dgm:presLayoutVars>
      </dgm:prSet>
      <dgm:spPr/>
    </dgm:pt>
    <dgm:pt modelId="{FAE1E1D4-78FE-441D-8FAF-D9089DAEDE20}" type="pres">
      <dgm:prSet presAssocID="{34F9C6AA-B5EA-4C6F-B89A-CE1C9ABE6334}" presName="hierChild2" presStyleCnt="0"/>
      <dgm:spPr/>
    </dgm:pt>
    <dgm:pt modelId="{50B8F489-5CC8-47B4-98A3-C04DF2927DA9}" type="pres">
      <dgm:prSet presAssocID="{FCB2B6AC-BF24-4ECB-928D-122099F652BF}" presName="Name10" presStyleLbl="parChTrans1D2" presStyleIdx="0" presStyleCnt="3"/>
      <dgm:spPr/>
    </dgm:pt>
    <dgm:pt modelId="{27AB2591-E357-4D75-995D-F8143BF64055}" type="pres">
      <dgm:prSet presAssocID="{2002D881-B46D-4A7C-A797-D33595C58446}" presName="hierRoot2" presStyleCnt="0"/>
      <dgm:spPr/>
    </dgm:pt>
    <dgm:pt modelId="{D7E8C5C2-0950-45C2-9AF1-28AF3E0FD08B}" type="pres">
      <dgm:prSet presAssocID="{2002D881-B46D-4A7C-A797-D33595C58446}" presName="composite2" presStyleCnt="0"/>
      <dgm:spPr/>
    </dgm:pt>
    <dgm:pt modelId="{1081B3DF-9E1E-4F50-8D40-157296DDD01C}" type="pres">
      <dgm:prSet presAssocID="{2002D881-B46D-4A7C-A797-D33595C58446}" presName="image2" presStyleLbl="node2" presStyleIdx="0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EEC416"/>
          </a:solidFill>
        </a:ln>
      </dgm:spPr>
    </dgm:pt>
    <dgm:pt modelId="{1B2EA7FD-53D9-4355-B5D8-01A3DC607463}" type="pres">
      <dgm:prSet presAssocID="{2002D881-B46D-4A7C-A797-D33595C58446}" presName="text2" presStyleLbl="revTx" presStyleIdx="1" presStyleCnt="4">
        <dgm:presLayoutVars>
          <dgm:chPref val="3"/>
        </dgm:presLayoutVars>
      </dgm:prSet>
      <dgm:spPr/>
    </dgm:pt>
    <dgm:pt modelId="{4514F553-1F45-4188-AA83-21C6314EDCCA}" type="pres">
      <dgm:prSet presAssocID="{2002D881-B46D-4A7C-A797-D33595C58446}" presName="hierChild3" presStyleCnt="0"/>
      <dgm:spPr/>
    </dgm:pt>
    <dgm:pt modelId="{0ABBE990-81E3-4DA5-A99F-4C47A7F34B08}" type="pres">
      <dgm:prSet presAssocID="{DD80AD34-5F4B-4290-A070-CFFCF1BB7E4A}" presName="Name10" presStyleLbl="parChTrans1D2" presStyleIdx="1" presStyleCnt="3"/>
      <dgm:spPr/>
    </dgm:pt>
    <dgm:pt modelId="{87CB862E-8962-49FA-B143-FFC95EBE87EE}" type="pres">
      <dgm:prSet presAssocID="{6515335A-04A6-4AE2-8733-725947AECA19}" presName="hierRoot2" presStyleCnt="0"/>
      <dgm:spPr/>
    </dgm:pt>
    <dgm:pt modelId="{4EDC441B-9A31-42B6-8B95-2BA00C22C06A}" type="pres">
      <dgm:prSet presAssocID="{6515335A-04A6-4AE2-8733-725947AECA19}" presName="composite2" presStyleCnt="0"/>
      <dgm:spPr/>
    </dgm:pt>
    <dgm:pt modelId="{769E26E7-DF03-4693-94BF-4DA9392DEA81}" type="pres">
      <dgm:prSet presAssocID="{6515335A-04A6-4AE2-8733-725947AECA19}" presName="image2" presStyleLbl="node2" presStyleIdx="1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rgbClr val="EEC416"/>
          </a:solidFill>
        </a:ln>
      </dgm:spPr>
    </dgm:pt>
    <dgm:pt modelId="{58EEB775-4A7B-4F11-9183-36175414793A}" type="pres">
      <dgm:prSet presAssocID="{6515335A-04A6-4AE2-8733-725947AECA19}" presName="text2" presStyleLbl="revTx" presStyleIdx="2" presStyleCnt="4">
        <dgm:presLayoutVars>
          <dgm:chPref val="3"/>
        </dgm:presLayoutVars>
      </dgm:prSet>
      <dgm:spPr/>
    </dgm:pt>
    <dgm:pt modelId="{AA8A3F26-C317-470F-AD3B-5D5042835400}" type="pres">
      <dgm:prSet presAssocID="{6515335A-04A6-4AE2-8733-725947AECA19}" presName="hierChild3" presStyleCnt="0"/>
      <dgm:spPr/>
    </dgm:pt>
    <dgm:pt modelId="{9CC3FA79-F929-4F83-BA1E-1E8EC6541490}" type="pres">
      <dgm:prSet presAssocID="{8F47E9CD-0837-4C9D-A449-B54BBAB62656}" presName="Name10" presStyleLbl="parChTrans1D2" presStyleIdx="2" presStyleCnt="3"/>
      <dgm:spPr/>
    </dgm:pt>
    <dgm:pt modelId="{0C194110-841E-4A1C-8FAE-AEC2B5F5D61E}" type="pres">
      <dgm:prSet presAssocID="{2E163BC7-3D9B-4DE6-9E60-CFE3BE04810F}" presName="hierRoot2" presStyleCnt="0"/>
      <dgm:spPr/>
    </dgm:pt>
    <dgm:pt modelId="{7DA14884-E98F-4E36-95DD-783348336727}" type="pres">
      <dgm:prSet presAssocID="{2E163BC7-3D9B-4DE6-9E60-CFE3BE04810F}" presName="composite2" presStyleCnt="0"/>
      <dgm:spPr/>
    </dgm:pt>
    <dgm:pt modelId="{5B7E723B-5501-4F07-AC2A-DB96C00963C1}" type="pres">
      <dgm:prSet presAssocID="{2E163BC7-3D9B-4DE6-9E60-CFE3BE04810F}" presName="image2" presStyleLbl="node2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EEC416"/>
          </a:solidFill>
        </a:ln>
      </dgm:spPr>
    </dgm:pt>
    <dgm:pt modelId="{A74C9427-297A-4849-A581-3373BA59EDFA}" type="pres">
      <dgm:prSet presAssocID="{2E163BC7-3D9B-4DE6-9E60-CFE3BE04810F}" presName="text2" presStyleLbl="revTx" presStyleIdx="3" presStyleCnt="4">
        <dgm:presLayoutVars>
          <dgm:chPref val="3"/>
        </dgm:presLayoutVars>
      </dgm:prSet>
      <dgm:spPr/>
    </dgm:pt>
    <dgm:pt modelId="{53AB0882-F7C3-4353-A73D-87617A00EEEF}" type="pres">
      <dgm:prSet presAssocID="{2E163BC7-3D9B-4DE6-9E60-CFE3BE04810F}" presName="hierChild3" presStyleCnt="0"/>
      <dgm:spPr/>
    </dgm:pt>
  </dgm:ptLst>
  <dgm:cxnLst>
    <dgm:cxn modelId="{2C1E631C-020F-4440-8783-39871C08FC1A}" type="presOf" srcId="{34F9C6AA-B5EA-4C6F-B89A-CE1C9ABE6334}" destId="{944D0A13-B40A-4EF4-B845-4B032AE5EC6F}" srcOrd="0" destOrd="0" presId="urn:microsoft.com/office/officeart/2009/layout/CirclePictureHierarchy"/>
    <dgm:cxn modelId="{9BFCE221-DA36-4A53-8F6C-658D59469252}" srcId="{34F9C6AA-B5EA-4C6F-B89A-CE1C9ABE6334}" destId="{2002D881-B46D-4A7C-A797-D33595C58446}" srcOrd="0" destOrd="0" parTransId="{FCB2B6AC-BF24-4ECB-928D-122099F652BF}" sibTransId="{7E30D68A-4B76-40F7-8FA3-2A7E65B580D5}"/>
    <dgm:cxn modelId="{EC7BB325-9554-4B34-BBD8-DFE55039E8B4}" srcId="{1DEEB657-D0D9-418D-AEA0-1781CC959379}" destId="{34F9C6AA-B5EA-4C6F-B89A-CE1C9ABE6334}" srcOrd="0" destOrd="0" parTransId="{02E033C7-D917-443F-8834-2230EF657343}" sibTransId="{A80ACF87-15D1-43F2-9AB2-01824B88661B}"/>
    <dgm:cxn modelId="{7C577928-A2AB-4C2A-8C0B-191FFBBA27EB}" type="presOf" srcId="{FCB2B6AC-BF24-4ECB-928D-122099F652BF}" destId="{50B8F489-5CC8-47B4-98A3-C04DF2927DA9}" srcOrd="0" destOrd="0" presId="urn:microsoft.com/office/officeart/2009/layout/CirclePictureHierarchy"/>
    <dgm:cxn modelId="{FD988E2A-5F92-4EAC-960B-F5B0C1821BA8}" type="presOf" srcId="{2E163BC7-3D9B-4DE6-9E60-CFE3BE04810F}" destId="{A74C9427-297A-4849-A581-3373BA59EDFA}" srcOrd="0" destOrd="0" presId="urn:microsoft.com/office/officeart/2009/layout/CirclePictureHierarchy"/>
    <dgm:cxn modelId="{7FBEE03C-FA2E-4E5E-A6FD-954498BA1748}" type="presOf" srcId="{6515335A-04A6-4AE2-8733-725947AECA19}" destId="{58EEB775-4A7B-4F11-9183-36175414793A}" srcOrd="0" destOrd="0" presId="urn:microsoft.com/office/officeart/2009/layout/CirclePictureHierarchy"/>
    <dgm:cxn modelId="{23A8164C-F2BF-4B47-BEAD-63099792326F}" type="presOf" srcId="{1DEEB657-D0D9-418D-AEA0-1781CC959379}" destId="{DB73BD59-9CFE-4D6C-93BC-A99E1C3F7C8C}" srcOrd="0" destOrd="0" presId="urn:microsoft.com/office/officeart/2009/layout/CirclePictureHierarchy"/>
    <dgm:cxn modelId="{8FACD36F-FA22-4DA9-9690-570664DFC0A6}" type="presOf" srcId="{2002D881-B46D-4A7C-A797-D33595C58446}" destId="{1B2EA7FD-53D9-4355-B5D8-01A3DC607463}" srcOrd="0" destOrd="0" presId="urn:microsoft.com/office/officeart/2009/layout/CirclePictureHierarchy"/>
    <dgm:cxn modelId="{CF9A1650-9B8E-4918-BF7B-2E174D1094E7}" srcId="{34F9C6AA-B5EA-4C6F-B89A-CE1C9ABE6334}" destId="{6515335A-04A6-4AE2-8733-725947AECA19}" srcOrd="1" destOrd="0" parTransId="{DD80AD34-5F4B-4290-A070-CFFCF1BB7E4A}" sibTransId="{07FD32F1-D318-4FA8-98B2-EB7C3F79D0C3}"/>
    <dgm:cxn modelId="{44AFD770-55A6-46F3-99AA-9DFF1E0C2282}" type="presOf" srcId="{DD80AD34-5F4B-4290-A070-CFFCF1BB7E4A}" destId="{0ABBE990-81E3-4DA5-A99F-4C47A7F34B08}" srcOrd="0" destOrd="0" presId="urn:microsoft.com/office/officeart/2009/layout/CirclePictureHierarchy"/>
    <dgm:cxn modelId="{6AD0B3D4-A6AF-4794-98F3-7EB4CA6B32B9}" srcId="{34F9C6AA-B5EA-4C6F-B89A-CE1C9ABE6334}" destId="{2E163BC7-3D9B-4DE6-9E60-CFE3BE04810F}" srcOrd="2" destOrd="0" parTransId="{8F47E9CD-0837-4C9D-A449-B54BBAB62656}" sibTransId="{D9C997C0-EB1F-4D32-9FBB-4FF4531372BF}"/>
    <dgm:cxn modelId="{F484E2E3-5CCE-402D-8043-D8F65B7D69C9}" type="presOf" srcId="{8F47E9CD-0837-4C9D-A449-B54BBAB62656}" destId="{9CC3FA79-F929-4F83-BA1E-1E8EC6541490}" srcOrd="0" destOrd="0" presId="urn:microsoft.com/office/officeart/2009/layout/CirclePictureHierarchy"/>
    <dgm:cxn modelId="{B41F1C56-48B1-41C8-B2EF-8E85BC7F4050}" type="presParOf" srcId="{DB73BD59-9CFE-4D6C-93BC-A99E1C3F7C8C}" destId="{AC6ABD44-988A-469F-9CA5-A6087EFB6ED0}" srcOrd="0" destOrd="0" presId="urn:microsoft.com/office/officeart/2009/layout/CirclePictureHierarchy"/>
    <dgm:cxn modelId="{EDE1DDCB-3F7F-4478-9914-370951624909}" type="presParOf" srcId="{AC6ABD44-988A-469F-9CA5-A6087EFB6ED0}" destId="{A47DE81C-17F4-4103-9D09-8AF84A7DB19D}" srcOrd="0" destOrd="0" presId="urn:microsoft.com/office/officeart/2009/layout/CirclePictureHierarchy"/>
    <dgm:cxn modelId="{5492C274-E446-4706-8693-65DD7DF1741F}" type="presParOf" srcId="{A47DE81C-17F4-4103-9D09-8AF84A7DB19D}" destId="{D1AC76A6-B952-4FB1-91AE-3DE2A161EFA1}" srcOrd="0" destOrd="0" presId="urn:microsoft.com/office/officeart/2009/layout/CirclePictureHierarchy"/>
    <dgm:cxn modelId="{A4E7A89B-5E75-43D1-80C6-C983FA7C9F7F}" type="presParOf" srcId="{A47DE81C-17F4-4103-9D09-8AF84A7DB19D}" destId="{944D0A13-B40A-4EF4-B845-4B032AE5EC6F}" srcOrd="1" destOrd="0" presId="urn:microsoft.com/office/officeart/2009/layout/CirclePictureHierarchy"/>
    <dgm:cxn modelId="{4ACE970A-AB4D-4511-9E3E-244E7D316FE6}" type="presParOf" srcId="{AC6ABD44-988A-469F-9CA5-A6087EFB6ED0}" destId="{FAE1E1D4-78FE-441D-8FAF-D9089DAEDE20}" srcOrd="1" destOrd="0" presId="urn:microsoft.com/office/officeart/2009/layout/CirclePictureHierarchy"/>
    <dgm:cxn modelId="{332010A9-0FC1-4497-867E-DFB32FFC3617}" type="presParOf" srcId="{FAE1E1D4-78FE-441D-8FAF-D9089DAEDE20}" destId="{50B8F489-5CC8-47B4-98A3-C04DF2927DA9}" srcOrd="0" destOrd="0" presId="urn:microsoft.com/office/officeart/2009/layout/CirclePictureHierarchy"/>
    <dgm:cxn modelId="{16A7B14E-570D-4955-ACFF-85C8930A15EE}" type="presParOf" srcId="{FAE1E1D4-78FE-441D-8FAF-D9089DAEDE20}" destId="{27AB2591-E357-4D75-995D-F8143BF64055}" srcOrd="1" destOrd="0" presId="urn:microsoft.com/office/officeart/2009/layout/CirclePictureHierarchy"/>
    <dgm:cxn modelId="{ACAF538F-27A4-4771-83E1-D5DDBBAF9AA9}" type="presParOf" srcId="{27AB2591-E357-4D75-995D-F8143BF64055}" destId="{D7E8C5C2-0950-45C2-9AF1-28AF3E0FD08B}" srcOrd="0" destOrd="0" presId="urn:microsoft.com/office/officeart/2009/layout/CirclePictureHierarchy"/>
    <dgm:cxn modelId="{8A5E335C-9EC4-4208-A3B8-66BB1B67EEAC}" type="presParOf" srcId="{D7E8C5C2-0950-45C2-9AF1-28AF3E0FD08B}" destId="{1081B3DF-9E1E-4F50-8D40-157296DDD01C}" srcOrd="0" destOrd="0" presId="urn:microsoft.com/office/officeart/2009/layout/CirclePictureHierarchy"/>
    <dgm:cxn modelId="{FB62A5F0-A364-4739-95EB-1EF93B7D6825}" type="presParOf" srcId="{D7E8C5C2-0950-45C2-9AF1-28AF3E0FD08B}" destId="{1B2EA7FD-53D9-4355-B5D8-01A3DC607463}" srcOrd="1" destOrd="0" presId="urn:microsoft.com/office/officeart/2009/layout/CirclePictureHierarchy"/>
    <dgm:cxn modelId="{6092E079-DBC0-41F3-87D3-6DB3A9F7F92E}" type="presParOf" srcId="{27AB2591-E357-4D75-995D-F8143BF64055}" destId="{4514F553-1F45-4188-AA83-21C6314EDCCA}" srcOrd="1" destOrd="0" presId="urn:microsoft.com/office/officeart/2009/layout/CirclePictureHierarchy"/>
    <dgm:cxn modelId="{E419AACA-39CA-4A85-ADF8-071538572F1E}" type="presParOf" srcId="{FAE1E1D4-78FE-441D-8FAF-D9089DAEDE20}" destId="{0ABBE990-81E3-4DA5-A99F-4C47A7F34B08}" srcOrd="2" destOrd="0" presId="urn:microsoft.com/office/officeart/2009/layout/CirclePictureHierarchy"/>
    <dgm:cxn modelId="{22764018-CA95-42FE-9612-7E17C096B286}" type="presParOf" srcId="{FAE1E1D4-78FE-441D-8FAF-D9089DAEDE20}" destId="{87CB862E-8962-49FA-B143-FFC95EBE87EE}" srcOrd="3" destOrd="0" presId="urn:microsoft.com/office/officeart/2009/layout/CirclePictureHierarchy"/>
    <dgm:cxn modelId="{E09475B3-2F77-4603-B1C2-9C8CE12D8338}" type="presParOf" srcId="{87CB862E-8962-49FA-B143-FFC95EBE87EE}" destId="{4EDC441B-9A31-42B6-8B95-2BA00C22C06A}" srcOrd="0" destOrd="0" presId="urn:microsoft.com/office/officeart/2009/layout/CirclePictureHierarchy"/>
    <dgm:cxn modelId="{2EB9EEDF-4CF6-40CD-A266-565D6DA33720}" type="presParOf" srcId="{4EDC441B-9A31-42B6-8B95-2BA00C22C06A}" destId="{769E26E7-DF03-4693-94BF-4DA9392DEA81}" srcOrd="0" destOrd="0" presId="urn:microsoft.com/office/officeart/2009/layout/CirclePictureHierarchy"/>
    <dgm:cxn modelId="{E16FD22C-5F12-4C67-8F2D-981EA8FD57E3}" type="presParOf" srcId="{4EDC441B-9A31-42B6-8B95-2BA00C22C06A}" destId="{58EEB775-4A7B-4F11-9183-36175414793A}" srcOrd="1" destOrd="0" presId="urn:microsoft.com/office/officeart/2009/layout/CirclePictureHierarchy"/>
    <dgm:cxn modelId="{EA99DA14-6A20-430E-9374-97F8A27D2A91}" type="presParOf" srcId="{87CB862E-8962-49FA-B143-FFC95EBE87EE}" destId="{AA8A3F26-C317-470F-AD3B-5D5042835400}" srcOrd="1" destOrd="0" presId="urn:microsoft.com/office/officeart/2009/layout/CirclePictureHierarchy"/>
    <dgm:cxn modelId="{870C4E6C-469A-4BF3-A254-81EBEADA7554}" type="presParOf" srcId="{FAE1E1D4-78FE-441D-8FAF-D9089DAEDE20}" destId="{9CC3FA79-F929-4F83-BA1E-1E8EC6541490}" srcOrd="4" destOrd="0" presId="urn:microsoft.com/office/officeart/2009/layout/CirclePictureHierarchy"/>
    <dgm:cxn modelId="{2EA4A000-A857-4974-8DE3-E56AD059DD3C}" type="presParOf" srcId="{FAE1E1D4-78FE-441D-8FAF-D9089DAEDE20}" destId="{0C194110-841E-4A1C-8FAE-AEC2B5F5D61E}" srcOrd="5" destOrd="0" presId="urn:microsoft.com/office/officeart/2009/layout/CirclePictureHierarchy"/>
    <dgm:cxn modelId="{D602F069-F9E4-4192-9C05-A3BE600A7C72}" type="presParOf" srcId="{0C194110-841E-4A1C-8FAE-AEC2B5F5D61E}" destId="{7DA14884-E98F-4E36-95DD-783348336727}" srcOrd="0" destOrd="0" presId="urn:microsoft.com/office/officeart/2009/layout/CirclePictureHierarchy"/>
    <dgm:cxn modelId="{73059E3E-14EB-48DE-ADE3-433EC5BA9D64}" type="presParOf" srcId="{7DA14884-E98F-4E36-95DD-783348336727}" destId="{5B7E723B-5501-4F07-AC2A-DB96C00963C1}" srcOrd="0" destOrd="0" presId="urn:microsoft.com/office/officeart/2009/layout/CirclePictureHierarchy"/>
    <dgm:cxn modelId="{C5A6DEC0-BAB9-45BB-A685-D0ECB5021E03}" type="presParOf" srcId="{7DA14884-E98F-4E36-95DD-783348336727}" destId="{A74C9427-297A-4849-A581-3373BA59EDFA}" srcOrd="1" destOrd="0" presId="urn:microsoft.com/office/officeart/2009/layout/CirclePictureHierarchy"/>
    <dgm:cxn modelId="{F9A71A03-6983-4920-9D2F-3D9624617B15}" type="presParOf" srcId="{0C194110-841E-4A1C-8FAE-AEC2B5F5D61E}" destId="{53AB0882-F7C3-4353-A73D-87617A00EEE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F0C578-6A9F-4403-95FC-069408B72BF6}" type="doc">
      <dgm:prSet loTypeId="urn:microsoft.com/office/officeart/2005/8/layout/pyramid2" loCatId="list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FB7C5838-EB94-4293-966F-92DC6FBEB7F3}">
      <dgm:prSet phldrT="[Metin]" custT="1"/>
      <dgm:spPr/>
      <dgm:t>
        <a:bodyPr/>
        <a:lstStyle/>
        <a:p>
          <a:pPr rtl="0"/>
          <a:r>
            <a:rPr lang="tr-TR" sz="1100" b="1" i="0" u="none" dirty="0"/>
            <a:t>Bilgisayar</a:t>
          </a:r>
          <a:r>
            <a:rPr lang="tr-TR" sz="1100" b="1" i="0" u="none" baseline="0" dirty="0"/>
            <a:t> Teknolojileri Bölümü</a:t>
          </a:r>
          <a:endParaRPr lang="tr-TR" sz="1100" b="1" dirty="0"/>
        </a:p>
      </dgm:t>
    </dgm:pt>
    <dgm:pt modelId="{494A1B80-88EF-43A3-A486-9FF2BAB023E9}" type="parTrans" cxnId="{5E784115-E213-4E9D-A44C-C97008ECA703}">
      <dgm:prSet/>
      <dgm:spPr/>
      <dgm:t>
        <a:bodyPr/>
        <a:lstStyle/>
        <a:p>
          <a:endParaRPr lang="tr-TR" sz="2400" b="1"/>
        </a:p>
      </dgm:t>
    </dgm:pt>
    <dgm:pt modelId="{D368581F-C5D8-4E41-B744-2D51A01BC571}" type="sibTrans" cxnId="{5E784115-E213-4E9D-A44C-C97008ECA703}">
      <dgm:prSet/>
      <dgm:spPr/>
      <dgm:t>
        <a:bodyPr/>
        <a:lstStyle/>
        <a:p>
          <a:endParaRPr lang="tr-TR" sz="2400" b="1"/>
        </a:p>
      </dgm:t>
    </dgm:pt>
    <dgm:pt modelId="{C7C675E2-78CC-4977-9E6C-53E6E698CAF6}">
      <dgm:prSet custT="1"/>
      <dgm:spPr/>
      <dgm:t>
        <a:bodyPr/>
        <a:lstStyle/>
        <a:p>
          <a:r>
            <a:rPr lang="tr-TR" sz="1100" b="1" i="0" u="none" dirty="0"/>
            <a:t>Elektrik ve Enerji Bölümü</a:t>
          </a:r>
          <a:endParaRPr lang="tr-TR" sz="1100" b="1" dirty="0"/>
        </a:p>
      </dgm:t>
    </dgm:pt>
    <dgm:pt modelId="{08DFA18A-23CA-4852-BB02-4262D83A071A}" type="parTrans" cxnId="{82351331-B150-490A-8E9D-1A3C65212CE4}">
      <dgm:prSet/>
      <dgm:spPr/>
      <dgm:t>
        <a:bodyPr/>
        <a:lstStyle/>
        <a:p>
          <a:endParaRPr lang="tr-TR" sz="2400" b="1"/>
        </a:p>
      </dgm:t>
    </dgm:pt>
    <dgm:pt modelId="{3A295561-45D1-4806-8828-69B45E777D42}" type="sibTrans" cxnId="{82351331-B150-490A-8E9D-1A3C65212CE4}">
      <dgm:prSet/>
      <dgm:spPr/>
      <dgm:t>
        <a:bodyPr/>
        <a:lstStyle/>
        <a:p>
          <a:endParaRPr lang="tr-TR" sz="2400" b="1"/>
        </a:p>
      </dgm:t>
    </dgm:pt>
    <dgm:pt modelId="{9CA83D7E-7775-41E3-967F-81565AB8F165}">
      <dgm:prSet custT="1"/>
      <dgm:spPr/>
      <dgm:t>
        <a:bodyPr/>
        <a:lstStyle/>
        <a:p>
          <a:r>
            <a:rPr lang="tr-TR" sz="1100" b="1" i="0" u="none" dirty="0"/>
            <a:t>Gıda İşleme Bölümü</a:t>
          </a:r>
          <a:endParaRPr lang="tr-TR" sz="1100" b="1" dirty="0"/>
        </a:p>
      </dgm:t>
    </dgm:pt>
    <dgm:pt modelId="{6A7706CD-B19C-4762-AE5C-F8EC8BC16399}" type="parTrans" cxnId="{2C8F645B-DD67-4E67-A3ED-7F7A48FEA555}">
      <dgm:prSet/>
      <dgm:spPr/>
      <dgm:t>
        <a:bodyPr/>
        <a:lstStyle/>
        <a:p>
          <a:endParaRPr lang="tr-TR" sz="2400" b="1"/>
        </a:p>
      </dgm:t>
    </dgm:pt>
    <dgm:pt modelId="{F3ED525F-FB95-41D9-A4D7-A7617774A0A5}" type="sibTrans" cxnId="{2C8F645B-DD67-4E67-A3ED-7F7A48FEA555}">
      <dgm:prSet/>
      <dgm:spPr/>
      <dgm:t>
        <a:bodyPr/>
        <a:lstStyle/>
        <a:p>
          <a:endParaRPr lang="tr-TR" sz="2400" b="1"/>
        </a:p>
      </dgm:t>
    </dgm:pt>
    <dgm:pt modelId="{AF6F6A41-7CB8-4CCB-87CE-A60FABAF23CD}">
      <dgm:prSet custT="1"/>
      <dgm:spPr/>
      <dgm:t>
        <a:bodyPr/>
        <a:lstStyle/>
        <a:p>
          <a:r>
            <a:rPr lang="tr-TR" sz="1100" b="1" i="0" u="none" dirty="0"/>
            <a:t>İnşaat Bölümü</a:t>
          </a:r>
          <a:endParaRPr lang="tr-TR" sz="1100" b="1" dirty="0"/>
        </a:p>
      </dgm:t>
    </dgm:pt>
    <dgm:pt modelId="{2FEF7169-54AC-4D71-895A-370C0ADE4AC3}" type="parTrans" cxnId="{14AC4F59-A144-4B1B-9802-65F4D9822E38}">
      <dgm:prSet/>
      <dgm:spPr/>
      <dgm:t>
        <a:bodyPr/>
        <a:lstStyle/>
        <a:p>
          <a:endParaRPr lang="tr-TR" sz="2400" b="1"/>
        </a:p>
      </dgm:t>
    </dgm:pt>
    <dgm:pt modelId="{BE9FC865-A54E-42FE-AFE5-25ECDB34DA05}" type="sibTrans" cxnId="{14AC4F59-A144-4B1B-9802-65F4D9822E38}">
      <dgm:prSet/>
      <dgm:spPr/>
      <dgm:t>
        <a:bodyPr/>
        <a:lstStyle/>
        <a:p>
          <a:endParaRPr lang="tr-TR" sz="2400" b="1"/>
        </a:p>
      </dgm:t>
    </dgm:pt>
    <dgm:pt modelId="{CAEE71C2-7355-407A-BDF5-4E0D654745B8}">
      <dgm:prSet custT="1"/>
      <dgm:spPr/>
      <dgm:t>
        <a:bodyPr/>
        <a:lstStyle/>
        <a:p>
          <a:r>
            <a:rPr lang="tr-TR" sz="1100" b="1" i="0" u="none" dirty="0"/>
            <a:t>Kimya ve Kimyasal İşleme Teknolojileri Bölümü</a:t>
          </a:r>
          <a:endParaRPr lang="tr-TR" sz="1100" b="1" dirty="0"/>
        </a:p>
      </dgm:t>
    </dgm:pt>
    <dgm:pt modelId="{5CB7AE2C-DD5F-45DC-AC40-887B7E05E3B7}" type="parTrans" cxnId="{3620C047-073E-42E2-9DE2-2AB8ED1512D1}">
      <dgm:prSet/>
      <dgm:spPr/>
      <dgm:t>
        <a:bodyPr/>
        <a:lstStyle/>
        <a:p>
          <a:endParaRPr lang="tr-TR" sz="2400" b="1"/>
        </a:p>
      </dgm:t>
    </dgm:pt>
    <dgm:pt modelId="{67D725F9-FFF6-43A4-BB51-BA7F23E9E531}" type="sibTrans" cxnId="{3620C047-073E-42E2-9DE2-2AB8ED1512D1}">
      <dgm:prSet/>
      <dgm:spPr/>
      <dgm:t>
        <a:bodyPr/>
        <a:lstStyle/>
        <a:p>
          <a:endParaRPr lang="tr-TR" sz="2400" b="1"/>
        </a:p>
      </dgm:t>
    </dgm:pt>
    <dgm:pt modelId="{9F12236C-14C7-4272-81CA-19C800086193}">
      <dgm:prSet custT="1"/>
      <dgm:spPr/>
      <dgm:t>
        <a:bodyPr/>
        <a:lstStyle/>
        <a:p>
          <a:r>
            <a:rPr lang="tr-TR" sz="1100" b="1" i="0" u="none" dirty="0"/>
            <a:t>Makine ve Metal Teknolojileri Bölümü</a:t>
          </a:r>
          <a:endParaRPr lang="tr-TR" sz="1100" b="1" dirty="0"/>
        </a:p>
      </dgm:t>
    </dgm:pt>
    <dgm:pt modelId="{F75C860D-A7B8-420D-A2C0-83EC4F86EAD8}" type="parTrans" cxnId="{30CA5E82-23A7-4A27-AE99-E02ADB9D7EC6}">
      <dgm:prSet/>
      <dgm:spPr/>
      <dgm:t>
        <a:bodyPr/>
        <a:lstStyle/>
        <a:p>
          <a:endParaRPr lang="tr-TR" sz="2400" b="1"/>
        </a:p>
      </dgm:t>
    </dgm:pt>
    <dgm:pt modelId="{899C1912-B1BF-46A2-B913-855CB8E5A0E4}" type="sibTrans" cxnId="{30CA5E82-23A7-4A27-AE99-E02ADB9D7EC6}">
      <dgm:prSet/>
      <dgm:spPr/>
      <dgm:t>
        <a:bodyPr/>
        <a:lstStyle/>
        <a:p>
          <a:endParaRPr lang="tr-TR" sz="2400" b="1"/>
        </a:p>
      </dgm:t>
    </dgm:pt>
    <dgm:pt modelId="{76822622-472F-48CC-BDF6-C24598465746}">
      <dgm:prSet custT="1"/>
      <dgm:spPr/>
      <dgm:t>
        <a:bodyPr/>
        <a:lstStyle/>
        <a:p>
          <a:r>
            <a:rPr lang="tr-TR" sz="1100" b="1" i="0" u="none" dirty="0"/>
            <a:t>Motorlu Araçlar ve Ulaştırma Teknolojileri Bölümü</a:t>
          </a:r>
          <a:endParaRPr lang="tr-TR" sz="1100" b="1" dirty="0"/>
        </a:p>
      </dgm:t>
    </dgm:pt>
    <dgm:pt modelId="{52E09CBA-7773-40FF-95C9-A5365EA03B62}" type="parTrans" cxnId="{74342B48-424E-4152-90D3-A42D4F5CBC66}">
      <dgm:prSet/>
      <dgm:spPr/>
      <dgm:t>
        <a:bodyPr/>
        <a:lstStyle/>
        <a:p>
          <a:endParaRPr lang="tr-TR" sz="2400" b="1"/>
        </a:p>
      </dgm:t>
    </dgm:pt>
    <dgm:pt modelId="{06E0921F-BB7A-44ED-8786-735DDE430C75}" type="sibTrans" cxnId="{74342B48-424E-4152-90D3-A42D4F5CBC66}">
      <dgm:prSet/>
      <dgm:spPr/>
      <dgm:t>
        <a:bodyPr/>
        <a:lstStyle/>
        <a:p>
          <a:endParaRPr lang="tr-TR" sz="2400" b="1"/>
        </a:p>
      </dgm:t>
    </dgm:pt>
    <dgm:pt modelId="{6E5E4C08-E72E-4338-B23C-A5B126571456}">
      <dgm:prSet custT="1"/>
      <dgm:spPr/>
      <dgm:t>
        <a:bodyPr/>
        <a:lstStyle/>
        <a:p>
          <a:r>
            <a:rPr lang="tr-TR" sz="1100" b="1" i="0" u="none" dirty="0"/>
            <a:t>Mülkiyet Koruma ve Güvenlik Bölümü</a:t>
          </a:r>
          <a:endParaRPr lang="tr-TR" sz="1100" b="1" dirty="0"/>
        </a:p>
      </dgm:t>
    </dgm:pt>
    <dgm:pt modelId="{DFB9D26D-A36E-446E-9D45-B70F6120A5ED}" type="parTrans" cxnId="{9FF3B8FA-7DD1-4828-AAA6-BBE20D4140EE}">
      <dgm:prSet/>
      <dgm:spPr/>
      <dgm:t>
        <a:bodyPr/>
        <a:lstStyle/>
        <a:p>
          <a:endParaRPr lang="tr-TR" sz="2400" b="1"/>
        </a:p>
      </dgm:t>
    </dgm:pt>
    <dgm:pt modelId="{1BE18F6A-05AF-467E-88EB-16DC3C511ECE}" type="sibTrans" cxnId="{9FF3B8FA-7DD1-4828-AAA6-BBE20D4140EE}">
      <dgm:prSet/>
      <dgm:spPr/>
      <dgm:t>
        <a:bodyPr/>
        <a:lstStyle/>
        <a:p>
          <a:endParaRPr lang="tr-TR" sz="2400" b="1"/>
        </a:p>
      </dgm:t>
    </dgm:pt>
    <dgm:pt modelId="{FCE880F2-713D-4323-8ECF-7ACDBD5FE55B}" type="pres">
      <dgm:prSet presAssocID="{95F0C578-6A9F-4403-95FC-069408B72BF6}" presName="compositeShape" presStyleCnt="0">
        <dgm:presLayoutVars>
          <dgm:dir/>
          <dgm:resizeHandles/>
        </dgm:presLayoutVars>
      </dgm:prSet>
      <dgm:spPr/>
    </dgm:pt>
    <dgm:pt modelId="{6881A56C-5327-452F-96A1-521E24E68CFC}" type="pres">
      <dgm:prSet presAssocID="{95F0C578-6A9F-4403-95FC-069408B72BF6}" presName="pyramid" presStyleLbl="node1" presStyleIdx="0" presStyleCnt="1"/>
      <dgm:spPr/>
    </dgm:pt>
    <dgm:pt modelId="{A3F93095-0C73-4400-8E99-CC3042BB21A0}" type="pres">
      <dgm:prSet presAssocID="{95F0C578-6A9F-4403-95FC-069408B72BF6}" presName="theList" presStyleCnt="0"/>
      <dgm:spPr/>
    </dgm:pt>
    <dgm:pt modelId="{094A4A53-A57C-444C-81FC-D8A4D19868F7}" type="pres">
      <dgm:prSet presAssocID="{FB7C5838-EB94-4293-966F-92DC6FBEB7F3}" presName="aNode" presStyleLbl="fgAcc1" presStyleIdx="0" presStyleCnt="8">
        <dgm:presLayoutVars>
          <dgm:bulletEnabled val="1"/>
        </dgm:presLayoutVars>
      </dgm:prSet>
      <dgm:spPr/>
    </dgm:pt>
    <dgm:pt modelId="{0E909BBB-8448-4134-B74B-F382FCED0255}" type="pres">
      <dgm:prSet presAssocID="{FB7C5838-EB94-4293-966F-92DC6FBEB7F3}" presName="aSpace" presStyleCnt="0"/>
      <dgm:spPr/>
    </dgm:pt>
    <dgm:pt modelId="{88977F4A-57EA-4907-B6E5-59F2249F969D}" type="pres">
      <dgm:prSet presAssocID="{C7C675E2-78CC-4977-9E6C-53E6E698CAF6}" presName="aNode" presStyleLbl="fgAcc1" presStyleIdx="1" presStyleCnt="8">
        <dgm:presLayoutVars>
          <dgm:bulletEnabled val="1"/>
        </dgm:presLayoutVars>
      </dgm:prSet>
      <dgm:spPr/>
    </dgm:pt>
    <dgm:pt modelId="{7DD15436-46D1-4620-B6D0-11989E0D175F}" type="pres">
      <dgm:prSet presAssocID="{C7C675E2-78CC-4977-9E6C-53E6E698CAF6}" presName="aSpace" presStyleCnt="0"/>
      <dgm:spPr/>
    </dgm:pt>
    <dgm:pt modelId="{1058B342-11CA-48E8-AAB2-D92BE4D04E7E}" type="pres">
      <dgm:prSet presAssocID="{9CA83D7E-7775-41E3-967F-81565AB8F165}" presName="aNode" presStyleLbl="fgAcc1" presStyleIdx="2" presStyleCnt="8">
        <dgm:presLayoutVars>
          <dgm:bulletEnabled val="1"/>
        </dgm:presLayoutVars>
      </dgm:prSet>
      <dgm:spPr/>
    </dgm:pt>
    <dgm:pt modelId="{935E7692-881F-40D8-91D6-545A89B5EBA3}" type="pres">
      <dgm:prSet presAssocID="{9CA83D7E-7775-41E3-967F-81565AB8F165}" presName="aSpace" presStyleCnt="0"/>
      <dgm:spPr/>
    </dgm:pt>
    <dgm:pt modelId="{6594F660-F7F6-448A-9E3E-2C42AD499C1A}" type="pres">
      <dgm:prSet presAssocID="{AF6F6A41-7CB8-4CCB-87CE-A60FABAF23CD}" presName="aNode" presStyleLbl="fgAcc1" presStyleIdx="3" presStyleCnt="8">
        <dgm:presLayoutVars>
          <dgm:bulletEnabled val="1"/>
        </dgm:presLayoutVars>
      </dgm:prSet>
      <dgm:spPr/>
    </dgm:pt>
    <dgm:pt modelId="{869797A0-3370-49AF-9946-8E5E8B77864D}" type="pres">
      <dgm:prSet presAssocID="{AF6F6A41-7CB8-4CCB-87CE-A60FABAF23CD}" presName="aSpace" presStyleCnt="0"/>
      <dgm:spPr/>
    </dgm:pt>
    <dgm:pt modelId="{986A7C75-228E-4FA9-B973-294A992000B1}" type="pres">
      <dgm:prSet presAssocID="{CAEE71C2-7355-407A-BDF5-4E0D654745B8}" presName="aNode" presStyleLbl="fgAcc1" presStyleIdx="4" presStyleCnt="8">
        <dgm:presLayoutVars>
          <dgm:bulletEnabled val="1"/>
        </dgm:presLayoutVars>
      </dgm:prSet>
      <dgm:spPr/>
    </dgm:pt>
    <dgm:pt modelId="{2F85A378-475A-47D4-8390-D592A2A85C7E}" type="pres">
      <dgm:prSet presAssocID="{CAEE71C2-7355-407A-BDF5-4E0D654745B8}" presName="aSpace" presStyleCnt="0"/>
      <dgm:spPr/>
    </dgm:pt>
    <dgm:pt modelId="{6E6D24E5-448C-480D-A1C3-DCF5A4986E7D}" type="pres">
      <dgm:prSet presAssocID="{9F12236C-14C7-4272-81CA-19C800086193}" presName="aNode" presStyleLbl="fgAcc1" presStyleIdx="5" presStyleCnt="8">
        <dgm:presLayoutVars>
          <dgm:bulletEnabled val="1"/>
        </dgm:presLayoutVars>
      </dgm:prSet>
      <dgm:spPr/>
    </dgm:pt>
    <dgm:pt modelId="{3BD86F79-7510-4AFF-A4FA-D37B65A1FD75}" type="pres">
      <dgm:prSet presAssocID="{9F12236C-14C7-4272-81CA-19C800086193}" presName="aSpace" presStyleCnt="0"/>
      <dgm:spPr/>
    </dgm:pt>
    <dgm:pt modelId="{682175A6-29AD-4372-8066-F925CFA9FD91}" type="pres">
      <dgm:prSet presAssocID="{76822622-472F-48CC-BDF6-C24598465746}" presName="aNode" presStyleLbl="fgAcc1" presStyleIdx="6" presStyleCnt="8">
        <dgm:presLayoutVars>
          <dgm:bulletEnabled val="1"/>
        </dgm:presLayoutVars>
      </dgm:prSet>
      <dgm:spPr/>
    </dgm:pt>
    <dgm:pt modelId="{EA4A5009-07AE-48A0-B834-404A784422C6}" type="pres">
      <dgm:prSet presAssocID="{76822622-472F-48CC-BDF6-C24598465746}" presName="aSpace" presStyleCnt="0"/>
      <dgm:spPr/>
    </dgm:pt>
    <dgm:pt modelId="{EE743FD4-B186-4827-AAD7-559FF34DD036}" type="pres">
      <dgm:prSet presAssocID="{6E5E4C08-E72E-4338-B23C-A5B126571456}" presName="aNode" presStyleLbl="fgAcc1" presStyleIdx="7" presStyleCnt="8">
        <dgm:presLayoutVars>
          <dgm:bulletEnabled val="1"/>
        </dgm:presLayoutVars>
      </dgm:prSet>
      <dgm:spPr/>
    </dgm:pt>
    <dgm:pt modelId="{8730C3A4-D66B-4FD5-A4FF-CC051532D169}" type="pres">
      <dgm:prSet presAssocID="{6E5E4C08-E72E-4338-B23C-A5B126571456}" presName="aSpace" presStyleCnt="0"/>
      <dgm:spPr/>
    </dgm:pt>
  </dgm:ptLst>
  <dgm:cxnLst>
    <dgm:cxn modelId="{9236DD10-AA9E-4331-85AD-A24672428FE6}" type="presOf" srcId="{AF6F6A41-7CB8-4CCB-87CE-A60FABAF23CD}" destId="{6594F660-F7F6-448A-9E3E-2C42AD499C1A}" srcOrd="0" destOrd="0" presId="urn:microsoft.com/office/officeart/2005/8/layout/pyramid2"/>
    <dgm:cxn modelId="{5E784115-E213-4E9D-A44C-C97008ECA703}" srcId="{95F0C578-6A9F-4403-95FC-069408B72BF6}" destId="{FB7C5838-EB94-4293-966F-92DC6FBEB7F3}" srcOrd="0" destOrd="0" parTransId="{494A1B80-88EF-43A3-A486-9FF2BAB023E9}" sibTransId="{D368581F-C5D8-4E41-B744-2D51A01BC571}"/>
    <dgm:cxn modelId="{82351331-B150-490A-8E9D-1A3C65212CE4}" srcId="{95F0C578-6A9F-4403-95FC-069408B72BF6}" destId="{C7C675E2-78CC-4977-9E6C-53E6E698CAF6}" srcOrd="1" destOrd="0" parTransId="{08DFA18A-23CA-4852-BB02-4262D83A071A}" sibTransId="{3A295561-45D1-4806-8828-69B45E777D42}"/>
    <dgm:cxn modelId="{20D78A31-3499-4C8A-8369-CFFC2A79CEC0}" type="presOf" srcId="{CAEE71C2-7355-407A-BDF5-4E0D654745B8}" destId="{986A7C75-228E-4FA9-B973-294A992000B1}" srcOrd="0" destOrd="0" presId="urn:microsoft.com/office/officeart/2005/8/layout/pyramid2"/>
    <dgm:cxn modelId="{2C8F645B-DD67-4E67-A3ED-7F7A48FEA555}" srcId="{95F0C578-6A9F-4403-95FC-069408B72BF6}" destId="{9CA83D7E-7775-41E3-967F-81565AB8F165}" srcOrd="2" destOrd="0" parTransId="{6A7706CD-B19C-4762-AE5C-F8EC8BC16399}" sibTransId="{F3ED525F-FB95-41D9-A4D7-A7617774A0A5}"/>
    <dgm:cxn modelId="{0B8A2F5C-26ED-4B8B-9F56-A122E3ABC0E5}" type="presOf" srcId="{9CA83D7E-7775-41E3-967F-81565AB8F165}" destId="{1058B342-11CA-48E8-AAB2-D92BE4D04E7E}" srcOrd="0" destOrd="0" presId="urn:microsoft.com/office/officeart/2005/8/layout/pyramid2"/>
    <dgm:cxn modelId="{3620C047-073E-42E2-9DE2-2AB8ED1512D1}" srcId="{95F0C578-6A9F-4403-95FC-069408B72BF6}" destId="{CAEE71C2-7355-407A-BDF5-4E0D654745B8}" srcOrd="4" destOrd="0" parTransId="{5CB7AE2C-DD5F-45DC-AC40-887B7E05E3B7}" sibTransId="{67D725F9-FFF6-43A4-BB51-BA7F23E9E531}"/>
    <dgm:cxn modelId="{74342B48-424E-4152-90D3-A42D4F5CBC66}" srcId="{95F0C578-6A9F-4403-95FC-069408B72BF6}" destId="{76822622-472F-48CC-BDF6-C24598465746}" srcOrd="6" destOrd="0" parTransId="{52E09CBA-7773-40FF-95C9-A5365EA03B62}" sibTransId="{06E0921F-BB7A-44ED-8786-735DDE430C75}"/>
    <dgm:cxn modelId="{EAE6AF48-045E-4295-8772-2A44AC90C8A6}" type="presOf" srcId="{C7C675E2-78CC-4977-9E6C-53E6E698CAF6}" destId="{88977F4A-57EA-4907-B6E5-59F2249F969D}" srcOrd="0" destOrd="0" presId="urn:microsoft.com/office/officeart/2005/8/layout/pyramid2"/>
    <dgm:cxn modelId="{AAA11A71-875E-454A-B95C-72748F830C00}" type="presOf" srcId="{95F0C578-6A9F-4403-95FC-069408B72BF6}" destId="{FCE880F2-713D-4323-8ECF-7ACDBD5FE55B}" srcOrd="0" destOrd="0" presId="urn:microsoft.com/office/officeart/2005/8/layout/pyramid2"/>
    <dgm:cxn modelId="{14AC4F59-A144-4B1B-9802-65F4D9822E38}" srcId="{95F0C578-6A9F-4403-95FC-069408B72BF6}" destId="{AF6F6A41-7CB8-4CCB-87CE-A60FABAF23CD}" srcOrd="3" destOrd="0" parTransId="{2FEF7169-54AC-4D71-895A-370C0ADE4AC3}" sibTransId="{BE9FC865-A54E-42FE-AFE5-25ECDB34DA05}"/>
    <dgm:cxn modelId="{9531267A-ED20-4D7D-84B0-E6AA27F64660}" type="presOf" srcId="{6E5E4C08-E72E-4338-B23C-A5B126571456}" destId="{EE743FD4-B186-4827-AAD7-559FF34DD036}" srcOrd="0" destOrd="0" presId="urn:microsoft.com/office/officeart/2005/8/layout/pyramid2"/>
    <dgm:cxn modelId="{30CA5E82-23A7-4A27-AE99-E02ADB9D7EC6}" srcId="{95F0C578-6A9F-4403-95FC-069408B72BF6}" destId="{9F12236C-14C7-4272-81CA-19C800086193}" srcOrd="5" destOrd="0" parTransId="{F75C860D-A7B8-420D-A2C0-83EC4F86EAD8}" sibTransId="{899C1912-B1BF-46A2-B913-855CB8E5A0E4}"/>
    <dgm:cxn modelId="{83ED5688-DE0A-4220-8F5E-D4CE4445517C}" type="presOf" srcId="{76822622-472F-48CC-BDF6-C24598465746}" destId="{682175A6-29AD-4372-8066-F925CFA9FD91}" srcOrd="0" destOrd="0" presId="urn:microsoft.com/office/officeart/2005/8/layout/pyramid2"/>
    <dgm:cxn modelId="{ACD722D6-1222-40D7-9577-2764DB7DFB32}" type="presOf" srcId="{FB7C5838-EB94-4293-966F-92DC6FBEB7F3}" destId="{094A4A53-A57C-444C-81FC-D8A4D19868F7}" srcOrd="0" destOrd="0" presId="urn:microsoft.com/office/officeart/2005/8/layout/pyramid2"/>
    <dgm:cxn modelId="{120046EA-1D55-42C8-8FD1-4A59CCD78F39}" type="presOf" srcId="{9F12236C-14C7-4272-81CA-19C800086193}" destId="{6E6D24E5-448C-480D-A1C3-DCF5A4986E7D}" srcOrd="0" destOrd="0" presId="urn:microsoft.com/office/officeart/2005/8/layout/pyramid2"/>
    <dgm:cxn modelId="{9FF3B8FA-7DD1-4828-AAA6-BBE20D4140EE}" srcId="{95F0C578-6A9F-4403-95FC-069408B72BF6}" destId="{6E5E4C08-E72E-4338-B23C-A5B126571456}" srcOrd="7" destOrd="0" parTransId="{DFB9D26D-A36E-446E-9D45-B70F6120A5ED}" sibTransId="{1BE18F6A-05AF-467E-88EB-16DC3C511ECE}"/>
    <dgm:cxn modelId="{1424A638-98FC-4468-95D0-04ACCA562004}" type="presParOf" srcId="{FCE880F2-713D-4323-8ECF-7ACDBD5FE55B}" destId="{6881A56C-5327-452F-96A1-521E24E68CFC}" srcOrd="0" destOrd="0" presId="urn:microsoft.com/office/officeart/2005/8/layout/pyramid2"/>
    <dgm:cxn modelId="{8CF93F3A-58AD-47BE-8A60-241CC84B1728}" type="presParOf" srcId="{FCE880F2-713D-4323-8ECF-7ACDBD5FE55B}" destId="{A3F93095-0C73-4400-8E99-CC3042BB21A0}" srcOrd="1" destOrd="0" presId="urn:microsoft.com/office/officeart/2005/8/layout/pyramid2"/>
    <dgm:cxn modelId="{D6375943-CC1C-46EB-A5E0-3B3726B2BB14}" type="presParOf" srcId="{A3F93095-0C73-4400-8E99-CC3042BB21A0}" destId="{094A4A53-A57C-444C-81FC-D8A4D19868F7}" srcOrd="0" destOrd="0" presId="urn:microsoft.com/office/officeart/2005/8/layout/pyramid2"/>
    <dgm:cxn modelId="{5A68246B-6411-49AD-920D-A98CEBB66434}" type="presParOf" srcId="{A3F93095-0C73-4400-8E99-CC3042BB21A0}" destId="{0E909BBB-8448-4134-B74B-F382FCED0255}" srcOrd="1" destOrd="0" presId="urn:microsoft.com/office/officeart/2005/8/layout/pyramid2"/>
    <dgm:cxn modelId="{D82206E9-EF65-45B2-9F11-0A8329A251E4}" type="presParOf" srcId="{A3F93095-0C73-4400-8E99-CC3042BB21A0}" destId="{88977F4A-57EA-4907-B6E5-59F2249F969D}" srcOrd="2" destOrd="0" presId="urn:microsoft.com/office/officeart/2005/8/layout/pyramid2"/>
    <dgm:cxn modelId="{9996F2A8-A502-4661-A756-C38FFD34E576}" type="presParOf" srcId="{A3F93095-0C73-4400-8E99-CC3042BB21A0}" destId="{7DD15436-46D1-4620-B6D0-11989E0D175F}" srcOrd="3" destOrd="0" presId="urn:microsoft.com/office/officeart/2005/8/layout/pyramid2"/>
    <dgm:cxn modelId="{AADB443F-4613-48D1-83EC-D66F6512A7A0}" type="presParOf" srcId="{A3F93095-0C73-4400-8E99-CC3042BB21A0}" destId="{1058B342-11CA-48E8-AAB2-D92BE4D04E7E}" srcOrd="4" destOrd="0" presId="urn:microsoft.com/office/officeart/2005/8/layout/pyramid2"/>
    <dgm:cxn modelId="{E470F903-EFE1-4280-94F8-D74A10E2542A}" type="presParOf" srcId="{A3F93095-0C73-4400-8E99-CC3042BB21A0}" destId="{935E7692-881F-40D8-91D6-545A89B5EBA3}" srcOrd="5" destOrd="0" presId="urn:microsoft.com/office/officeart/2005/8/layout/pyramid2"/>
    <dgm:cxn modelId="{989B907B-56EF-4130-95FF-60BC09CDBC9C}" type="presParOf" srcId="{A3F93095-0C73-4400-8E99-CC3042BB21A0}" destId="{6594F660-F7F6-448A-9E3E-2C42AD499C1A}" srcOrd="6" destOrd="0" presId="urn:microsoft.com/office/officeart/2005/8/layout/pyramid2"/>
    <dgm:cxn modelId="{902A5586-5371-40C6-ADC7-47FB75F9B80C}" type="presParOf" srcId="{A3F93095-0C73-4400-8E99-CC3042BB21A0}" destId="{869797A0-3370-49AF-9946-8E5E8B77864D}" srcOrd="7" destOrd="0" presId="urn:microsoft.com/office/officeart/2005/8/layout/pyramid2"/>
    <dgm:cxn modelId="{39DF6EB7-9F0B-4C9A-B55E-C1D65C43B984}" type="presParOf" srcId="{A3F93095-0C73-4400-8E99-CC3042BB21A0}" destId="{986A7C75-228E-4FA9-B973-294A992000B1}" srcOrd="8" destOrd="0" presId="urn:microsoft.com/office/officeart/2005/8/layout/pyramid2"/>
    <dgm:cxn modelId="{813CE141-A090-4EB1-B7A0-1B560AC5437C}" type="presParOf" srcId="{A3F93095-0C73-4400-8E99-CC3042BB21A0}" destId="{2F85A378-475A-47D4-8390-D592A2A85C7E}" srcOrd="9" destOrd="0" presId="urn:microsoft.com/office/officeart/2005/8/layout/pyramid2"/>
    <dgm:cxn modelId="{C4461310-F32B-4CE1-9CA2-76620A214615}" type="presParOf" srcId="{A3F93095-0C73-4400-8E99-CC3042BB21A0}" destId="{6E6D24E5-448C-480D-A1C3-DCF5A4986E7D}" srcOrd="10" destOrd="0" presId="urn:microsoft.com/office/officeart/2005/8/layout/pyramid2"/>
    <dgm:cxn modelId="{7BB961BD-4472-45F1-BF36-FE2ABA79B918}" type="presParOf" srcId="{A3F93095-0C73-4400-8E99-CC3042BB21A0}" destId="{3BD86F79-7510-4AFF-A4FA-D37B65A1FD75}" srcOrd="11" destOrd="0" presId="urn:microsoft.com/office/officeart/2005/8/layout/pyramid2"/>
    <dgm:cxn modelId="{DF6F7145-8A01-4639-A99D-C05D8341F590}" type="presParOf" srcId="{A3F93095-0C73-4400-8E99-CC3042BB21A0}" destId="{682175A6-29AD-4372-8066-F925CFA9FD91}" srcOrd="12" destOrd="0" presId="urn:microsoft.com/office/officeart/2005/8/layout/pyramid2"/>
    <dgm:cxn modelId="{9202A6F1-0D89-4CDB-9BC9-0AF7B0331F96}" type="presParOf" srcId="{A3F93095-0C73-4400-8E99-CC3042BB21A0}" destId="{EA4A5009-07AE-48A0-B834-404A784422C6}" srcOrd="13" destOrd="0" presId="urn:microsoft.com/office/officeart/2005/8/layout/pyramid2"/>
    <dgm:cxn modelId="{08A1B993-AF2D-4A0A-9FC9-A2137E601B4D}" type="presParOf" srcId="{A3F93095-0C73-4400-8E99-CC3042BB21A0}" destId="{EE743FD4-B186-4827-AAD7-559FF34DD036}" srcOrd="14" destOrd="0" presId="urn:microsoft.com/office/officeart/2005/8/layout/pyramid2"/>
    <dgm:cxn modelId="{CE31FA69-CC1C-4007-8D5B-6D8F2EADCA68}" type="presParOf" srcId="{A3F93095-0C73-4400-8E99-CC3042BB21A0}" destId="{8730C3A4-D66B-4FD5-A4FF-CC051532D169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2F20E0-D2EF-4726-8740-523E19830A10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D5C62159-F7E8-4730-8B55-C2156600C10C}">
      <dgm:prSet phldrT="[Metin]" custT="1"/>
      <dgm:spPr/>
      <dgm:t>
        <a:bodyPr/>
        <a:lstStyle/>
        <a:p>
          <a:r>
            <a:rPr lang="tr-TR" sz="1100" b="1" dirty="0"/>
            <a:t>Dr. </a:t>
          </a:r>
          <a:r>
            <a:rPr lang="tr-TR" sz="1100" b="1" dirty="0" err="1"/>
            <a:t>Öğr</a:t>
          </a:r>
          <a:r>
            <a:rPr lang="tr-TR" sz="1100" b="1" dirty="0"/>
            <a:t>. Üyesi </a:t>
          </a:r>
          <a:r>
            <a:rPr lang="tr-TR" sz="1100" b="1" dirty="0" err="1"/>
            <a:t>Eyyüp</a:t>
          </a:r>
          <a:r>
            <a:rPr lang="tr-TR" sz="1100" b="1" dirty="0"/>
            <a:t> AKCAN</a:t>
          </a:r>
        </a:p>
        <a:p>
          <a:r>
            <a:rPr lang="tr-TR" sz="1100" b="1" dirty="0"/>
            <a:t>Raylı Sistemler Elektrik ve Elektronik Programı</a:t>
          </a:r>
        </a:p>
      </dgm:t>
    </dgm:pt>
    <dgm:pt modelId="{C49B06EE-D573-44E8-BAF9-DFB265DE5CFA}" type="parTrans" cxnId="{F12CDDAF-D478-4FEE-8137-40CE359B15DE}">
      <dgm:prSet/>
      <dgm:spPr/>
      <dgm:t>
        <a:bodyPr/>
        <a:lstStyle/>
        <a:p>
          <a:endParaRPr lang="tr-TR"/>
        </a:p>
      </dgm:t>
    </dgm:pt>
    <dgm:pt modelId="{94FF376C-949D-48BC-BE07-15945FEC30B2}" type="sibTrans" cxnId="{F12CDDAF-D478-4FEE-8137-40CE359B15DE}">
      <dgm:prSet/>
      <dgm:spPr/>
      <dgm:t>
        <a:bodyPr/>
        <a:lstStyle/>
        <a:p>
          <a:endParaRPr lang="tr-TR"/>
        </a:p>
      </dgm:t>
    </dgm:pt>
    <dgm:pt modelId="{93C01B35-879B-4830-8EA3-2816354DCFD1}">
      <dgm:prSet phldrT="[Metin]" custT="1"/>
      <dgm:spPr/>
      <dgm:t>
        <a:bodyPr/>
        <a:lstStyle/>
        <a:p>
          <a:r>
            <a:rPr lang="tr-TR" sz="1100" b="1" dirty="0"/>
            <a:t>Dr. Öğr. Üyesi Mehmet Şah GÜLTEKİN</a:t>
          </a:r>
        </a:p>
        <a:p>
          <a:r>
            <a:rPr lang="tr-TR" sz="1100" b="1" dirty="0"/>
            <a:t>Makine ve Metal Teknolojileri Bölümü</a:t>
          </a:r>
        </a:p>
        <a:p>
          <a:r>
            <a:rPr lang="tr-TR" sz="1100" b="1" dirty="0"/>
            <a:t> Makine Programı</a:t>
          </a:r>
        </a:p>
      </dgm:t>
    </dgm:pt>
    <dgm:pt modelId="{FB45B352-C85F-40C5-9297-C9E78DA62573}" type="parTrans" cxnId="{3C37866E-09FE-4BF0-80A5-9374925DA77B}">
      <dgm:prSet/>
      <dgm:spPr/>
      <dgm:t>
        <a:bodyPr/>
        <a:lstStyle/>
        <a:p>
          <a:endParaRPr lang="tr-TR"/>
        </a:p>
      </dgm:t>
    </dgm:pt>
    <dgm:pt modelId="{346BE640-F167-42FF-BE9F-98BA9842ABB8}" type="sibTrans" cxnId="{3C37866E-09FE-4BF0-80A5-9374925DA77B}">
      <dgm:prSet/>
      <dgm:spPr/>
      <dgm:t>
        <a:bodyPr/>
        <a:lstStyle/>
        <a:p>
          <a:endParaRPr lang="tr-TR"/>
        </a:p>
      </dgm:t>
    </dgm:pt>
    <dgm:pt modelId="{1E7397A6-8727-4DB2-B910-84390574D115}">
      <dgm:prSet custT="1"/>
      <dgm:spPr/>
      <dgm:t>
        <a:bodyPr/>
        <a:lstStyle/>
        <a:p>
          <a:r>
            <a:rPr lang="tr-TR" sz="1100" b="1" i="0" dirty="0"/>
            <a:t>Dr. Öğr. Üyesi İlker ARI </a:t>
          </a:r>
        </a:p>
        <a:p>
          <a:r>
            <a:rPr lang="tr-TR" sz="1100" b="1" i="0" dirty="0"/>
            <a:t>Motorlu Araçlar ve Ulaştırma Teknolojileri Bölümü</a:t>
          </a:r>
        </a:p>
        <a:p>
          <a:r>
            <a:rPr lang="tr-TR" sz="1100" b="1" i="0" dirty="0"/>
            <a:t>Raylı Sistemler Elektrik ve Elektronik Programı</a:t>
          </a:r>
          <a:endParaRPr lang="tr-TR" sz="1100" dirty="0"/>
        </a:p>
      </dgm:t>
    </dgm:pt>
    <dgm:pt modelId="{20A053AC-BAC2-4799-B3B1-93C4F8CC62B7}" type="parTrans" cxnId="{0ACBCA02-7A17-4937-B6FC-7929EBE8DB4B}">
      <dgm:prSet/>
      <dgm:spPr/>
      <dgm:t>
        <a:bodyPr/>
        <a:lstStyle/>
        <a:p>
          <a:endParaRPr lang="tr-TR"/>
        </a:p>
      </dgm:t>
    </dgm:pt>
    <dgm:pt modelId="{6DCD0796-CDEC-4B7B-8FAD-6B0942539E53}" type="sibTrans" cxnId="{0ACBCA02-7A17-4937-B6FC-7929EBE8DB4B}">
      <dgm:prSet/>
      <dgm:spPr/>
      <dgm:t>
        <a:bodyPr/>
        <a:lstStyle/>
        <a:p>
          <a:endParaRPr lang="tr-TR"/>
        </a:p>
      </dgm:t>
    </dgm:pt>
    <dgm:pt modelId="{1155727A-DC68-4243-89D6-AF3731E5CE7E}">
      <dgm:prSet custT="1"/>
      <dgm:spPr>
        <a:noFill/>
        <a:ln>
          <a:noFill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tr-TR" sz="1200" b="1" kern="1200" dirty="0"/>
            <a:t>Dr. Öğr. Üyesi Gülistan OKUTAN Gıda İşleme Bölümü</a:t>
          </a:r>
        </a:p>
        <a:p>
          <a:r>
            <a:rPr lang="tr-TR" sz="1200" b="1" kern="1200" dirty="0"/>
            <a:t>Gıda </a:t>
          </a:r>
          <a:r>
            <a:rPr lang="tr-TR" sz="12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Teknolojisi</a:t>
          </a:r>
          <a:r>
            <a:rPr lang="tr-TR" sz="1200" b="1" kern="1200" dirty="0"/>
            <a:t> Programı </a:t>
          </a:r>
        </a:p>
      </dgm:t>
    </dgm:pt>
    <dgm:pt modelId="{44EA96AE-847E-4501-89DF-0AF2FA3B4F61}" type="parTrans" cxnId="{2D9E95CD-5AE9-46AB-9332-83974BB00A64}">
      <dgm:prSet/>
      <dgm:spPr/>
      <dgm:t>
        <a:bodyPr/>
        <a:lstStyle/>
        <a:p>
          <a:endParaRPr lang="tr-TR"/>
        </a:p>
      </dgm:t>
    </dgm:pt>
    <dgm:pt modelId="{41F346EA-1829-495E-8E81-63E19B2D1C6D}" type="sibTrans" cxnId="{2D9E95CD-5AE9-46AB-9332-83974BB00A64}">
      <dgm:prSet/>
      <dgm:spPr/>
      <dgm:t>
        <a:bodyPr/>
        <a:lstStyle/>
        <a:p>
          <a:endParaRPr lang="tr-TR"/>
        </a:p>
      </dgm:t>
    </dgm:pt>
    <dgm:pt modelId="{3CE921B5-A0E5-41D1-8A92-127F5D5E2EB3}">
      <dgm:prSet custT="1"/>
      <dgm:spPr/>
      <dgm:t>
        <a:bodyPr/>
        <a:lstStyle/>
        <a:p>
          <a:r>
            <a:rPr lang="tr-TR" sz="1200" b="1" i="0" dirty="0">
              <a:solidFill>
                <a:schemeClr val="tx1"/>
              </a:solidFill>
            </a:rPr>
            <a:t>Dr. Öğr. Üyesi Ersin AYHAN</a:t>
          </a:r>
        </a:p>
        <a:p>
          <a:r>
            <a:rPr lang="tr-TR" sz="1200" b="1" i="0" dirty="0">
              <a:solidFill>
                <a:schemeClr val="tx1"/>
              </a:solidFill>
            </a:rPr>
            <a:t>İnşaat Teknolojisi Bölümü</a:t>
          </a:r>
        </a:p>
        <a:p>
          <a:r>
            <a:rPr lang="tr-TR" sz="1200" b="1" i="0" dirty="0">
              <a:solidFill>
                <a:schemeClr val="tx1"/>
              </a:solidFill>
            </a:rPr>
            <a:t>İnşaat Bölümü</a:t>
          </a:r>
          <a:endParaRPr lang="tr-TR" sz="1200" dirty="0">
            <a:solidFill>
              <a:schemeClr val="tx1"/>
            </a:solidFill>
          </a:endParaRPr>
        </a:p>
      </dgm:t>
    </dgm:pt>
    <dgm:pt modelId="{BDE55AD3-8D2D-4C48-B959-9F4E9899D2CA}" type="parTrans" cxnId="{D496CDDB-5060-4CB6-9470-259A7756607B}">
      <dgm:prSet/>
      <dgm:spPr/>
      <dgm:t>
        <a:bodyPr/>
        <a:lstStyle/>
        <a:p>
          <a:endParaRPr lang="tr-TR"/>
        </a:p>
      </dgm:t>
    </dgm:pt>
    <dgm:pt modelId="{ADCA261C-FAF3-47BC-84CA-2CDBBB767A15}" type="sibTrans" cxnId="{D496CDDB-5060-4CB6-9470-259A7756607B}">
      <dgm:prSet/>
      <dgm:spPr/>
      <dgm:t>
        <a:bodyPr/>
        <a:lstStyle/>
        <a:p>
          <a:endParaRPr lang="tr-TR"/>
        </a:p>
      </dgm:t>
    </dgm:pt>
    <dgm:pt modelId="{16EE93EF-D7E7-490A-BF9F-1A9F41B315D1}" type="pres">
      <dgm:prSet presAssocID="{8A2F20E0-D2EF-4726-8740-523E19830A10}" presName="Name0" presStyleCnt="0">
        <dgm:presLayoutVars>
          <dgm:chMax/>
          <dgm:chPref/>
          <dgm:dir/>
        </dgm:presLayoutVars>
      </dgm:prSet>
      <dgm:spPr/>
    </dgm:pt>
    <dgm:pt modelId="{3B1EFFB2-7FAF-4483-B862-45F45802D4B7}" type="pres">
      <dgm:prSet presAssocID="{D5C62159-F7E8-4730-8B55-C2156600C10C}" presName="composite" presStyleCnt="0">
        <dgm:presLayoutVars>
          <dgm:chMax val="1"/>
          <dgm:chPref val="1"/>
        </dgm:presLayoutVars>
      </dgm:prSet>
      <dgm:spPr/>
    </dgm:pt>
    <dgm:pt modelId="{C07F1321-036C-4791-9226-7757492473E5}" type="pres">
      <dgm:prSet presAssocID="{D5C62159-F7E8-4730-8B55-C2156600C10C}" presName="Accent" presStyleLbl="trAlignAcc1" presStyleIdx="0" presStyleCnt="5" custScaleY="185243">
        <dgm:presLayoutVars>
          <dgm:chMax val="0"/>
          <dgm:chPref val="0"/>
        </dgm:presLayoutVars>
      </dgm:prSet>
      <dgm:spPr/>
    </dgm:pt>
    <dgm:pt modelId="{6726B93E-6621-4F2E-ACFD-F69D632042F7}" type="pres">
      <dgm:prSet presAssocID="{D5C62159-F7E8-4730-8B55-C2156600C10C}" presName="Image" presStyleLbl="alignImgPlace1" presStyleIdx="0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E90C5299-37DB-42E9-B095-84F5E6749261}" type="pres">
      <dgm:prSet presAssocID="{D5C62159-F7E8-4730-8B55-C2156600C10C}" presName="ChildComposite" presStyleCnt="0"/>
      <dgm:spPr/>
    </dgm:pt>
    <dgm:pt modelId="{9E439C6B-8ECE-49C7-9E97-08502F97836E}" type="pres">
      <dgm:prSet presAssocID="{D5C62159-F7E8-4730-8B55-C2156600C10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B8DC66-B1F2-4BF7-8F0B-2C8469D70E26}" type="pres">
      <dgm:prSet presAssocID="{D5C62159-F7E8-4730-8B55-C2156600C10C}" presName="Parent" presStyleLbl="revTx" presStyleIdx="0" presStyleCnt="5" custScaleY="197017" custLinFactNeighborX="1686" custLinFactNeighborY="57307">
        <dgm:presLayoutVars>
          <dgm:chMax val="1"/>
          <dgm:chPref val="0"/>
          <dgm:bulletEnabled val="1"/>
        </dgm:presLayoutVars>
      </dgm:prSet>
      <dgm:spPr/>
    </dgm:pt>
    <dgm:pt modelId="{C8D49DDB-ECC7-42CF-A276-997C2126BF28}" type="pres">
      <dgm:prSet presAssocID="{94FF376C-949D-48BC-BE07-15945FEC30B2}" presName="sibTrans" presStyleCnt="0"/>
      <dgm:spPr/>
    </dgm:pt>
    <dgm:pt modelId="{63A4D05C-F5E0-4963-A712-1E0A7FB2882B}" type="pres">
      <dgm:prSet presAssocID="{93C01B35-879B-4830-8EA3-2816354DCFD1}" presName="composite" presStyleCnt="0">
        <dgm:presLayoutVars>
          <dgm:chMax val="1"/>
          <dgm:chPref val="1"/>
        </dgm:presLayoutVars>
      </dgm:prSet>
      <dgm:spPr/>
    </dgm:pt>
    <dgm:pt modelId="{3E4F6932-2BF7-4D35-BDB6-5653337BADD4}" type="pres">
      <dgm:prSet presAssocID="{93C01B35-879B-4830-8EA3-2816354DCFD1}" presName="Accent" presStyleLbl="trAlignAcc1" presStyleIdx="1" presStyleCnt="5" custScaleY="187822">
        <dgm:presLayoutVars>
          <dgm:chMax val="0"/>
          <dgm:chPref val="0"/>
        </dgm:presLayoutVars>
      </dgm:prSet>
      <dgm:spPr/>
    </dgm:pt>
    <dgm:pt modelId="{2F03789C-A1A9-4203-8869-EA2913FC79A7}" type="pres">
      <dgm:prSet presAssocID="{93C01B35-879B-4830-8EA3-2816354DCFD1}" presName="Image" presStyleLbl="alignImgPlace1" presStyleIdx="1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34ED2C24-724A-470D-BCD1-F4D78A889B4D}" type="pres">
      <dgm:prSet presAssocID="{93C01B35-879B-4830-8EA3-2816354DCFD1}" presName="ChildComposite" presStyleCnt="0"/>
      <dgm:spPr/>
    </dgm:pt>
    <dgm:pt modelId="{AD08D1FE-F613-4B77-B089-085DFEA62EC3}" type="pres">
      <dgm:prSet presAssocID="{93C01B35-879B-4830-8EA3-2816354DCFD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43259A2-FFF1-4A65-A6EF-48E0E127303D}" type="pres">
      <dgm:prSet presAssocID="{93C01B35-879B-4830-8EA3-2816354DCFD1}" presName="Parent" presStyleLbl="revTx" presStyleIdx="1" presStyleCnt="5" custScaleY="282977" custLinFactNeighborX="-1685" custLinFactNeighborY="70041">
        <dgm:presLayoutVars>
          <dgm:chMax val="1"/>
          <dgm:chPref val="0"/>
          <dgm:bulletEnabled val="1"/>
        </dgm:presLayoutVars>
      </dgm:prSet>
      <dgm:spPr/>
    </dgm:pt>
    <dgm:pt modelId="{5AABF6CE-3A89-4D33-B7EF-104C5F9EA9BE}" type="pres">
      <dgm:prSet presAssocID="{346BE640-F167-42FF-BE9F-98BA9842ABB8}" presName="sibTrans" presStyleCnt="0"/>
      <dgm:spPr/>
    </dgm:pt>
    <dgm:pt modelId="{24F000C0-48AD-4AE5-A0E9-81486D972EF2}" type="pres">
      <dgm:prSet presAssocID="{1E7397A6-8727-4DB2-B910-84390574D115}" presName="composite" presStyleCnt="0">
        <dgm:presLayoutVars>
          <dgm:chMax val="1"/>
          <dgm:chPref val="1"/>
        </dgm:presLayoutVars>
      </dgm:prSet>
      <dgm:spPr/>
    </dgm:pt>
    <dgm:pt modelId="{D0415569-1ADD-479A-89AB-60608CCD4E6D}" type="pres">
      <dgm:prSet presAssocID="{1E7397A6-8727-4DB2-B910-84390574D115}" presName="Accent" presStyleLbl="trAlignAcc1" presStyleIdx="2" presStyleCnt="5" custScaleY="185243">
        <dgm:presLayoutVars>
          <dgm:chMax val="0"/>
          <dgm:chPref val="0"/>
        </dgm:presLayoutVars>
      </dgm:prSet>
      <dgm:spPr/>
    </dgm:pt>
    <dgm:pt modelId="{7BC7F1A1-6692-42AF-9D6A-E1632992E905}" type="pres">
      <dgm:prSet presAssocID="{1E7397A6-8727-4DB2-B910-84390574D115}" presName="Image" presStyleLbl="alignImgPlace1" presStyleIdx="2" presStyleCnt="5" custLinFactNeighborX="303" custLinFactNeighborY="-18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06A685AA-EBAD-4E92-ABB9-4921BFF2DE9F}" type="pres">
      <dgm:prSet presAssocID="{1E7397A6-8727-4DB2-B910-84390574D115}" presName="ChildComposite" presStyleCnt="0"/>
      <dgm:spPr/>
    </dgm:pt>
    <dgm:pt modelId="{F42B59BA-960A-42C4-A00E-E223CCEABC83}" type="pres">
      <dgm:prSet presAssocID="{1E7397A6-8727-4DB2-B910-84390574D11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BAA2460-ECAD-42A3-8B65-B16A62F9F598}" type="pres">
      <dgm:prSet presAssocID="{1E7397A6-8727-4DB2-B910-84390574D115}" presName="Parent" presStyleLbl="revTx" presStyleIdx="2" presStyleCnt="5" custScaleY="197760" custLinFactNeighborY="84368">
        <dgm:presLayoutVars>
          <dgm:chMax val="1"/>
          <dgm:chPref val="0"/>
          <dgm:bulletEnabled val="1"/>
        </dgm:presLayoutVars>
      </dgm:prSet>
      <dgm:spPr/>
    </dgm:pt>
    <dgm:pt modelId="{468D6F73-F33F-459E-BA83-7E31E55C0C4B}" type="pres">
      <dgm:prSet presAssocID="{6DCD0796-CDEC-4B7B-8FAD-6B0942539E53}" presName="sibTrans" presStyleCnt="0"/>
      <dgm:spPr/>
    </dgm:pt>
    <dgm:pt modelId="{C95D261E-7C50-4747-9671-77C3CEFF1724}" type="pres">
      <dgm:prSet presAssocID="{1155727A-DC68-4243-89D6-AF3731E5CE7E}" presName="composite" presStyleCnt="0">
        <dgm:presLayoutVars>
          <dgm:chMax val="1"/>
          <dgm:chPref val="1"/>
        </dgm:presLayoutVars>
      </dgm:prSet>
      <dgm:spPr/>
    </dgm:pt>
    <dgm:pt modelId="{CD56C69A-07F7-416D-B67A-1B714801B433}" type="pres">
      <dgm:prSet presAssocID="{1155727A-DC68-4243-89D6-AF3731E5CE7E}" presName="Accent" presStyleLbl="trAlignAcc1" presStyleIdx="3" presStyleCnt="5" custScaleY="183782">
        <dgm:presLayoutVars>
          <dgm:chMax val="0"/>
          <dgm:chPref val="0"/>
        </dgm:presLayoutVars>
      </dgm:prSet>
      <dgm:spPr/>
    </dgm:pt>
    <dgm:pt modelId="{B5DBFF09-05B1-43A4-9265-1FA783D7CBF9}" type="pres">
      <dgm:prSet presAssocID="{1155727A-DC68-4243-89D6-AF3731E5CE7E}" presName="Image" presStyleLbl="alignImgPlace1" presStyleIdx="3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993F056E-3AA6-4838-A6FA-8194F57B577A}" type="pres">
      <dgm:prSet presAssocID="{1155727A-DC68-4243-89D6-AF3731E5CE7E}" presName="ChildComposite" presStyleCnt="0"/>
      <dgm:spPr/>
    </dgm:pt>
    <dgm:pt modelId="{83113099-B193-414D-A80A-EC08916F8297}" type="pres">
      <dgm:prSet presAssocID="{1155727A-DC68-4243-89D6-AF3731E5CE7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E84A27E-6222-4877-8DD4-C5104AB0AF6B}" type="pres">
      <dgm:prSet presAssocID="{1155727A-DC68-4243-89D6-AF3731E5CE7E}" presName="Parent" presStyleLbl="revTx" presStyleIdx="3" presStyleCnt="5" custScaleY="238977" custLinFactNeighborX="-639" custLinFactNeighborY="95904">
        <dgm:presLayoutVars>
          <dgm:chMax val="1"/>
          <dgm:chPref val="0"/>
          <dgm:bulletEnabled val="1"/>
        </dgm:presLayoutVars>
      </dgm:prSet>
      <dgm:spPr>
        <a:xfrm>
          <a:off x="6027019" y="2678176"/>
          <a:ext cx="1431776" cy="804045"/>
        </a:xfrm>
        <a:prstGeom prst="rect">
          <a:avLst/>
        </a:prstGeom>
      </dgm:spPr>
    </dgm:pt>
    <dgm:pt modelId="{FFC4D205-8CB5-4A2B-9DC4-B1B5D395FC9E}" type="pres">
      <dgm:prSet presAssocID="{41F346EA-1829-495E-8E81-63E19B2D1C6D}" presName="sibTrans" presStyleCnt="0"/>
      <dgm:spPr/>
    </dgm:pt>
    <dgm:pt modelId="{132B380D-CDD7-4E10-AC82-CB1CC7AA4BEA}" type="pres">
      <dgm:prSet presAssocID="{3CE921B5-A0E5-41D1-8A92-127F5D5E2EB3}" presName="composite" presStyleCnt="0">
        <dgm:presLayoutVars>
          <dgm:chMax val="1"/>
          <dgm:chPref val="1"/>
        </dgm:presLayoutVars>
      </dgm:prSet>
      <dgm:spPr/>
    </dgm:pt>
    <dgm:pt modelId="{681A1592-AA5C-436B-82C4-7BAF01813AE2}" type="pres">
      <dgm:prSet presAssocID="{3CE921B5-A0E5-41D1-8A92-127F5D5E2EB3}" presName="Accent" presStyleLbl="trAlignAcc1" presStyleIdx="4" presStyleCnt="5" custScaleX="102841" custScaleY="197051">
        <dgm:presLayoutVars>
          <dgm:chMax val="0"/>
          <dgm:chPref val="0"/>
        </dgm:presLayoutVars>
      </dgm:prSet>
      <dgm:spPr/>
    </dgm:pt>
    <dgm:pt modelId="{8CE34D2A-E55E-440D-816A-849857721A27}" type="pres">
      <dgm:prSet presAssocID="{3CE921B5-A0E5-41D1-8A92-127F5D5E2EB3}" presName="Image" presStyleLbl="alignImgPlace1" presStyleIdx="4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</dgm:spPr>
    </dgm:pt>
    <dgm:pt modelId="{D347AE37-114B-4F6D-9F37-FFF89AEACAE6}" type="pres">
      <dgm:prSet presAssocID="{3CE921B5-A0E5-41D1-8A92-127F5D5E2EB3}" presName="ChildComposite" presStyleCnt="0"/>
      <dgm:spPr/>
    </dgm:pt>
    <dgm:pt modelId="{4D72FE47-6E52-483E-A714-DBA3AA71CDA3}" type="pres">
      <dgm:prSet presAssocID="{3CE921B5-A0E5-41D1-8A92-127F5D5E2EB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05AD4D1-5C46-408A-BF6F-55D409A0F00F}" type="pres">
      <dgm:prSet presAssocID="{3CE921B5-A0E5-41D1-8A92-127F5D5E2EB3}" presName="Parent" presStyleLbl="revTx" presStyleIdx="4" presStyleCnt="5" custScaleY="224503" custLinFactNeighborX="-1925" custLinFactNeighborY="99996">
        <dgm:presLayoutVars>
          <dgm:chMax val="1"/>
          <dgm:chPref val="0"/>
          <dgm:bulletEnabled val="1"/>
        </dgm:presLayoutVars>
      </dgm:prSet>
      <dgm:spPr/>
    </dgm:pt>
  </dgm:ptLst>
  <dgm:cxnLst>
    <dgm:cxn modelId="{0ACBCA02-7A17-4937-B6FC-7929EBE8DB4B}" srcId="{8A2F20E0-D2EF-4726-8740-523E19830A10}" destId="{1E7397A6-8727-4DB2-B910-84390574D115}" srcOrd="2" destOrd="0" parTransId="{20A053AC-BAC2-4799-B3B1-93C4F8CC62B7}" sibTransId="{6DCD0796-CDEC-4B7B-8FAD-6B0942539E53}"/>
    <dgm:cxn modelId="{2DE36512-4604-4449-AC84-0B7AF356F425}" type="presOf" srcId="{D5C62159-F7E8-4730-8B55-C2156600C10C}" destId="{F7B8DC66-B1F2-4BF7-8F0B-2C8469D70E26}" srcOrd="0" destOrd="0" presId="urn:microsoft.com/office/officeart/2008/layout/CaptionedPictures"/>
    <dgm:cxn modelId="{827B8F36-FF7F-4B5F-965D-6BBEE2000F51}" type="presOf" srcId="{3CE921B5-A0E5-41D1-8A92-127F5D5E2EB3}" destId="{A05AD4D1-5C46-408A-BF6F-55D409A0F00F}" srcOrd="0" destOrd="0" presId="urn:microsoft.com/office/officeart/2008/layout/CaptionedPictures"/>
    <dgm:cxn modelId="{33B42E65-7C0B-41A1-8E98-C614BEEA4612}" type="presOf" srcId="{1155727A-DC68-4243-89D6-AF3731E5CE7E}" destId="{8E84A27E-6222-4877-8DD4-C5104AB0AF6B}" srcOrd="0" destOrd="0" presId="urn:microsoft.com/office/officeart/2008/layout/CaptionedPictures"/>
    <dgm:cxn modelId="{922A8266-4A89-4972-A427-DCB1B7DCD074}" type="presOf" srcId="{8A2F20E0-D2EF-4726-8740-523E19830A10}" destId="{16EE93EF-D7E7-490A-BF9F-1A9F41B315D1}" srcOrd="0" destOrd="0" presId="urn:microsoft.com/office/officeart/2008/layout/CaptionedPictures"/>
    <dgm:cxn modelId="{3C37866E-09FE-4BF0-80A5-9374925DA77B}" srcId="{8A2F20E0-D2EF-4726-8740-523E19830A10}" destId="{93C01B35-879B-4830-8EA3-2816354DCFD1}" srcOrd="1" destOrd="0" parTransId="{FB45B352-C85F-40C5-9297-C9E78DA62573}" sibTransId="{346BE640-F167-42FF-BE9F-98BA9842ABB8}"/>
    <dgm:cxn modelId="{140EB388-4D83-49D0-9133-8002A2A09552}" type="presOf" srcId="{93C01B35-879B-4830-8EA3-2816354DCFD1}" destId="{543259A2-FFF1-4A65-A6EF-48E0E127303D}" srcOrd="0" destOrd="0" presId="urn:microsoft.com/office/officeart/2008/layout/CaptionedPictures"/>
    <dgm:cxn modelId="{F12CDDAF-D478-4FEE-8137-40CE359B15DE}" srcId="{8A2F20E0-D2EF-4726-8740-523E19830A10}" destId="{D5C62159-F7E8-4730-8B55-C2156600C10C}" srcOrd="0" destOrd="0" parTransId="{C49B06EE-D573-44E8-BAF9-DFB265DE5CFA}" sibTransId="{94FF376C-949D-48BC-BE07-15945FEC30B2}"/>
    <dgm:cxn modelId="{EAAA91C6-E22C-4FFA-AB6C-CE9A9113E9B2}" type="presOf" srcId="{1E7397A6-8727-4DB2-B910-84390574D115}" destId="{ABAA2460-ECAD-42A3-8B65-B16A62F9F598}" srcOrd="0" destOrd="0" presId="urn:microsoft.com/office/officeart/2008/layout/CaptionedPictures"/>
    <dgm:cxn modelId="{2D9E95CD-5AE9-46AB-9332-83974BB00A64}" srcId="{8A2F20E0-D2EF-4726-8740-523E19830A10}" destId="{1155727A-DC68-4243-89D6-AF3731E5CE7E}" srcOrd="3" destOrd="0" parTransId="{44EA96AE-847E-4501-89DF-0AF2FA3B4F61}" sibTransId="{41F346EA-1829-495E-8E81-63E19B2D1C6D}"/>
    <dgm:cxn modelId="{D496CDDB-5060-4CB6-9470-259A7756607B}" srcId="{8A2F20E0-D2EF-4726-8740-523E19830A10}" destId="{3CE921B5-A0E5-41D1-8A92-127F5D5E2EB3}" srcOrd="4" destOrd="0" parTransId="{BDE55AD3-8D2D-4C48-B959-9F4E9899D2CA}" sibTransId="{ADCA261C-FAF3-47BC-84CA-2CDBBB767A15}"/>
    <dgm:cxn modelId="{539CD00F-C843-474E-ADEF-BB8C63FAFC45}" type="presParOf" srcId="{16EE93EF-D7E7-490A-BF9F-1A9F41B315D1}" destId="{3B1EFFB2-7FAF-4483-B862-45F45802D4B7}" srcOrd="0" destOrd="0" presId="urn:microsoft.com/office/officeart/2008/layout/CaptionedPictures"/>
    <dgm:cxn modelId="{F3319FF4-E417-4AA5-BE59-D499D6BF521C}" type="presParOf" srcId="{3B1EFFB2-7FAF-4483-B862-45F45802D4B7}" destId="{C07F1321-036C-4791-9226-7757492473E5}" srcOrd="0" destOrd="0" presId="urn:microsoft.com/office/officeart/2008/layout/CaptionedPictures"/>
    <dgm:cxn modelId="{3902A25E-4294-4343-BFB7-D17613A34E63}" type="presParOf" srcId="{3B1EFFB2-7FAF-4483-B862-45F45802D4B7}" destId="{6726B93E-6621-4F2E-ACFD-F69D632042F7}" srcOrd="1" destOrd="0" presId="urn:microsoft.com/office/officeart/2008/layout/CaptionedPictures"/>
    <dgm:cxn modelId="{B1F617CC-B78F-4C7B-BF67-38AFE45F21E8}" type="presParOf" srcId="{3B1EFFB2-7FAF-4483-B862-45F45802D4B7}" destId="{E90C5299-37DB-42E9-B095-84F5E6749261}" srcOrd="2" destOrd="0" presId="urn:microsoft.com/office/officeart/2008/layout/CaptionedPictures"/>
    <dgm:cxn modelId="{8848BDB0-FB0D-4151-97E1-59F3BA8A8867}" type="presParOf" srcId="{E90C5299-37DB-42E9-B095-84F5E6749261}" destId="{9E439C6B-8ECE-49C7-9E97-08502F97836E}" srcOrd="0" destOrd="0" presId="urn:microsoft.com/office/officeart/2008/layout/CaptionedPictures"/>
    <dgm:cxn modelId="{E0B179AC-FAA1-40F9-B0BD-46E4EC9CDF8F}" type="presParOf" srcId="{E90C5299-37DB-42E9-B095-84F5E6749261}" destId="{F7B8DC66-B1F2-4BF7-8F0B-2C8469D70E26}" srcOrd="1" destOrd="0" presId="urn:microsoft.com/office/officeart/2008/layout/CaptionedPictures"/>
    <dgm:cxn modelId="{5AA49C65-F8AE-4DAB-8986-A079897A0A09}" type="presParOf" srcId="{16EE93EF-D7E7-490A-BF9F-1A9F41B315D1}" destId="{C8D49DDB-ECC7-42CF-A276-997C2126BF28}" srcOrd="1" destOrd="0" presId="urn:microsoft.com/office/officeart/2008/layout/CaptionedPictures"/>
    <dgm:cxn modelId="{1FA61DD2-9B48-4A99-AF3D-AF31884A0147}" type="presParOf" srcId="{16EE93EF-D7E7-490A-BF9F-1A9F41B315D1}" destId="{63A4D05C-F5E0-4963-A712-1E0A7FB2882B}" srcOrd="2" destOrd="0" presId="urn:microsoft.com/office/officeart/2008/layout/CaptionedPictures"/>
    <dgm:cxn modelId="{74E0446A-8502-4058-8CE9-2E6FC3A589AA}" type="presParOf" srcId="{63A4D05C-F5E0-4963-A712-1E0A7FB2882B}" destId="{3E4F6932-2BF7-4D35-BDB6-5653337BADD4}" srcOrd="0" destOrd="0" presId="urn:microsoft.com/office/officeart/2008/layout/CaptionedPictures"/>
    <dgm:cxn modelId="{226F7F7C-7EED-4716-B78A-130490C2DD91}" type="presParOf" srcId="{63A4D05C-F5E0-4963-A712-1E0A7FB2882B}" destId="{2F03789C-A1A9-4203-8869-EA2913FC79A7}" srcOrd="1" destOrd="0" presId="urn:microsoft.com/office/officeart/2008/layout/CaptionedPictures"/>
    <dgm:cxn modelId="{4F5BC3F4-07F3-4906-AED8-1134747B7EFC}" type="presParOf" srcId="{63A4D05C-F5E0-4963-A712-1E0A7FB2882B}" destId="{34ED2C24-724A-470D-BCD1-F4D78A889B4D}" srcOrd="2" destOrd="0" presId="urn:microsoft.com/office/officeart/2008/layout/CaptionedPictures"/>
    <dgm:cxn modelId="{80B868C7-9531-43B5-91AA-DFE83150D36A}" type="presParOf" srcId="{34ED2C24-724A-470D-BCD1-F4D78A889B4D}" destId="{AD08D1FE-F613-4B77-B089-085DFEA62EC3}" srcOrd="0" destOrd="0" presId="urn:microsoft.com/office/officeart/2008/layout/CaptionedPictures"/>
    <dgm:cxn modelId="{9456E5FF-6B77-4842-8305-473564C2D903}" type="presParOf" srcId="{34ED2C24-724A-470D-BCD1-F4D78A889B4D}" destId="{543259A2-FFF1-4A65-A6EF-48E0E127303D}" srcOrd="1" destOrd="0" presId="urn:microsoft.com/office/officeart/2008/layout/CaptionedPictures"/>
    <dgm:cxn modelId="{69C68264-A95B-4161-97AB-D7768357CEA6}" type="presParOf" srcId="{16EE93EF-D7E7-490A-BF9F-1A9F41B315D1}" destId="{5AABF6CE-3A89-4D33-B7EF-104C5F9EA9BE}" srcOrd="3" destOrd="0" presId="urn:microsoft.com/office/officeart/2008/layout/CaptionedPictures"/>
    <dgm:cxn modelId="{38C49E7D-1FC5-4EE2-BC2E-D0FBA414B979}" type="presParOf" srcId="{16EE93EF-D7E7-490A-BF9F-1A9F41B315D1}" destId="{24F000C0-48AD-4AE5-A0E9-81486D972EF2}" srcOrd="4" destOrd="0" presId="urn:microsoft.com/office/officeart/2008/layout/CaptionedPictures"/>
    <dgm:cxn modelId="{F361E51E-620E-48C9-9CF2-6A4A3C61054A}" type="presParOf" srcId="{24F000C0-48AD-4AE5-A0E9-81486D972EF2}" destId="{D0415569-1ADD-479A-89AB-60608CCD4E6D}" srcOrd="0" destOrd="0" presId="urn:microsoft.com/office/officeart/2008/layout/CaptionedPictures"/>
    <dgm:cxn modelId="{EB0C8682-3584-4C09-8279-2A47CF29D764}" type="presParOf" srcId="{24F000C0-48AD-4AE5-A0E9-81486D972EF2}" destId="{7BC7F1A1-6692-42AF-9D6A-E1632992E905}" srcOrd="1" destOrd="0" presId="urn:microsoft.com/office/officeart/2008/layout/CaptionedPictures"/>
    <dgm:cxn modelId="{259EDD71-769A-4400-9DFB-B584708A9EB3}" type="presParOf" srcId="{24F000C0-48AD-4AE5-A0E9-81486D972EF2}" destId="{06A685AA-EBAD-4E92-ABB9-4921BFF2DE9F}" srcOrd="2" destOrd="0" presId="urn:microsoft.com/office/officeart/2008/layout/CaptionedPictures"/>
    <dgm:cxn modelId="{E71159CF-F7FE-49F5-8EAC-1593E94C2E9E}" type="presParOf" srcId="{06A685AA-EBAD-4E92-ABB9-4921BFF2DE9F}" destId="{F42B59BA-960A-42C4-A00E-E223CCEABC83}" srcOrd="0" destOrd="0" presId="urn:microsoft.com/office/officeart/2008/layout/CaptionedPictures"/>
    <dgm:cxn modelId="{2D2D4337-AED1-4E5C-91F2-CE0A1B845522}" type="presParOf" srcId="{06A685AA-EBAD-4E92-ABB9-4921BFF2DE9F}" destId="{ABAA2460-ECAD-42A3-8B65-B16A62F9F598}" srcOrd="1" destOrd="0" presId="urn:microsoft.com/office/officeart/2008/layout/CaptionedPictures"/>
    <dgm:cxn modelId="{88720B3A-80B8-4FDF-BAED-B6E010227B12}" type="presParOf" srcId="{16EE93EF-D7E7-490A-BF9F-1A9F41B315D1}" destId="{468D6F73-F33F-459E-BA83-7E31E55C0C4B}" srcOrd="5" destOrd="0" presId="urn:microsoft.com/office/officeart/2008/layout/CaptionedPictures"/>
    <dgm:cxn modelId="{EFF57B22-B59A-4F1E-9303-DCEC42F91B0D}" type="presParOf" srcId="{16EE93EF-D7E7-490A-BF9F-1A9F41B315D1}" destId="{C95D261E-7C50-4747-9671-77C3CEFF1724}" srcOrd="6" destOrd="0" presId="urn:microsoft.com/office/officeart/2008/layout/CaptionedPictures"/>
    <dgm:cxn modelId="{97AFC286-24BE-4B2F-B68E-AEBC2B22D474}" type="presParOf" srcId="{C95D261E-7C50-4747-9671-77C3CEFF1724}" destId="{CD56C69A-07F7-416D-B67A-1B714801B433}" srcOrd="0" destOrd="0" presId="urn:microsoft.com/office/officeart/2008/layout/CaptionedPictures"/>
    <dgm:cxn modelId="{DCDE4F2F-D891-4036-954D-8EE03947E578}" type="presParOf" srcId="{C95D261E-7C50-4747-9671-77C3CEFF1724}" destId="{B5DBFF09-05B1-43A4-9265-1FA783D7CBF9}" srcOrd="1" destOrd="0" presId="urn:microsoft.com/office/officeart/2008/layout/CaptionedPictures"/>
    <dgm:cxn modelId="{DDB16922-F5E9-417F-AABE-4033CE654BD5}" type="presParOf" srcId="{C95D261E-7C50-4747-9671-77C3CEFF1724}" destId="{993F056E-3AA6-4838-A6FA-8194F57B577A}" srcOrd="2" destOrd="0" presId="urn:microsoft.com/office/officeart/2008/layout/CaptionedPictures"/>
    <dgm:cxn modelId="{3ABE8066-428B-421B-B4E8-0411B5127A72}" type="presParOf" srcId="{993F056E-3AA6-4838-A6FA-8194F57B577A}" destId="{83113099-B193-414D-A80A-EC08916F8297}" srcOrd="0" destOrd="0" presId="urn:microsoft.com/office/officeart/2008/layout/CaptionedPictures"/>
    <dgm:cxn modelId="{A8C2F7E0-B167-477D-BA2A-0F22BA52AC60}" type="presParOf" srcId="{993F056E-3AA6-4838-A6FA-8194F57B577A}" destId="{8E84A27E-6222-4877-8DD4-C5104AB0AF6B}" srcOrd="1" destOrd="0" presId="urn:microsoft.com/office/officeart/2008/layout/CaptionedPictures"/>
    <dgm:cxn modelId="{17601903-FCF4-4F5B-A161-3FD74E8516CA}" type="presParOf" srcId="{16EE93EF-D7E7-490A-BF9F-1A9F41B315D1}" destId="{FFC4D205-8CB5-4A2B-9DC4-B1B5D395FC9E}" srcOrd="7" destOrd="0" presId="urn:microsoft.com/office/officeart/2008/layout/CaptionedPictures"/>
    <dgm:cxn modelId="{DB9A9A0C-FF97-4528-8CCA-40BF4BBBDFE8}" type="presParOf" srcId="{16EE93EF-D7E7-490A-BF9F-1A9F41B315D1}" destId="{132B380D-CDD7-4E10-AC82-CB1CC7AA4BEA}" srcOrd="8" destOrd="0" presId="urn:microsoft.com/office/officeart/2008/layout/CaptionedPictures"/>
    <dgm:cxn modelId="{C6618431-A256-4DA7-BDAC-B485BE796C76}" type="presParOf" srcId="{132B380D-CDD7-4E10-AC82-CB1CC7AA4BEA}" destId="{681A1592-AA5C-436B-82C4-7BAF01813AE2}" srcOrd="0" destOrd="0" presId="urn:microsoft.com/office/officeart/2008/layout/CaptionedPictures"/>
    <dgm:cxn modelId="{16CE6F13-2BBA-4D9F-B9BA-0438110717EF}" type="presParOf" srcId="{132B380D-CDD7-4E10-AC82-CB1CC7AA4BEA}" destId="{8CE34D2A-E55E-440D-816A-849857721A27}" srcOrd="1" destOrd="0" presId="urn:microsoft.com/office/officeart/2008/layout/CaptionedPictures"/>
    <dgm:cxn modelId="{91D00C74-37A7-4F93-BEF3-1966C55B1241}" type="presParOf" srcId="{132B380D-CDD7-4E10-AC82-CB1CC7AA4BEA}" destId="{D347AE37-114B-4F6D-9F37-FFF89AEACAE6}" srcOrd="2" destOrd="0" presId="urn:microsoft.com/office/officeart/2008/layout/CaptionedPictures"/>
    <dgm:cxn modelId="{B10B641E-B017-490D-93B4-5977574813FF}" type="presParOf" srcId="{D347AE37-114B-4F6D-9F37-FFF89AEACAE6}" destId="{4D72FE47-6E52-483E-A714-DBA3AA71CDA3}" srcOrd="0" destOrd="0" presId="urn:microsoft.com/office/officeart/2008/layout/CaptionedPictures"/>
    <dgm:cxn modelId="{E4D7F2D2-6EA7-4D32-BA90-48E7E256080D}" type="presParOf" srcId="{D347AE37-114B-4F6D-9F37-FFF89AEACAE6}" destId="{A05AD4D1-5C46-408A-BF6F-55D409A0F00F}" srcOrd="1" destOrd="0" presId="urn:microsoft.com/office/officeart/2008/layout/CaptionedPicture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3FA79-F929-4F83-BA1E-1E8EC6541490}">
      <dsp:nvSpPr>
        <dsp:cNvPr id="0" name=""/>
        <dsp:cNvSpPr/>
      </dsp:nvSpPr>
      <dsp:spPr>
        <a:xfrm>
          <a:off x="4144282" y="2978295"/>
          <a:ext cx="3506700" cy="401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432"/>
              </a:lnTo>
              <a:lnTo>
                <a:pt x="3506700" y="202432"/>
              </a:lnTo>
              <a:lnTo>
                <a:pt x="3506700" y="401676"/>
              </a:lnTo>
            </a:path>
          </a:pathLst>
        </a:custGeom>
        <a:noFill/>
        <a:ln w="12700" cap="flat" cmpd="sng" algn="ctr">
          <a:solidFill>
            <a:srgbClr val="EEC4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BE990-81E3-4DA5-A99F-4C47A7F34B08}">
      <dsp:nvSpPr>
        <dsp:cNvPr id="0" name=""/>
        <dsp:cNvSpPr/>
      </dsp:nvSpPr>
      <dsp:spPr>
        <a:xfrm>
          <a:off x="4098562" y="2978295"/>
          <a:ext cx="91440" cy="401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676"/>
              </a:lnTo>
            </a:path>
          </a:pathLst>
        </a:custGeom>
        <a:noFill/>
        <a:ln w="12700" cap="flat" cmpd="sng" algn="ctr">
          <a:solidFill>
            <a:srgbClr val="EEC4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8F489-5CC8-47B4-98A3-C04DF2927DA9}">
      <dsp:nvSpPr>
        <dsp:cNvPr id="0" name=""/>
        <dsp:cNvSpPr/>
      </dsp:nvSpPr>
      <dsp:spPr>
        <a:xfrm>
          <a:off x="637581" y="2978295"/>
          <a:ext cx="3506700" cy="401676"/>
        </a:xfrm>
        <a:custGeom>
          <a:avLst/>
          <a:gdLst/>
          <a:ahLst/>
          <a:cxnLst/>
          <a:rect l="0" t="0" r="0" b="0"/>
          <a:pathLst>
            <a:path>
              <a:moveTo>
                <a:pt x="3506700" y="0"/>
              </a:moveTo>
              <a:lnTo>
                <a:pt x="3506700" y="202432"/>
              </a:lnTo>
              <a:lnTo>
                <a:pt x="0" y="202432"/>
              </a:lnTo>
              <a:lnTo>
                <a:pt x="0" y="401676"/>
              </a:lnTo>
            </a:path>
          </a:pathLst>
        </a:custGeom>
        <a:noFill/>
        <a:ln w="12700" cap="flat" cmpd="sng" algn="ctr">
          <a:solidFill>
            <a:srgbClr val="EEC4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AC76A6-B952-4FB1-91AE-3DE2A161EFA1}">
      <dsp:nvSpPr>
        <dsp:cNvPr id="0" name=""/>
        <dsp:cNvSpPr/>
      </dsp:nvSpPr>
      <dsp:spPr>
        <a:xfrm>
          <a:off x="3506700" y="1703131"/>
          <a:ext cx="1275163" cy="127516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4D0A13-B40A-4EF4-B845-4B032AE5EC6F}">
      <dsp:nvSpPr>
        <dsp:cNvPr id="0" name=""/>
        <dsp:cNvSpPr/>
      </dsp:nvSpPr>
      <dsp:spPr>
        <a:xfrm>
          <a:off x="4781864" y="169994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Doç. Dr. Mithat ELÇİÇEK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</a:t>
          </a:r>
          <a:endParaRPr lang="tr-TR" sz="1600" b="1" kern="1200" cap="none" spc="0" dirty="0">
            <a:ln/>
            <a:solidFill>
              <a:schemeClr val="bg1">
                <a:lumMod val="65000"/>
              </a:schemeClr>
            </a:solidFill>
            <a:effectLst/>
          </a:endParaRPr>
        </a:p>
      </dsp:txBody>
      <dsp:txXfrm>
        <a:off x="4781864" y="1699944"/>
        <a:ext cx="1912745" cy="1275163"/>
      </dsp:txXfrm>
    </dsp:sp>
    <dsp:sp modelId="{1081B3DF-9E1E-4F50-8D40-157296DDD01C}">
      <dsp:nvSpPr>
        <dsp:cNvPr id="0" name=""/>
        <dsp:cNvSpPr/>
      </dsp:nvSpPr>
      <dsp:spPr>
        <a:xfrm>
          <a:off x="0" y="3379972"/>
          <a:ext cx="1275163" cy="12751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2EA7FD-53D9-4355-B5D8-01A3DC607463}">
      <dsp:nvSpPr>
        <dsp:cNvPr id="0" name=""/>
        <dsp:cNvSpPr/>
      </dsp:nvSpPr>
      <dsp:spPr>
        <a:xfrm>
          <a:off x="1275163" y="337678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Dr. </a:t>
          </a:r>
          <a:r>
            <a:rPr lang="tr-TR" sz="1600" b="1" kern="1200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. Üyesi Gülistan OKUTAN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sp:txBody>
      <dsp:txXfrm>
        <a:off x="1275163" y="3376784"/>
        <a:ext cx="1912745" cy="1275163"/>
      </dsp:txXfrm>
    </dsp:sp>
    <dsp:sp modelId="{769E26E7-DF03-4693-94BF-4DA9392DEA81}">
      <dsp:nvSpPr>
        <dsp:cNvPr id="0" name=""/>
        <dsp:cNvSpPr/>
      </dsp:nvSpPr>
      <dsp:spPr>
        <a:xfrm>
          <a:off x="3506700" y="3379972"/>
          <a:ext cx="1275163" cy="127516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EEB775-4A7B-4F11-9183-36175414793A}">
      <dsp:nvSpPr>
        <dsp:cNvPr id="0" name=""/>
        <dsp:cNvSpPr/>
      </dsp:nvSpPr>
      <dsp:spPr>
        <a:xfrm>
          <a:off x="4781864" y="337678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 err="1">
              <a:ln/>
              <a:solidFill>
                <a:srgbClr val="EEC416"/>
              </a:solidFill>
              <a:effectLst/>
            </a:rPr>
            <a:t>Öğr</a:t>
          </a: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. Gör. Hüsamettin NAS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Müdür Yardımcısı</a:t>
          </a:r>
        </a:p>
      </dsp:txBody>
      <dsp:txXfrm>
        <a:off x="4781864" y="3376784"/>
        <a:ext cx="1912745" cy="1275163"/>
      </dsp:txXfrm>
    </dsp:sp>
    <dsp:sp modelId="{5B7E723B-5501-4F07-AC2A-DB96C00963C1}">
      <dsp:nvSpPr>
        <dsp:cNvPr id="0" name=""/>
        <dsp:cNvSpPr/>
      </dsp:nvSpPr>
      <dsp:spPr>
        <a:xfrm>
          <a:off x="7013400" y="3379972"/>
          <a:ext cx="1275163" cy="12751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EEC41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4C9427-297A-4849-A581-3373BA59EDFA}">
      <dsp:nvSpPr>
        <dsp:cNvPr id="0" name=""/>
        <dsp:cNvSpPr/>
      </dsp:nvSpPr>
      <dsp:spPr>
        <a:xfrm>
          <a:off x="8288564" y="3376784"/>
          <a:ext cx="1912745" cy="12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cap="none" spc="0" dirty="0">
              <a:ln/>
              <a:solidFill>
                <a:srgbClr val="EEC416"/>
              </a:solidFill>
              <a:effectLst/>
            </a:rPr>
            <a:t>Tuncer KAÇHAN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b="1" kern="1200" cap="none" spc="0" dirty="0">
              <a:ln/>
              <a:solidFill>
                <a:schemeClr val="bg1">
                  <a:lumMod val="65000"/>
                </a:schemeClr>
              </a:solidFill>
              <a:effectLst/>
            </a:rPr>
            <a:t>Yüksekokul Sekreteri</a:t>
          </a:r>
        </a:p>
      </dsp:txBody>
      <dsp:txXfrm>
        <a:off x="8288564" y="3376784"/>
        <a:ext cx="1912745" cy="1275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1A56C-5327-452F-96A1-521E24E68CFC}">
      <dsp:nvSpPr>
        <dsp:cNvPr id="0" name=""/>
        <dsp:cNvSpPr/>
      </dsp:nvSpPr>
      <dsp:spPr>
        <a:xfrm>
          <a:off x="0" y="0"/>
          <a:ext cx="3716630" cy="4054702"/>
        </a:xfrm>
        <a:prstGeom prst="triangl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A4A53-A57C-444C-81FC-D8A4D19868F7}">
      <dsp:nvSpPr>
        <dsp:cNvPr id="0" name=""/>
        <dsp:cNvSpPr/>
      </dsp:nvSpPr>
      <dsp:spPr>
        <a:xfrm>
          <a:off x="1858315" y="405866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Bilgisayar</a:t>
          </a:r>
          <a:r>
            <a:rPr lang="tr-TR" sz="1100" b="1" i="0" u="none" kern="1200" baseline="0" dirty="0"/>
            <a:t> Teknolojileri Bölümü</a:t>
          </a:r>
          <a:endParaRPr lang="tr-TR" sz="1100" b="1" kern="1200" dirty="0"/>
        </a:p>
      </dsp:txBody>
      <dsp:txXfrm>
        <a:off x="1875905" y="423456"/>
        <a:ext cx="2380629" cy="325149"/>
      </dsp:txXfrm>
    </dsp:sp>
    <dsp:sp modelId="{88977F4A-57EA-4907-B6E5-59F2249F969D}">
      <dsp:nvSpPr>
        <dsp:cNvPr id="0" name=""/>
        <dsp:cNvSpPr/>
      </dsp:nvSpPr>
      <dsp:spPr>
        <a:xfrm>
          <a:off x="1858315" y="811237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38752"/>
              <a:satOff val="739"/>
              <a:lumOff val="32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Elektrik ve Enerji Bölümü</a:t>
          </a:r>
          <a:endParaRPr lang="tr-TR" sz="1100" b="1" kern="1200" dirty="0"/>
        </a:p>
      </dsp:txBody>
      <dsp:txXfrm>
        <a:off x="1875905" y="828827"/>
        <a:ext cx="2380629" cy="325149"/>
      </dsp:txXfrm>
    </dsp:sp>
    <dsp:sp modelId="{1058B342-11CA-48E8-AAB2-D92BE4D04E7E}">
      <dsp:nvSpPr>
        <dsp:cNvPr id="0" name=""/>
        <dsp:cNvSpPr/>
      </dsp:nvSpPr>
      <dsp:spPr>
        <a:xfrm>
          <a:off x="1858315" y="1216608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77504"/>
              <a:satOff val="1479"/>
              <a:lumOff val="65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Gıda İşleme Bölümü</a:t>
          </a:r>
          <a:endParaRPr lang="tr-TR" sz="1100" b="1" kern="1200" dirty="0"/>
        </a:p>
      </dsp:txBody>
      <dsp:txXfrm>
        <a:off x="1875905" y="1234198"/>
        <a:ext cx="2380629" cy="325149"/>
      </dsp:txXfrm>
    </dsp:sp>
    <dsp:sp modelId="{6594F660-F7F6-448A-9E3E-2C42AD499C1A}">
      <dsp:nvSpPr>
        <dsp:cNvPr id="0" name=""/>
        <dsp:cNvSpPr/>
      </dsp:nvSpPr>
      <dsp:spPr>
        <a:xfrm>
          <a:off x="1858315" y="1621979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16256"/>
              <a:satOff val="2218"/>
              <a:lumOff val="97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İnşaat Bölümü</a:t>
          </a:r>
          <a:endParaRPr lang="tr-TR" sz="1100" b="1" kern="1200" dirty="0"/>
        </a:p>
      </dsp:txBody>
      <dsp:txXfrm>
        <a:off x="1875905" y="1639569"/>
        <a:ext cx="2380629" cy="325149"/>
      </dsp:txXfrm>
    </dsp:sp>
    <dsp:sp modelId="{986A7C75-228E-4FA9-B973-294A992000B1}">
      <dsp:nvSpPr>
        <dsp:cNvPr id="0" name=""/>
        <dsp:cNvSpPr/>
      </dsp:nvSpPr>
      <dsp:spPr>
        <a:xfrm>
          <a:off x="1858315" y="2027351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55008"/>
              <a:satOff val="2957"/>
              <a:lumOff val="1306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Kimya ve Kimyasal İşleme Teknolojileri Bölümü</a:t>
          </a:r>
          <a:endParaRPr lang="tr-TR" sz="1100" b="1" kern="1200" dirty="0"/>
        </a:p>
      </dsp:txBody>
      <dsp:txXfrm>
        <a:off x="1875905" y="2044941"/>
        <a:ext cx="2380629" cy="325149"/>
      </dsp:txXfrm>
    </dsp:sp>
    <dsp:sp modelId="{6E6D24E5-448C-480D-A1C3-DCF5A4986E7D}">
      <dsp:nvSpPr>
        <dsp:cNvPr id="0" name=""/>
        <dsp:cNvSpPr/>
      </dsp:nvSpPr>
      <dsp:spPr>
        <a:xfrm>
          <a:off x="1858315" y="2432722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193760"/>
              <a:satOff val="3696"/>
              <a:lumOff val="163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Makine ve Metal Teknolojileri Bölümü</a:t>
          </a:r>
          <a:endParaRPr lang="tr-TR" sz="1100" b="1" kern="1200" dirty="0"/>
        </a:p>
      </dsp:txBody>
      <dsp:txXfrm>
        <a:off x="1875905" y="2450312"/>
        <a:ext cx="2380629" cy="325149"/>
      </dsp:txXfrm>
    </dsp:sp>
    <dsp:sp modelId="{682175A6-29AD-4372-8066-F925CFA9FD91}">
      <dsp:nvSpPr>
        <dsp:cNvPr id="0" name=""/>
        <dsp:cNvSpPr/>
      </dsp:nvSpPr>
      <dsp:spPr>
        <a:xfrm>
          <a:off x="1858315" y="2838093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32512"/>
              <a:satOff val="4436"/>
              <a:lumOff val="195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Motorlu Araçlar ve Ulaştırma Teknolojileri Bölümü</a:t>
          </a:r>
          <a:endParaRPr lang="tr-TR" sz="1100" b="1" kern="1200" dirty="0"/>
        </a:p>
      </dsp:txBody>
      <dsp:txXfrm>
        <a:off x="1875905" y="2855683"/>
        <a:ext cx="2380629" cy="325149"/>
      </dsp:txXfrm>
    </dsp:sp>
    <dsp:sp modelId="{EE743FD4-B186-4827-AAD7-559FF34DD036}">
      <dsp:nvSpPr>
        <dsp:cNvPr id="0" name=""/>
        <dsp:cNvSpPr/>
      </dsp:nvSpPr>
      <dsp:spPr>
        <a:xfrm>
          <a:off x="1858315" y="3243464"/>
          <a:ext cx="2415809" cy="3603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u="none" kern="1200" dirty="0"/>
            <a:t>Mülkiyet Koruma ve Güvenlik Bölümü</a:t>
          </a:r>
          <a:endParaRPr lang="tr-TR" sz="1100" b="1" kern="1200" dirty="0"/>
        </a:p>
      </dsp:txBody>
      <dsp:txXfrm>
        <a:off x="1875905" y="3261054"/>
        <a:ext cx="2380629" cy="3251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F1321-036C-4791-9226-7757492473E5}">
      <dsp:nvSpPr>
        <dsp:cNvPr id="0" name=""/>
        <dsp:cNvSpPr/>
      </dsp:nvSpPr>
      <dsp:spPr>
        <a:xfrm>
          <a:off x="5111" y="545468"/>
          <a:ext cx="1583322" cy="34505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6B93E-6621-4F2E-ACFD-F69D632042F7}">
      <dsp:nvSpPr>
        <dsp:cNvPr id="0" name=""/>
        <dsp:cNvSpPr/>
      </dsp:nvSpPr>
      <dsp:spPr>
        <a:xfrm>
          <a:off x="84277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8DC66-B1F2-4BF7-8F0B-2C8469D70E26}">
      <dsp:nvSpPr>
        <dsp:cNvPr id="0" name=""/>
        <dsp:cNvSpPr/>
      </dsp:nvSpPr>
      <dsp:spPr>
        <a:xfrm>
          <a:off x="108302" y="2668930"/>
          <a:ext cx="1424990" cy="990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Dr. </a:t>
          </a:r>
          <a:r>
            <a:rPr lang="tr-TR" sz="1100" b="1" kern="1200" dirty="0" err="1"/>
            <a:t>Öğr</a:t>
          </a:r>
          <a:r>
            <a:rPr lang="tr-TR" sz="1100" b="1" kern="1200" dirty="0"/>
            <a:t>. Üyesi </a:t>
          </a:r>
          <a:r>
            <a:rPr lang="tr-TR" sz="1100" b="1" kern="1200" dirty="0" err="1"/>
            <a:t>Eyyüp</a:t>
          </a:r>
          <a:r>
            <a:rPr lang="tr-TR" sz="1100" b="1" kern="1200" dirty="0"/>
            <a:t> AKCAN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Raylı Sistemler Elektrik ve Elektronik Programı</a:t>
          </a:r>
        </a:p>
      </dsp:txBody>
      <dsp:txXfrm>
        <a:off x="108302" y="2668930"/>
        <a:ext cx="1424990" cy="990873"/>
      </dsp:txXfrm>
    </dsp:sp>
    <dsp:sp modelId="{3E4F6932-2BF7-4D35-BDB6-5653337BADD4}">
      <dsp:nvSpPr>
        <dsp:cNvPr id="0" name=""/>
        <dsp:cNvSpPr/>
      </dsp:nvSpPr>
      <dsp:spPr>
        <a:xfrm>
          <a:off x="1979574" y="521448"/>
          <a:ext cx="1583322" cy="34986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3789C-A1A9-4203-8869-EA2913FC79A7}">
      <dsp:nvSpPr>
        <dsp:cNvPr id="0" name=""/>
        <dsp:cNvSpPr/>
      </dsp:nvSpPr>
      <dsp:spPr>
        <a:xfrm>
          <a:off x="2058741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259A2-FFF1-4A65-A6EF-48E0E127303D}">
      <dsp:nvSpPr>
        <dsp:cNvPr id="0" name=""/>
        <dsp:cNvSpPr/>
      </dsp:nvSpPr>
      <dsp:spPr>
        <a:xfrm>
          <a:off x="2034729" y="2516811"/>
          <a:ext cx="1424990" cy="1423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Dr. Öğr. Üyesi Mehmet Şah GÜLTEKİN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Makine ve Metal Teknolojileri Bölümü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kern="1200" dirty="0"/>
            <a:t> Makine Programı</a:t>
          </a:r>
        </a:p>
      </dsp:txBody>
      <dsp:txXfrm>
        <a:off x="2034729" y="2516811"/>
        <a:ext cx="1424990" cy="1423198"/>
      </dsp:txXfrm>
    </dsp:sp>
    <dsp:sp modelId="{D0415569-1ADD-479A-89AB-60608CCD4E6D}">
      <dsp:nvSpPr>
        <dsp:cNvPr id="0" name=""/>
        <dsp:cNvSpPr/>
      </dsp:nvSpPr>
      <dsp:spPr>
        <a:xfrm>
          <a:off x="3954038" y="545468"/>
          <a:ext cx="1583322" cy="34505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7F1A1-6692-42AF-9D6A-E1632992E905}">
      <dsp:nvSpPr>
        <dsp:cNvPr id="0" name=""/>
        <dsp:cNvSpPr/>
      </dsp:nvSpPr>
      <dsp:spPr>
        <a:xfrm>
          <a:off x="4037522" y="1411723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A2460-ECAD-42A3-8B65-B16A62F9F598}">
      <dsp:nvSpPr>
        <dsp:cNvPr id="0" name=""/>
        <dsp:cNvSpPr/>
      </dsp:nvSpPr>
      <dsp:spPr>
        <a:xfrm>
          <a:off x="4033204" y="2803161"/>
          <a:ext cx="1424990" cy="99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/>
            <a:t>Dr. Öğr. Üyesi İlker ARI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/>
            <a:t>Motorlu Araçlar ve Ulaştırma Teknolojileri Bölümü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b="1" i="0" kern="1200" dirty="0"/>
            <a:t>Raylı Sistemler Elektrik ve Elektronik Programı</a:t>
          </a:r>
          <a:endParaRPr lang="tr-TR" sz="1100" kern="1200" dirty="0"/>
        </a:p>
      </dsp:txBody>
      <dsp:txXfrm>
        <a:off x="4033204" y="2803161"/>
        <a:ext cx="1424990" cy="994609"/>
      </dsp:txXfrm>
    </dsp:sp>
    <dsp:sp modelId="{CD56C69A-07F7-416D-B67A-1B714801B433}">
      <dsp:nvSpPr>
        <dsp:cNvPr id="0" name=""/>
        <dsp:cNvSpPr/>
      </dsp:nvSpPr>
      <dsp:spPr>
        <a:xfrm>
          <a:off x="5928502" y="559076"/>
          <a:ext cx="1583322" cy="3423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BFF09-05B1-43A4-9265-1FA783D7CBF9}">
      <dsp:nvSpPr>
        <dsp:cNvPr id="0" name=""/>
        <dsp:cNvSpPr/>
      </dsp:nvSpPr>
      <dsp:spPr>
        <a:xfrm>
          <a:off x="6007668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4A27E-6222-4877-8DD4-C5104AB0AF6B}">
      <dsp:nvSpPr>
        <dsp:cNvPr id="0" name=""/>
        <dsp:cNvSpPr/>
      </dsp:nvSpPr>
      <dsp:spPr>
        <a:xfrm>
          <a:off x="5998562" y="2757532"/>
          <a:ext cx="1424990" cy="1201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 dirty="0"/>
            <a:t>Dr. Öğr. Üyesi Gülistan OKUTAN Gıda İşleme Bölümü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kern="1200" dirty="0"/>
            <a:t>Gıda </a:t>
          </a:r>
          <a:r>
            <a:rPr lang="tr-TR" sz="12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Teknolojisi</a:t>
          </a:r>
          <a:r>
            <a:rPr lang="tr-TR" sz="1200" b="1" kern="1200" dirty="0"/>
            <a:t> Programı </a:t>
          </a:r>
        </a:p>
      </dsp:txBody>
      <dsp:txXfrm>
        <a:off x="5998562" y="2757532"/>
        <a:ext cx="1424990" cy="1201905"/>
      </dsp:txXfrm>
    </dsp:sp>
    <dsp:sp modelId="{681A1592-AA5C-436B-82C4-7BAF01813AE2}">
      <dsp:nvSpPr>
        <dsp:cNvPr id="0" name=""/>
        <dsp:cNvSpPr/>
      </dsp:nvSpPr>
      <dsp:spPr>
        <a:xfrm>
          <a:off x="7902965" y="435493"/>
          <a:ext cx="1628305" cy="36705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34D2A-E55E-440D-816A-849857721A27}">
      <dsp:nvSpPr>
        <dsp:cNvPr id="0" name=""/>
        <dsp:cNvSpPr/>
      </dsp:nvSpPr>
      <dsp:spPr>
        <a:xfrm>
          <a:off x="8004622" y="1413902"/>
          <a:ext cx="1424990" cy="1210776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AD4D1-5C46-408A-BF6F-55D409A0F00F}">
      <dsp:nvSpPr>
        <dsp:cNvPr id="0" name=""/>
        <dsp:cNvSpPr/>
      </dsp:nvSpPr>
      <dsp:spPr>
        <a:xfrm>
          <a:off x="7977191" y="2814510"/>
          <a:ext cx="1424990" cy="1129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i="0" kern="1200" dirty="0">
              <a:solidFill>
                <a:schemeClr val="tx1"/>
              </a:solidFill>
            </a:rPr>
            <a:t>Dr. Öğr. Üyesi Ersin AYHAN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i="0" kern="1200" dirty="0">
              <a:solidFill>
                <a:schemeClr val="tx1"/>
              </a:solidFill>
            </a:rPr>
            <a:t>İnşaat Teknolojisi Bölümü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200" b="1" i="0" kern="1200" dirty="0">
              <a:solidFill>
                <a:schemeClr val="tx1"/>
              </a:solidFill>
            </a:rPr>
            <a:t>İnşaat Bölümü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7977191" y="2814510"/>
        <a:ext cx="1424990" cy="1129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43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22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393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14.04.2026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682176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14.04.2026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239905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14.04.2026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146181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14.04.2026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3361216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14.04.2026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2651663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27858" y="365126"/>
            <a:ext cx="7384648" cy="931240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88963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7165-3F3F-4AEF-90AD-61FBA5020117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14.04.2026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8EA4-8A69-4270-8123-1D095C65A06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4D9B14-7015-ADBC-A90D-AD5DF240DB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0938" y="1389063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8E58E9-D56D-D03A-35DC-FEC4509EF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938" y="3718830"/>
            <a:ext cx="4548187" cy="2257425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A5E6595E-2D1F-8D21-E35E-EFBF20D5D66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199" y="3718829"/>
            <a:ext cx="6558023" cy="2257426"/>
          </a:xfrm>
        </p:spPr>
        <p:txBody>
          <a:bodyPr/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63265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495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26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28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897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92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31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36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03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F7165-3F3F-4AEF-90AD-61FBA5020117}" type="datetimeFigureOut">
              <a:rPr lang="tr-TR" smtClean="0"/>
              <a:pPr/>
              <a:t>14.04.2026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8EA4-8A69-4270-8123-1D095C65A06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718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bmyo.siirt.edu.tr/haber-etkinlik/meslek-yuksekokulumuzda-bolumler-arasi-penalti-turnuvasi-gerceklestirildi/663689587.html" TargetMode="External"/><Relationship Id="rId13" Type="http://schemas.openxmlformats.org/officeDocument/2006/relationships/image" Target="../media/image33.jpeg"/><Relationship Id="rId3" Type="http://schemas.openxmlformats.org/officeDocument/2006/relationships/hyperlink" Target="https://tbmyo.siirt.edu.tr/haber-etkinlik/ramazan-ayinda-dar-gelirli-ailelere-yardim-kolileri-dagitimi-yapildi/911168890.html" TargetMode="External"/><Relationship Id="rId7" Type="http://schemas.openxmlformats.org/officeDocument/2006/relationships/hyperlink" Target="https://tbmyo.siirt.edu.tr/haber-etkinlik/tuketiciler-icin-etiket-kontrolu-ve-bilincli-gida-secimi-soylesisi-gerceklestirildi/643036839.html" TargetMode="External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30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haber-etkinlik/madde-bagimliligi-konusu-uzerine-narko-genclik-semineri-duzenlendi/464695864.html" TargetMode="External"/><Relationship Id="rId11" Type="http://schemas.openxmlformats.org/officeDocument/2006/relationships/image" Target="../media/image31.jpeg"/><Relationship Id="rId5" Type="http://schemas.openxmlformats.org/officeDocument/2006/relationships/hyperlink" Target="https://tbmyo.siirt.edu.tr/haber-etkinlik/yapay-zeka-teknolojileri-her-yonuyle-yapay-zekayi-anlamak-isimli-soylesi-etkinligi/635779559.html" TargetMode="External"/><Relationship Id="rId15" Type="http://schemas.openxmlformats.org/officeDocument/2006/relationships/image" Target="../media/image35.jpeg"/><Relationship Id="rId10" Type="http://schemas.openxmlformats.org/officeDocument/2006/relationships/hyperlink" Target="https://tbmyo.siirt.edu.tr/haber-etkinlik/enerji-sektorunde-is-sagligi-ve-guvenligi/306331274.html" TargetMode="External"/><Relationship Id="rId4" Type="http://schemas.openxmlformats.org/officeDocument/2006/relationships/hyperlink" Target="https://tbmyo.siirt.edu.tr/haber-etkinlik/deprem-oldurmez-bina-oldurur-isimli-soylesi-etkinligi-gerceklestirildi/152450517.html" TargetMode="External"/><Relationship Id="rId9" Type="http://schemas.openxmlformats.org/officeDocument/2006/relationships/hyperlink" Target="https://tbmyo.siirt.edu.tr/haber-etkinlik/meslek-yuksekokulumuzun-tubitak-2209-a-proje-basarisi/741188086.html" TargetMode="External"/><Relationship Id="rId1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hyperlink" Target="https://tbmyo.siirt.edu.tr/haber-etkinlik/mulkiyet-koruma-ve-guvenlik-bolumu-teknik-gezisi/873984594.html" TargetMode="External"/><Relationship Id="rId7" Type="http://schemas.openxmlformats.org/officeDocument/2006/relationships/hyperlink" Target="https://tbmyo.siirt.edu.tr/haber-etkinlik/kimya-ve-kimyasal-isleme-teknolojileri-bolumunden-teknik-gezi-kamu-universite-sanayi-isbirligi-arastirma-ve-uygulama-merkezine-ziyaret--bittim-sabunu-uretimi/676395923.html" TargetMode="External"/><Relationship Id="rId12" Type="http://schemas.openxmlformats.org/officeDocument/2006/relationships/image" Target="../media/image42.jpeg"/><Relationship Id="rId2" Type="http://schemas.openxmlformats.org/officeDocument/2006/relationships/hyperlink" Target="https://tbmyo.siirt.edu.tr/haber-etkinlik/insaat-teknolojisi-bolumu-1-nokta-yapi-laboratuvari-teknik-gezisi/338314683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haber-etkinlik/gida-isleme-bolumu-ogrencileri-abdulhamid-han-mtal-ve-aydin-kuruyemise-teknik-gezi-duzenledi/222525227.html" TargetMode="External"/><Relationship Id="rId11" Type="http://schemas.openxmlformats.org/officeDocument/2006/relationships/image" Target="../media/image41.jpeg"/><Relationship Id="rId5" Type="http://schemas.openxmlformats.org/officeDocument/2006/relationships/hyperlink" Target="https://tbmyo.siirt.edu.tr/haber-etkinlik/makine-ve-metal-teknolojileri-bolumu-ogrenci-ve-ogretim-elemanlarinin-cengiz-holding-siirt-eti-bakir-isletmesi-teknik-gezisi/984139861.html" TargetMode="External"/><Relationship Id="rId10" Type="http://schemas.openxmlformats.org/officeDocument/2006/relationships/image" Target="../media/image40.jpeg"/><Relationship Id="rId4" Type="http://schemas.openxmlformats.org/officeDocument/2006/relationships/hyperlink" Target="https://tbmyo.siirt.edu.tr/haber-etkinlik/bilgisayar-teknolojileri-bolumu-bilgi-islem-daire-baskanligi-teknik-gezisi/182664645.html" TargetMode="Externa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bmyo.siirt.edu.tr/haber-etkinlik/eti-bakir-siirt-isletmesine-dis-paydas-ziyareti-gerceklestirildi/166098899.html" TargetMode="External"/><Relationship Id="rId2" Type="http://schemas.openxmlformats.org/officeDocument/2006/relationships/hyperlink" Target="https://tbmyo.siirt.edu.tr/haber-etkinlik/kimya-ve-kimyasal-isleme-teknolojileri-bolumu-teknik-gezi-ve-ic-paydas-ziyareti/316306686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tbmyo.siirt.edu.tr/haber-etkinlik/madde-bagimliligi-konusu-uzerine-narko-genclik-semineri-duzenlendi/464695864.html" TargetMode="External"/><Relationship Id="rId7" Type="http://schemas.openxmlformats.org/officeDocument/2006/relationships/image" Target="../media/image47.jpeg"/><Relationship Id="rId2" Type="http://schemas.openxmlformats.org/officeDocument/2006/relationships/hyperlink" Target="https://tbmyo.siirt.edu.tr/haber-etkinlik/2025--2026-egitim-ogretim-yili-oryantasyon-egitimi/24812288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hyperlink" Target="https://tbmyo.siirt.edu.tr/haber-etkinlik/2025-2026-egitim-ogretim-yili-acilis-dersi-gerceklestirildi/146164909.html" TargetMode="External"/><Relationship Id="rId10" Type="http://schemas.openxmlformats.org/officeDocument/2006/relationships/image" Target="../media/image50.jpeg"/><Relationship Id="rId4" Type="http://schemas.openxmlformats.org/officeDocument/2006/relationships/hyperlink" Target="https://tbmyo.siirt.edu.tr/haber-etkinlik/2025--2026-yili-guz-donemi-bolum-baskanlari-toplantisi/276134765.html" TargetMode="External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tbmyo.siirt.edu.tr/dosya/personel/kalite-toplanti-tutanagi-mart_2026-siirt-20264892228883.pdf" TargetMode="External"/><Relationship Id="rId18" Type="http://schemas.openxmlformats.org/officeDocument/2006/relationships/hyperlink" Target="https://tbmyo.siirt.edu.tr/dosya/personel/yonetim-degerlendirme-haziran-siirt-2025624135114455.pdf" TargetMode="External"/><Relationship Id="rId26" Type="http://schemas.openxmlformats.org/officeDocument/2006/relationships/hyperlink" Target="https://tbmyo.siirt.edu.tr/dosya/personel/arge-toplanti-tutanagi-nisan_2026-siirt-202648916408.pdf" TargetMode="External"/><Relationship Id="rId39" Type="http://schemas.openxmlformats.org/officeDocument/2006/relationships/hyperlink" Target="https://tbmyo.siirt.edu.tr/dosya/personel/2025-2026-akademik_personel-anket-sonuclari-siirt-202612615510759.pdf" TargetMode="External"/><Relationship Id="rId21" Type="http://schemas.openxmlformats.org/officeDocument/2006/relationships/hyperlink" Target="https://tbmyo.siirt.edu.tr/dosya/personel/bolum-baskanlari-2025-2026-eylul-siirt-202591713326973.pdf" TargetMode="External"/><Relationship Id="rId34" Type="http://schemas.openxmlformats.org/officeDocument/2006/relationships/hyperlink" Target="https://tbmyo.siirt.edu.tr/dosya/personel/2024-2025-ogrenci-anket-sonuclari-siirt-20261261535925.pdf" TargetMode="External"/><Relationship Id="rId42" Type="http://schemas.openxmlformats.org/officeDocument/2006/relationships/hyperlink" Target="https://tbmyo.siirt.edu.tr/dosya/personel/2024-2025-idari_personel-anket-sonuclari-siirt-2026126153427197.pdf" TargetMode="External"/><Relationship Id="rId47" Type="http://schemas.openxmlformats.org/officeDocument/2006/relationships/hyperlink" Target="https://tbmyo.siirt.edu.tr/dosya/personel/2025-2026-mezu_ogrenci-anket-sonuclari-siirt-2026126155133166.pdf" TargetMode="External"/><Relationship Id="rId50" Type="http://schemas.openxmlformats.org/officeDocument/2006/relationships/hyperlink" Target="https://tbmyo.siirt.edu.tr/dosya/personel/2025-2026-katilimci-anket-sonuclari-siirt-2026126155728494.pdf" TargetMode="External"/><Relationship Id="rId7" Type="http://schemas.openxmlformats.org/officeDocument/2006/relationships/hyperlink" Target="https://tbmyo.siirt.edu.tr/dosya/personel/2024-2025-kalite-siirt-20262101338462.pdf" TargetMode="External"/><Relationship Id="rId2" Type="http://schemas.openxmlformats.org/officeDocument/2006/relationships/hyperlink" Target="https://tbmyo.siirt.edu.tr/dosya/personel/ic-tetkik-raporu-siirt-2024121011195351.jpg" TargetMode="External"/><Relationship Id="rId16" Type="http://schemas.openxmlformats.org/officeDocument/2006/relationships/hyperlink" Target="https://tbmyo.siirt.edu.tr/dosya/personel/danismanlik-toplantilari-siirt-20251027152435211.pdf" TargetMode="External"/><Relationship Id="rId29" Type="http://schemas.openxmlformats.org/officeDocument/2006/relationships/hyperlink" Target="https://tbmyo.siirt.edu.tr/dosya/personel/akademik-siirt-202592511403761.pdf" TargetMode="External"/><Relationship Id="rId11" Type="http://schemas.openxmlformats.org/officeDocument/2006/relationships/hyperlink" Target="https://tbmyo.siirt.edu.tr/dosya/personel/aralik-kalite-x1-siirt-2026210131026806.pdf" TargetMode="External"/><Relationship Id="rId24" Type="http://schemas.openxmlformats.org/officeDocument/2006/relationships/hyperlink" Target="https://tbmyo.siirt.edu.tr/dosya/personel/2024-arge-siirt-2025416171545553.pdf" TargetMode="External"/><Relationship Id="rId32" Type="http://schemas.openxmlformats.org/officeDocument/2006/relationships/hyperlink" Target="http://tbmyo.siirt.edu.tr/dosya/personel/2023-2024-ogrenci-memnuniyet-anketleri-sonuclari-siirt-20241212104453504.pdf" TargetMode="External"/><Relationship Id="rId37" Type="http://schemas.openxmlformats.org/officeDocument/2006/relationships/hyperlink" Target="https://tbmyo.siirt.edu.tr/dosya/personel/2023-2024-akademik_personel-anket-sonuclari-siirt-2026126152915963.pdf" TargetMode="External"/><Relationship Id="rId40" Type="http://schemas.openxmlformats.org/officeDocument/2006/relationships/hyperlink" Target="http://tbmyo.siirt.edu.tr/dosya/personel/2023-2024-idari-personel-memnuniyet-anketleri-sonuclari-siirt-20241212122127723.pdf" TargetMode="External"/><Relationship Id="rId45" Type="http://schemas.openxmlformats.org/officeDocument/2006/relationships/hyperlink" Target="https://tbmyo.siirt.edu.tr/dosya/personel/2023-2024-mezu_ogrenci-anket-sonuclari-siirt-202612615301119.pdf" TargetMode="External"/><Relationship Id="rId5" Type="http://schemas.openxmlformats.org/officeDocument/2006/relationships/hyperlink" Target="https://tbmyo.siirt.edu.tr/dosya/personel/2022-2023-kalite-toplantilari-siirt-2025417122632987.pdf" TargetMode="External"/><Relationship Id="rId15" Type="http://schemas.openxmlformats.org/officeDocument/2006/relationships/hyperlink" Target="http://tbmyo.siirt.edu.tr/dosya/personel/danismanlik_toplanti_tutanaklari_2024-siirt-20241213113138612.pdf" TargetMode="External"/><Relationship Id="rId23" Type="http://schemas.openxmlformats.org/officeDocument/2006/relationships/hyperlink" Target="https://tbmyo.siirt.edu.tr/dosya/personel/bolum-kurul-toplantilari-siirt-20251027152633211.pdf" TargetMode="External"/><Relationship Id="rId28" Type="http://schemas.openxmlformats.org/officeDocument/2006/relationships/hyperlink" Target="https://tbmyo.siirt.edu.tr/dosya/personel/akademik-bahar-siirt-2025624133215189.pdf" TargetMode="External"/><Relationship Id="rId36" Type="http://schemas.openxmlformats.org/officeDocument/2006/relationships/hyperlink" Target="http://tbmyo.siirt.edu.tr/dosya/personel/2023-2024-akademik-personel-memnuniyet-anketleri-sonuclari-siirt-2024121212243879.pdf" TargetMode="External"/><Relationship Id="rId49" Type="http://schemas.openxmlformats.org/officeDocument/2006/relationships/hyperlink" Target="https://tbmyo.siirt.edu.tr/dosya/personel/2024-2025-katilimci-anket-sonuclari-siirt-2026126153440463.pdf" TargetMode="External"/><Relationship Id="rId10" Type="http://schemas.openxmlformats.org/officeDocument/2006/relationships/hyperlink" Target="https://tbmyo.siirt.edu.tr/dosya/personel/kasim-kalite-x1-siirt-202621013924275.pdf" TargetMode="External"/><Relationship Id="rId19" Type="http://schemas.openxmlformats.org/officeDocument/2006/relationships/hyperlink" Target="https://tbmyo.siirt.edu.tr/dosya/personel/bolum_baskanlari_toplanti_tutanagi_2023-siirt-202412215311385.pdf" TargetMode="External"/><Relationship Id="rId31" Type="http://schemas.openxmlformats.org/officeDocument/2006/relationships/hyperlink" Target="https://tbmyo.siirt.edu.tr/dosya/personel/idari-perssonel-toplantisi-2025-2026-bahar-siirt-202648142943649.pdf" TargetMode="External"/><Relationship Id="rId44" Type="http://schemas.openxmlformats.org/officeDocument/2006/relationships/hyperlink" Target="https://tbmyo.siirt.edu.tr/dosya/personel/2023-2024-yili-mezun-ogrenci-memnuniyet-anketi-sonuclari-siirt-2024121614247660.pdf" TargetMode="External"/><Relationship Id="rId4" Type="http://schemas.openxmlformats.org/officeDocument/2006/relationships/hyperlink" Target="https://tbmyo.siirt.edu.tr/detay/toplanti-tutanaklari/521023994.html" TargetMode="External"/><Relationship Id="rId9" Type="http://schemas.openxmlformats.org/officeDocument/2006/relationships/hyperlink" Target="https://tbmyo.siirt.edu.tr/dosya/personel/ekim-kalite-x1-siirt-202621013734150.pdf" TargetMode="External"/><Relationship Id="rId14" Type="http://schemas.openxmlformats.org/officeDocument/2006/relationships/hyperlink" Target="https://tbmyo.siirt.edu.tr/dosya/personel/danismanlik_toplanti_tutanaklari_2023-siirt-20241213111924471.pdf" TargetMode="External"/><Relationship Id="rId22" Type="http://schemas.openxmlformats.org/officeDocument/2006/relationships/hyperlink" Target="https://tbmyo.siirt.edu.tr/dosya/personel/bolum-kurulu-toplantilari-siirt-2024121912589614.pdf" TargetMode="External"/><Relationship Id="rId27" Type="http://schemas.openxmlformats.org/officeDocument/2006/relationships/hyperlink" Target="https://tbmyo.siirt.edu.tr/dosya/personel/akademik-guz-siirt-2025624133152127.pdf" TargetMode="External"/><Relationship Id="rId30" Type="http://schemas.openxmlformats.org/officeDocument/2006/relationships/hyperlink" Target="https://tbmyo.siirt.edu.tr/dosya/personel/idari-personel-toplantilari-siirt-20251013111425868.pdf" TargetMode="External"/><Relationship Id="rId35" Type="http://schemas.openxmlformats.org/officeDocument/2006/relationships/hyperlink" Target="https://tbmyo.siirt.edu.tr/dosya/personel/2025-2026-ogrenci-anket-sonuclari-siirt-2026126155146931.pdf" TargetMode="External"/><Relationship Id="rId43" Type="http://schemas.openxmlformats.org/officeDocument/2006/relationships/hyperlink" Target="https://tbmyo.siirt.edu.tr/dosya/personel/2025-2026-idari_personel-anket-sonuclari-siirt-2026126155115525.pdf" TargetMode="External"/><Relationship Id="rId48" Type="http://schemas.openxmlformats.org/officeDocument/2006/relationships/hyperlink" Target="https://tbmyo.siirt.edu.tr/dosya/personel/2023-2024-katilimci-anket-sonuclari-siirt-2026126152946150.pdf" TargetMode="External"/><Relationship Id="rId8" Type="http://schemas.openxmlformats.org/officeDocument/2006/relationships/hyperlink" Target="https://tbmyo.siirt.edu.tr/dosya/personel/eylul-kalite-x1-siirt-202621013636587.pdf" TargetMode="External"/><Relationship Id="rId3" Type="http://schemas.openxmlformats.org/officeDocument/2006/relationships/hyperlink" Target="https://tbmyo.siirt.edu.tr/dosya/personel/x-ic-denetim-raporu-siirt-20251127144454384.pdf" TargetMode="External"/><Relationship Id="rId12" Type="http://schemas.openxmlformats.org/officeDocument/2006/relationships/hyperlink" Target="https://tbmyo.siirt.edu.tr/dosya/personel/kalite-toplanti-tutanagi-subat_2026-siirt-202648921424.pdf" TargetMode="External"/><Relationship Id="rId17" Type="http://schemas.openxmlformats.org/officeDocument/2006/relationships/hyperlink" Target="https://tbmyo.siirt.edu.tr/dosya/personel/yonetim_degerlendirme_toplanti_tutanaklari_2023-siirt-202412211194711.pdf" TargetMode="External"/><Relationship Id="rId25" Type="http://schemas.openxmlformats.org/officeDocument/2006/relationships/hyperlink" Target="https://tbmyo.siirt.edu.tr/dosya/personel/arge-2025-aralik-siirt-2026210124738384.pdf" TargetMode="External"/><Relationship Id="rId33" Type="http://schemas.openxmlformats.org/officeDocument/2006/relationships/hyperlink" Target="https://tbmyo.siirt.edu.tr/dosya/personel/2023-2024-ogrenci-anket-sonuclari-siirt-2026126153014759.pdf" TargetMode="External"/><Relationship Id="rId38" Type="http://schemas.openxmlformats.org/officeDocument/2006/relationships/hyperlink" Target="https://tbmyo.siirt.edu.tr/dosya/personel/2024-2025-akademik_personel-anket-sonuclari-siirt-2026126153410416.pdf" TargetMode="External"/><Relationship Id="rId46" Type="http://schemas.openxmlformats.org/officeDocument/2006/relationships/hyperlink" Target="https://tbmyo.siirt.edu.tr/dosya/personel/2024-2025-mezu_ogrenci-anket-sonuclari-siirt-2026126153455197.pdf" TargetMode="External"/><Relationship Id="rId20" Type="http://schemas.openxmlformats.org/officeDocument/2006/relationships/hyperlink" Target="https://tbmyo.siirt.edu.tr/dosya/personel/bolum-baskanlari-2024-2025-siirt-20257916479379.pdf" TargetMode="External"/><Relationship Id="rId41" Type="http://schemas.openxmlformats.org/officeDocument/2006/relationships/hyperlink" Target="https://tbmyo.siirt.edu.tr/dosya/personel/2023-2024-idari_personel-anket-sonuclari-siirt-202612615292965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dosya/personel/2023-2024-kalite-toplantilari-siirt-2025417122655627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bmyo.siirt.edu.tr/dosya/personel/2024-2025-yili-danismanlik-toplanti-tutanaklarina-iliskin-yapilan-iyilestirici-duzenleyici-faaliyetler-siirt-2025117144410470.pdf" TargetMode="External"/><Relationship Id="rId13" Type="http://schemas.openxmlformats.org/officeDocument/2006/relationships/hyperlink" Target="https://tbmyo.siirt.edu.tr/dosya/personel/2024-2025-akademik-yili-dis-paydas-toplanti-tutanaklarina-gore-gerceklestirilen-iyilestirici-duzenleyici-faaliyetler-raporu-siirt-20251171448111.pdf" TargetMode="External"/><Relationship Id="rId3" Type="http://schemas.openxmlformats.org/officeDocument/2006/relationships/hyperlink" Target="http://tbmyo.siirt.edu.tr/dosya/personel/2023-2024-yili-ic-tetkik-raporlarina-iliskin-iyilestiriciduzenleyici-faaliyetler-siirt-20241212125130973.pdf" TargetMode="External"/><Relationship Id="rId7" Type="http://schemas.openxmlformats.org/officeDocument/2006/relationships/hyperlink" Target="https://tbmyo.siirt.edu.tr/dosya/personel/2024-2025-yili-danismanlik-toplanti-tutanaklarina-iliskin-yapilan-iyilestirici-duzenleyici-faaliyetler-siirt-202511714354392.pdf" TargetMode="External"/><Relationship Id="rId12" Type="http://schemas.openxmlformats.org/officeDocument/2006/relationships/hyperlink" Target="https://tbmyo.siirt.edu.tr/dosya/personel/2024-2025-akademik-yili-dis-paydas-toplanti-tutanaklarina-gore-gerceklestirilen-iyilestirici-duzenleyici-faaliyetler-raporu-siirt-202511714341433.pdf" TargetMode="External"/><Relationship Id="rId17" Type="http://schemas.openxmlformats.org/officeDocument/2006/relationships/hyperlink" Target="https://tbmyo.siirt.edu.tr/dosya/personel/teknik-bilimler-meslek-yuksekokulu-performans-gostrgeleri-siirt-2024121714119650.pdf" TargetMode="External"/><Relationship Id="rId2" Type="http://schemas.openxmlformats.org/officeDocument/2006/relationships/hyperlink" Target="https://tbmyo.siirt.edu.tr/dosya/personel/stratejik-amac-ve-hedefler-siirt-20241217141137447.pdf" TargetMode="External"/><Relationship Id="rId16" Type="http://schemas.openxmlformats.org/officeDocument/2006/relationships/hyperlink" Target="http://tempuri.org/tempur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bmyo.siirt.edu.tr/dosya/personel/2023-2024-yili-danismanlik-toplanti-tutanaklarina-iliskin-yapilan-iyilestirici-duzenleyici-faaliyetler-siirt-20241216123746348.pdf" TargetMode="External"/><Relationship Id="rId11" Type="http://schemas.openxmlformats.org/officeDocument/2006/relationships/hyperlink" Target="https://tbmyo.siirt.edu.tr/dosya/personel/2023-2024-yili-dis-paydas-toplanti-tutanaklarina-gore-yapilan-iyilestirici-duzenleyici-faaliyetler-siirt-20241216132857301.pdf" TargetMode="External"/><Relationship Id="rId5" Type="http://schemas.openxmlformats.org/officeDocument/2006/relationships/hyperlink" Target="https://tbmyo.siirt.edu.tr/dosya/personel/2024-2025-akademik-yili-ic-tetkik-raporlarina-iliskin-iyilestirici-duzenleyici-faaliyetler-siirt-2025117143428533.pdf" TargetMode="External"/><Relationship Id="rId15" Type="http://schemas.openxmlformats.org/officeDocument/2006/relationships/hyperlink" Target="https://tbmyo.siirt.edu.tr/dosya/personel/2024-2025-akademik-yili-performans-gostergelerine-iliskin-gerceklestirilen-iyilestirici-duzenleyici-faaliyetler-siirt-20251171450648.pdf" TargetMode="External"/><Relationship Id="rId10" Type="http://schemas.openxmlformats.org/officeDocument/2006/relationships/hyperlink" Target="https://tbmyo.siirt.edu.tr/dosya/personel/2024-2025-yili-ogrenci-anketi-sonuclarina-iliskin-yapilan-iyilestirici-duzenleyici-faaliyetler-siirt-202511714352917.pdf" TargetMode="External"/><Relationship Id="rId4" Type="http://schemas.openxmlformats.org/officeDocument/2006/relationships/hyperlink" Target="https://tbmyo.siirt.edu.tr/dosya/personel/2024-2025-akademik-yili-ic-tetkik-raporlarina-iliskin-iyilestirici-duzenleyici-faaliyetler-siirt-202511413958677.pdf" TargetMode="External"/><Relationship Id="rId9" Type="http://schemas.openxmlformats.org/officeDocument/2006/relationships/hyperlink" Target="https://tbmyo.siirt.edu.tr/dosya/personel/2023-2024-yili-ogretim-sureci-ve-ogrenci-memnuniyeti-anket-sonuclarina-iliskin-yapilan-onleyici-duzenleyici-faaliyetler-siirt-20241212111111597.pdf" TargetMode="External"/><Relationship Id="rId14" Type="http://schemas.openxmlformats.org/officeDocument/2006/relationships/hyperlink" Target="https://tbmyo.siirt.edu.tr/dosya/personel/2023-2024-yili-performans-gostergelerine-iliskin-yapilan-iyilestirici-duzenleyici-faaliyetler-siirt-20241216144318910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064409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TEKNİK BİLİMLER MESLEK</a:t>
            </a:r>
            <a:r>
              <a:rPr kumimoji="0" lang="tr-TR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YÜKSEKOKULU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106665" y="5375720"/>
            <a:ext cx="6166688" cy="1660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tr-TR" sz="28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2025 Yılı Faaliyetleri Brifing Toplantısı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tr-TR" sz="28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17.04.2026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5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19664" y="640236"/>
            <a:ext cx="5905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Bölümlerin Doluluk Oranı (Yıllara Göre Değişim)</a:t>
            </a:r>
          </a:p>
        </p:txBody>
      </p:sp>
      <p:graphicFrame>
        <p:nvGraphicFramePr>
          <p:cNvPr id="5" name="Grafik 4"/>
          <p:cNvGraphicFramePr/>
          <p:nvPr>
            <p:extLst>
              <p:ext uri="{D42A27DB-BD31-4B8C-83A1-F6EECF244321}">
                <p14:modId xmlns:p14="http://schemas.microsoft.com/office/powerpoint/2010/main" val="2638270542"/>
              </p:ext>
            </p:extLst>
          </p:nvPr>
        </p:nvGraphicFramePr>
        <p:xfrm>
          <a:off x="791636" y="1269879"/>
          <a:ext cx="9817270" cy="392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736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14040" y="598194"/>
            <a:ext cx="257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Fiziki Yapı (Binamız)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8951" y="1279431"/>
            <a:ext cx="2997795" cy="2159075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8849" y="1279431"/>
            <a:ext cx="2905215" cy="2159075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51" y="3564242"/>
            <a:ext cx="2997796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49" y="3564243"/>
            <a:ext cx="2931665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0" y="2477957"/>
            <a:ext cx="3363556" cy="2522667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Dikdörtgen 8"/>
          <p:cNvSpPr/>
          <p:nvPr/>
        </p:nvSpPr>
        <p:spPr>
          <a:xfrm>
            <a:off x="1265819" y="1521224"/>
            <a:ext cx="4082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rgbClr val="EEC416"/>
                </a:solidFill>
              </a:rPr>
              <a:t>Teknik Bilimler Meslek Yüksekokulu</a:t>
            </a:r>
          </a:p>
          <a:p>
            <a:r>
              <a:rPr lang="tr-TR" sz="1600" dirty="0"/>
              <a:t>Mühendislik Fakültesi B Blok.</a:t>
            </a:r>
          </a:p>
          <a:p>
            <a:endParaRPr lang="tr-TR" sz="1600" b="1" dirty="0">
              <a:solidFill>
                <a:srgbClr val="EEC4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43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14040" y="598194"/>
            <a:ext cx="497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Fiziki Yapı (Derslik, Atölye, Laboratuvar)</a:t>
            </a:r>
          </a:p>
        </p:txBody>
      </p:sp>
      <p:pic>
        <p:nvPicPr>
          <p:cNvPr id="2050" name="Picture 2" descr="https://tbmyo.siirt.edu.tr/foto/anasayfaresim/WhatsApp%20Image%202023-11-07%20at%2014.33.01%20(8).jpeg202311714384725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922" y="1279431"/>
            <a:ext cx="3116825" cy="2159075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bmyo.siirt.edu.tr/foto/anasayfaresim/bilgisayar-laboratuvarlari-siirt-20231012141457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7" y="1279432"/>
            <a:ext cx="3105749" cy="2159073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22" y="3564243"/>
            <a:ext cx="3116825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07" y="3564243"/>
            <a:ext cx="3105750" cy="2198749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b="13745"/>
          <a:stretch/>
        </p:blipFill>
        <p:spPr>
          <a:xfrm>
            <a:off x="1341786" y="3125704"/>
            <a:ext cx="3405674" cy="1921097"/>
          </a:xfrm>
          <a:prstGeom prst="rect">
            <a:avLst/>
          </a:prstGeom>
          <a:ln w="127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1003300" y="1414446"/>
            <a:ext cx="4082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Müşterek binamızdaki toplam 7 derslik, 3 atölye ve 2 adet laboratuvarıyla tüm programlarımızda çağın gereklerine uygun olarak öğrencilerimizi en iyi şekilde ulusal ve uluslararası iş gücü piyasasına hazırlamaktayız.</a:t>
            </a:r>
          </a:p>
        </p:txBody>
      </p:sp>
    </p:spTree>
    <p:extLst>
      <p:ext uri="{BB962C8B-B14F-4D97-AF65-F5344CB8AC3E}">
        <p14:creationId xmlns:p14="http://schemas.microsoft.com/office/powerpoint/2010/main" val="1498947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84E2-9670-1724-8DF7-D15F0B9B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Kurum İçi Yükselmeler </a:t>
            </a: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1766052337"/>
              </p:ext>
            </p:extLst>
          </p:nvPr>
        </p:nvGraphicFramePr>
        <p:xfrm>
          <a:off x="1327809" y="1158240"/>
          <a:ext cx="9536382" cy="454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7147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2B32-2192-99FD-8B5F-7F47FF97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İşbirliklerimiz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0060C80-E70F-BBBC-A630-EF65B57F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694" y="1296366"/>
            <a:ext cx="2929812" cy="43947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BC15681-3F62-BB66-FE26-CE1ECD2AC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804" y="1296366"/>
            <a:ext cx="2929812" cy="439471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92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3338-1DED-FC69-4450-7064ADDE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Önemli Başarılarımız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D17C4-F917-FA91-1698-B4A175A55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10" y="1296366"/>
            <a:ext cx="2563367" cy="3996854"/>
          </a:xfrm>
        </p:spPr>
        <p:txBody>
          <a:bodyPr>
            <a:normAutofit/>
          </a:bodyPr>
          <a:lstStyle/>
          <a:p>
            <a:r>
              <a:rPr lang="tr-TR" sz="2000" dirty="0"/>
              <a:t>Teknik Bilimler ve Yenilik Dergisi (TBYD</a:t>
            </a:r>
          </a:p>
          <a:p>
            <a:r>
              <a:rPr lang="tr-TR" sz="2000" dirty="0"/>
              <a:t>TÜBİTAK 4007 Bilim Şenlikleri Destekleme Programı</a:t>
            </a:r>
          </a:p>
          <a:p>
            <a:r>
              <a:rPr lang="tr-TR" sz="2000" dirty="0"/>
              <a:t>TÜBİTAK  2209-A - Üniversite Öğrencileri Araştırma Projeleri Destekleme Programı</a:t>
            </a:r>
          </a:p>
          <a:p>
            <a:endParaRPr lang="tr-TR" sz="20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AF9BC6E-45FE-F2C0-0BEA-0798DA85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41" y="1398569"/>
            <a:ext cx="2151246" cy="32268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47222D6-3AE7-0950-735D-13F58AEC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673" y="1379818"/>
            <a:ext cx="2163747" cy="32456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E9CDA1B-61F7-0BAA-89FB-63F41DE21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84" y="1379818"/>
            <a:ext cx="2163747" cy="31809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24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02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Bilimsel Faaliyetlerimiz</a:t>
            </a:r>
            <a:endParaRPr lang="tr-TR" sz="2400" b="1" dirty="0">
              <a:latin typeface="+mj-lt"/>
            </a:endParaRP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115964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4837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8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Yayınlar ve Bilimsel Faaliyetler</a:t>
            </a: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142926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082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8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Yayınlar ve Bilimsel Faaliyetler</a:t>
            </a: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3802747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774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1752990" y="615699"/>
            <a:ext cx="383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latin typeface="+mj-lt"/>
              </a:rPr>
              <a:t>Yayınlar ve Bilimsel Faaliyetler</a:t>
            </a:r>
          </a:p>
        </p:txBody>
      </p:sp>
      <p:graphicFrame>
        <p:nvGraphicFramePr>
          <p:cNvPr id="5" name="Content Placeholder 18">
            <a:extLst>
              <a:ext uri="{FF2B5EF4-FFF2-40B4-BE49-F238E27FC236}">
                <a16:creationId xmlns:a16="http://schemas.microsoft.com/office/drawing/2014/main" id="{77C43A34-53D8-0374-0257-4DAEFABAC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968967"/>
              </p:ext>
            </p:extLst>
          </p:nvPr>
        </p:nvGraphicFramePr>
        <p:xfrm>
          <a:off x="1914385" y="1406849"/>
          <a:ext cx="8363231" cy="404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531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898-63E9-644E-C967-2037EE93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Misyon</a:t>
            </a:r>
            <a:endParaRPr lang="tr-T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71540-89FF-6CC1-1347-C91D8A92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563" y="1399358"/>
            <a:ext cx="6053322" cy="1793149"/>
          </a:xfrm>
        </p:spPr>
        <p:txBody>
          <a:bodyPr>
            <a:noAutofit/>
          </a:bodyPr>
          <a:lstStyle/>
          <a:p>
            <a:r>
              <a:rPr lang="tr-TR" dirty="0"/>
              <a:t>İş gücü piyasasının ihtiyaç duyduğu nitelikli insan kaynağını karşılamak ve bölgesindeki kuruluş ve işletmelerle işbirliğini sağlayarak hizmet vermektir.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87" y="2994702"/>
            <a:ext cx="5589673" cy="23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03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639743" y="629116"/>
            <a:ext cx="6313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latin typeface="+mj-lt"/>
              </a:rPr>
              <a:t>2025 Yılında Desteklenen Projeler (İç Kaynaklı / Dış Kaynaklı)</a:t>
            </a: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55092"/>
              </p:ext>
            </p:extLst>
          </p:nvPr>
        </p:nvGraphicFramePr>
        <p:xfrm>
          <a:off x="1464701" y="1313830"/>
          <a:ext cx="9262598" cy="2380283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832142">
                  <a:extLst>
                    <a:ext uri="{9D8B030D-6E8A-4147-A177-3AD203B41FA5}">
                      <a16:colId xmlns:a16="http://schemas.microsoft.com/office/drawing/2014/main" val="2186290880"/>
                    </a:ext>
                  </a:extLst>
                </a:gridCol>
                <a:gridCol w="1350974">
                  <a:extLst>
                    <a:ext uri="{9D8B030D-6E8A-4147-A177-3AD203B41FA5}">
                      <a16:colId xmlns:a16="http://schemas.microsoft.com/office/drawing/2014/main" val="661213477"/>
                    </a:ext>
                  </a:extLst>
                </a:gridCol>
                <a:gridCol w="1075436">
                  <a:extLst>
                    <a:ext uri="{9D8B030D-6E8A-4147-A177-3AD203B41FA5}">
                      <a16:colId xmlns:a16="http://schemas.microsoft.com/office/drawing/2014/main" val="2646999158"/>
                    </a:ext>
                  </a:extLst>
                </a:gridCol>
                <a:gridCol w="1185021">
                  <a:extLst>
                    <a:ext uri="{9D8B030D-6E8A-4147-A177-3AD203B41FA5}">
                      <a16:colId xmlns:a16="http://schemas.microsoft.com/office/drawing/2014/main" val="2859023208"/>
                    </a:ext>
                  </a:extLst>
                </a:gridCol>
                <a:gridCol w="1641365">
                  <a:extLst>
                    <a:ext uri="{9D8B030D-6E8A-4147-A177-3AD203B41FA5}">
                      <a16:colId xmlns:a16="http://schemas.microsoft.com/office/drawing/2014/main" val="3085067954"/>
                    </a:ext>
                  </a:extLst>
                </a:gridCol>
                <a:gridCol w="1247298">
                  <a:extLst>
                    <a:ext uri="{9D8B030D-6E8A-4147-A177-3AD203B41FA5}">
                      <a16:colId xmlns:a16="http://schemas.microsoft.com/office/drawing/2014/main" val="1456052447"/>
                    </a:ext>
                  </a:extLst>
                </a:gridCol>
                <a:gridCol w="930362">
                  <a:extLst>
                    <a:ext uri="{9D8B030D-6E8A-4147-A177-3AD203B41FA5}">
                      <a16:colId xmlns:a16="http://schemas.microsoft.com/office/drawing/2014/main" val="1197389347"/>
                    </a:ext>
                  </a:extLst>
                </a:gridCol>
              </a:tblGrid>
              <a:tr h="469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Proje adı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Destekleyen kurum adı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Proje Türü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(Bap, TÜBİTAK </a:t>
                      </a:r>
                      <a:r>
                        <a:rPr lang="tr-TR" sz="1100" dirty="0" err="1">
                          <a:solidFill>
                            <a:schemeClr val="tx1"/>
                          </a:solidFill>
                          <a:effectLst/>
                        </a:rPr>
                        <a:t>vd</a:t>
                      </a: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chemeClr val="tx1"/>
                          </a:solidFill>
                          <a:effectLst/>
                        </a:rPr>
                        <a:t>Yürütücü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solidFill>
                            <a:schemeClr val="tx1"/>
                          </a:solidFill>
                          <a:effectLst/>
                        </a:rPr>
                        <a:t>Araştırıcı</a:t>
                      </a:r>
                      <a:endParaRPr lang="tr-TR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Başvuru ve bitiş tarihi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</a:rPr>
                        <a:t>Bütçe</a:t>
                      </a:r>
                      <a:endParaRPr lang="tr-T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847779"/>
                  </a:ext>
                </a:extLst>
              </a:tr>
              <a:tr h="781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Ateş Dikeni (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Pyracantha</a:t>
                      </a: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coccinea</a:t>
                      </a: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) İçeren 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Kitosan</a:t>
                      </a: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 Bazlı Yenilebilir Filmlerin Geliştirilmesi ve </a:t>
                      </a:r>
                      <a:r>
                        <a:rPr lang="tr-TR" sz="1100" b="0" kern="1200" dirty="0" err="1">
                          <a:solidFill>
                            <a:schemeClr val="dk1"/>
                          </a:solidFill>
                          <a:effectLst/>
                        </a:rPr>
                        <a:t>Karakterizasyonu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Siirt Üniversitesi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BAP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sng" dirty="0">
                          <a:effectLst/>
                        </a:rPr>
                        <a:t>Dr. </a:t>
                      </a:r>
                      <a:r>
                        <a:rPr lang="tr-TR" sz="1100" u="sng" dirty="0" err="1">
                          <a:effectLst/>
                        </a:rPr>
                        <a:t>Öğr</a:t>
                      </a:r>
                      <a:r>
                        <a:rPr lang="tr-TR" sz="1100" u="sng" dirty="0">
                          <a:effectLst/>
                        </a:rPr>
                        <a:t>. Üyesi</a:t>
                      </a:r>
                      <a:r>
                        <a:rPr lang="tr-TR" sz="1100" u="sng" baseline="0" dirty="0">
                          <a:effectLst/>
                        </a:rPr>
                        <a:t> Gülistan OKUTAN</a:t>
                      </a:r>
                      <a:endParaRPr lang="tr-TR" sz="11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Doç. Dr. Ebru AKKEMİK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sng" dirty="0">
                          <a:effectLst/>
                        </a:rPr>
                        <a:t>Dr. </a:t>
                      </a:r>
                      <a:r>
                        <a:rPr lang="tr-TR" sz="1100" u="sng" dirty="0" err="1">
                          <a:effectLst/>
                        </a:rPr>
                        <a:t>Öğr</a:t>
                      </a:r>
                      <a:r>
                        <a:rPr lang="tr-TR" sz="1100" u="sng" dirty="0">
                          <a:effectLst/>
                        </a:rPr>
                        <a:t>. Üyesi Şule Azime YENİÇERİ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none" dirty="0">
                          <a:effectLst/>
                        </a:rPr>
                        <a:t>Dr. </a:t>
                      </a:r>
                      <a:r>
                        <a:rPr lang="tr-TR" sz="1100" u="none" dirty="0" err="1">
                          <a:effectLst/>
                        </a:rPr>
                        <a:t>Öğr</a:t>
                      </a:r>
                      <a:r>
                        <a:rPr lang="tr-TR" sz="1100" u="none" dirty="0">
                          <a:effectLst/>
                        </a:rPr>
                        <a:t>. Üyesi Yasemin CAMADAN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none" dirty="0" err="1">
                          <a:effectLst/>
                        </a:rPr>
                        <a:t>Öğr</a:t>
                      </a:r>
                      <a:r>
                        <a:rPr lang="tr-TR" sz="1100" u="none" dirty="0">
                          <a:effectLst/>
                        </a:rPr>
                        <a:t>. Gör. Merve BALABAN</a:t>
                      </a:r>
                      <a:endParaRPr lang="tr-TR" sz="11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</a:rPr>
                        <a:t>17.11.2025-16.05.2027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50.000 TL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318983"/>
                  </a:ext>
                </a:extLst>
              </a:tr>
              <a:tr h="7816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kern="1200" dirty="0">
                          <a:solidFill>
                            <a:schemeClr val="dk1"/>
                          </a:solidFill>
                          <a:effectLst/>
                        </a:rPr>
                        <a:t>Betonun Yapısal Özelliklerine Agrega Cinsi ve Lif Katkısının Bileşik Etkisi: Geri Dönüşümlü Malzeme Temelli Bir Yaklaşım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Siirt Üniversitesi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BAP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u="sng" dirty="0">
                          <a:effectLst/>
                        </a:rPr>
                        <a:t>Dr. </a:t>
                      </a:r>
                      <a:r>
                        <a:rPr lang="tr-TR" sz="1100" u="sng" dirty="0" err="1">
                          <a:effectLst/>
                        </a:rPr>
                        <a:t>Öğr</a:t>
                      </a:r>
                      <a:r>
                        <a:rPr lang="tr-TR" sz="1100" u="sng" dirty="0">
                          <a:effectLst/>
                        </a:rPr>
                        <a:t>. Üyesi Ersin</a:t>
                      </a:r>
                      <a:r>
                        <a:rPr lang="tr-TR" sz="1100" u="sng" baseline="0" dirty="0">
                          <a:effectLst/>
                        </a:rPr>
                        <a:t> AYHAN</a:t>
                      </a:r>
                      <a:endParaRPr lang="tr-T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17.11.2025-16.11.2026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</a:rPr>
                        <a:t>50.000</a:t>
                      </a:r>
                      <a:r>
                        <a:rPr lang="tr-TR" sz="1100" baseline="0" dirty="0">
                          <a:effectLst/>
                        </a:rPr>
                        <a:t> TL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4030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488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B1CF-25CE-2144-7684-831CB414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58" y="365126"/>
            <a:ext cx="8255334" cy="931240"/>
          </a:xfrm>
        </p:spPr>
        <p:txBody>
          <a:bodyPr/>
          <a:lstStyle/>
          <a:p>
            <a:r>
              <a:rPr lang="tr-TR" dirty="0"/>
              <a:t>Yıllara Göre Yapılan ve Planlanan Etkinlik Sayıları</a:t>
            </a: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143810"/>
              </p:ext>
            </p:extLst>
          </p:nvPr>
        </p:nvGraphicFramePr>
        <p:xfrm>
          <a:off x="1286276" y="1456512"/>
          <a:ext cx="8128001" cy="10109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09053342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1378271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4723919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4435003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9707571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427246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08306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YIL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01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Etkinlik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546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393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taşıt, araç, kara taşıtı, giyim, dış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18D323E-5C7B-FE78-AF96-D11D12C80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9" y="1832065"/>
            <a:ext cx="1501894" cy="209386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92801" y="1411781"/>
            <a:ext cx="5022850" cy="439036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800" b="1" dirty="0">
                <a:hlinkClick r:id="rId3"/>
              </a:rPr>
              <a:t>Ramazan </a:t>
            </a:r>
            <a:r>
              <a:rPr lang="en-GB" sz="1800" b="1" dirty="0" err="1">
                <a:hlinkClick r:id="rId3"/>
              </a:rPr>
              <a:t>Ayında</a:t>
            </a:r>
            <a:r>
              <a:rPr lang="en-GB" sz="1800" b="1" dirty="0">
                <a:hlinkClick r:id="rId3"/>
              </a:rPr>
              <a:t> Dar </a:t>
            </a:r>
            <a:r>
              <a:rPr lang="en-GB" sz="1800" b="1" dirty="0" err="1">
                <a:hlinkClick r:id="rId3"/>
              </a:rPr>
              <a:t>Gelirli</a:t>
            </a:r>
            <a:r>
              <a:rPr lang="en-GB" sz="1800" b="1" dirty="0">
                <a:hlinkClick r:id="rId3"/>
              </a:rPr>
              <a:t> </a:t>
            </a:r>
            <a:r>
              <a:rPr lang="en-GB" sz="1800" b="1" dirty="0" err="1">
                <a:hlinkClick r:id="rId3"/>
              </a:rPr>
              <a:t>Ailelere</a:t>
            </a:r>
            <a:r>
              <a:rPr lang="en-GB" sz="1800" b="1" dirty="0">
                <a:hlinkClick r:id="rId3"/>
              </a:rPr>
              <a:t> </a:t>
            </a:r>
            <a:r>
              <a:rPr lang="en-GB" sz="1800" b="1" dirty="0" err="1">
                <a:hlinkClick r:id="rId3"/>
              </a:rPr>
              <a:t>Yardım</a:t>
            </a:r>
            <a:r>
              <a:rPr lang="en-GB" sz="1800" b="1" dirty="0">
                <a:hlinkClick r:id="rId3"/>
              </a:rPr>
              <a:t> </a:t>
            </a:r>
            <a:r>
              <a:rPr lang="en-GB" sz="1800" b="1" dirty="0" err="1">
                <a:hlinkClick r:id="rId3"/>
              </a:rPr>
              <a:t>Kolileri</a:t>
            </a:r>
            <a:r>
              <a:rPr lang="en-GB" sz="1800" b="1" dirty="0">
                <a:hlinkClick r:id="rId3"/>
              </a:rPr>
              <a:t> </a:t>
            </a:r>
            <a:r>
              <a:rPr lang="en-GB" sz="1800" b="1" dirty="0" err="1">
                <a:hlinkClick r:id="rId3"/>
              </a:rPr>
              <a:t>Dağıtımı</a:t>
            </a:r>
            <a:r>
              <a:rPr lang="en-GB" sz="1800" b="1" dirty="0">
                <a:hlinkClick r:id="rId3"/>
              </a:rPr>
              <a:t> </a:t>
            </a:r>
            <a:r>
              <a:rPr lang="en-GB" sz="1800" b="1" dirty="0" err="1">
                <a:hlinkClick r:id="rId3"/>
              </a:rPr>
              <a:t>Yapıldı</a:t>
            </a:r>
            <a:r>
              <a:rPr lang="tr-TR" sz="1800" b="1" dirty="0">
                <a:hlinkClick r:id="rId3"/>
              </a:rPr>
              <a:t>.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4"/>
              </a:rPr>
              <a:t>Deprem Öldürmez Bina Öldürür" İsimli Söyleşi Etkinliği Gerçekleştirildi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5"/>
              </a:rPr>
              <a:t>Yapay Zeka Teknolojileri, Her Yönüyle Yapay Zekayı Anlamak" İsimli Söyleşi Etkinliği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6"/>
              </a:rPr>
              <a:t>Madde Bağımlılığı Konusu Üzerine </a:t>
            </a:r>
            <a:r>
              <a:rPr lang="tr-TR" sz="1800" b="1" dirty="0" err="1">
                <a:hlinkClick r:id="rId6"/>
              </a:rPr>
              <a:t>Narko</a:t>
            </a:r>
            <a:r>
              <a:rPr lang="tr-TR" sz="1800" b="1" dirty="0">
                <a:hlinkClick r:id="rId6"/>
              </a:rPr>
              <a:t> Gençlik Semineri Düzenlendi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7"/>
              </a:rPr>
              <a:t>Tüketiciler İçin Etiket Kontrolü ve Bilinçli Gıda Seçimi Söyleşisi Gerçekleştirildi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8"/>
              </a:rPr>
              <a:t>Meslek Yüksekokulumuzda Bölümler Arası Penaltı Turnuvası Gerçekleştirildi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9"/>
              </a:rPr>
              <a:t>Meslek Yüksekokulumuzun TÜBİTAK 2209-A Proje Başarısı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1800" b="1" dirty="0">
                <a:hlinkClick r:id="rId10"/>
              </a:rPr>
              <a:t>Enerji Sektöründe İş Sağlığı ve Güvenliği</a:t>
            </a:r>
            <a:endParaRPr lang="tr-TR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tr-TR" sz="1800" b="1" dirty="0"/>
          </a:p>
          <a:p>
            <a:pPr marL="457200" lvl="1" indent="0">
              <a:buNone/>
            </a:pPr>
            <a:endParaRPr lang="tr-TR" sz="900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6" y="609601"/>
            <a:ext cx="6712902" cy="486888"/>
          </a:xfrm>
        </p:spPr>
        <p:txBody>
          <a:bodyPr>
            <a:noAutofit/>
          </a:bodyPr>
          <a:lstStyle/>
          <a:p>
            <a:r>
              <a:rPr lang="tr-TR" sz="2400" b="1" dirty="0"/>
              <a:t>Yıl içerisinde Yapılan Etkinlikler (Sosyal)</a:t>
            </a:r>
          </a:p>
        </p:txBody>
      </p:sp>
      <p:pic>
        <p:nvPicPr>
          <p:cNvPr id="17" name="Resim 16" descr="metin, insan yüzü, giyim, adam, ins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817A964-DE89-DF72-FBF3-4496E5E54C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31" y="1477150"/>
            <a:ext cx="1740766" cy="246169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Resim 18" descr="metin, insan yüzü, adam, insa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7D24866-FE90-7DB4-236D-C52FE29CAB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6" b="6371"/>
          <a:stretch/>
        </p:blipFill>
        <p:spPr>
          <a:xfrm>
            <a:off x="1292122" y="3681232"/>
            <a:ext cx="1513893" cy="196055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Resim 20" descr="giyim, iç mekan, kişi, şahıs, Konferans salonu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1D057EA-B1C7-7699-D92F-0F8FC6D247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9" y="3925932"/>
            <a:ext cx="2657977" cy="19605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Resim 24" descr="metin, insan yüzü, kişi, şahıs, gülümsemek, gülü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53A0BB1-E2ED-6414-4B9A-8BBC7615DB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97" y="2244663"/>
            <a:ext cx="1501894" cy="23686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Resim 26" descr="giyim, kişi, şahıs, çim, gökyüz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923C5C3-6F5F-82B1-9321-0C12A7EE33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3" t="26714" r="7531" b="8889"/>
          <a:stretch/>
        </p:blipFill>
        <p:spPr>
          <a:xfrm>
            <a:off x="3554500" y="1096489"/>
            <a:ext cx="1501894" cy="160761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esim 4" descr="insan yüzü, metin, kişi, şahıs, gülümsemek, gülü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522FEDB-B978-1B72-EF38-918D65A04A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7" y="2817359"/>
            <a:ext cx="1115780" cy="15792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Resim 6" descr="giyim, kişi, şahıs, adam, insan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70843F-0393-AC7A-CD34-570205916F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82" y="4402556"/>
            <a:ext cx="1179097" cy="157173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5896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419725" y="1395884"/>
            <a:ext cx="4676775" cy="41514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sz="1600" b="1" dirty="0">
                <a:hlinkClick r:id="rId2"/>
              </a:rPr>
              <a:t>İnşaat Teknolojisi Bölümü 1 Nokta Yapı Laboratuvarı Teknik Gezisi</a:t>
            </a:r>
            <a:endParaRPr lang="tr-TR" sz="1600" b="1" dirty="0"/>
          </a:p>
          <a:p>
            <a:pPr marL="0" indent="0">
              <a:buNone/>
            </a:pPr>
            <a:endParaRPr lang="tr-TR" sz="1600" b="1" dirty="0"/>
          </a:p>
          <a:p>
            <a:pPr marL="0" indent="0">
              <a:buNone/>
            </a:pPr>
            <a:r>
              <a:rPr lang="tr-TR" sz="1600" b="1" dirty="0">
                <a:hlinkClick r:id="rId3"/>
              </a:rPr>
              <a:t>Mülkiyet Koruma Ve Güvenlik Bölümü Teknik Gezisi</a:t>
            </a:r>
            <a:endParaRPr lang="tr-TR" sz="1600" b="1" dirty="0"/>
          </a:p>
          <a:p>
            <a:pPr marL="0" indent="0">
              <a:buNone/>
            </a:pPr>
            <a:endParaRPr lang="tr-TR" sz="1600" b="1" dirty="0"/>
          </a:p>
          <a:p>
            <a:pPr marL="0" indent="0">
              <a:buNone/>
            </a:pPr>
            <a:r>
              <a:rPr lang="tr-TR" sz="1600" b="1" dirty="0">
                <a:hlinkClick r:id="rId4"/>
              </a:rPr>
              <a:t>Bilgisayar Teknolojileri Bölümü Bilgi İşlem Daire Başkanlığı Teknik Gezisi</a:t>
            </a:r>
            <a:endParaRPr lang="tr-TR" sz="1600" b="1" dirty="0"/>
          </a:p>
          <a:p>
            <a:pPr marL="0" indent="0">
              <a:buNone/>
            </a:pPr>
            <a:endParaRPr lang="tr-TR" sz="1600" b="1" dirty="0"/>
          </a:p>
          <a:p>
            <a:pPr marL="0" indent="0">
              <a:buNone/>
            </a:pPr>
            <a:r>
              <a:rPr lang="tr-TR" sz="1600" b="1" dirty="0">
                <a:hlinkClick r:id="rId5"/>
              </a:rPr>
              <a:t>Makine ve Metal Teknolojileri Bölümü Öğrenci ve Öğretim Elemanlarının Cengiz Holding Siirt Eti Bakır İşletmesi Teknik Gezisi</a:t>
            </a:r>
            <a:endParaRPr lang="tr-TR" sz="1600" b="1" dirty="0"/>
          </a:p>
          <a:p>
            <a:pPr marL="0" indent="0">
              <a:buNone/>
            </a:pPr>
            <a:endParaRPr lang="tr-TR" sz="1600" b="1" dirty="0"/>
          </a:p>
          <a:p>
            <a:pPr marL="0" indent="0">
              <a:buNone/>
            </a:pPr>
            <a:r>
              <a:rPr lang="tr-TR" sz="1600" b="1" dirty="0">
                <a:hlinkClick r:id="rId6"/>
              </a:rPr>
              <a:t>Gıda İşleme Bölümü Öğrencileri Abdülhamid Han MTAL ve Aydın Kuruyemişe Teknik Gezi Düzenledi</a:t>
            </a:r>
            <a:endParaRPr lang="tr-TR" sz="1600" b="1" dirty="0"/>
          </a:p>
          <a:p>
            <a:pPr marL="0" indent="0">
              <a:buNone/>
            </a:pPr>
            <a:endParaRPr lang="tr-TR" sz="1600" b="1" dirty="0"/>
          </a:p>
          <a:p>
            <a:pPr marL="0" indent="0">
              <a:buNone/>
            </a:pPr>
            <a:r>
              <a:rPr lang="tr-TR" sz="1600" b="1" dirty="0">
                <a:hlinkClick r:id="rId7"/>
              </a:rPr>
              <a:t>Kimya ve Kimyasal İşleme Teknolojileri Bölümünden Teknik Gezi Kamu-Üniversite-Sanayi İşbirliği Araştırma ve Uygulama Merkezine Ziyaret - </a:t>
            </a:r>
            <a:r>
              <a:rPr lang="tr-TR" sz="1600" b="1" dirty="0" err="1">
                <a:hlinkClick r:id="rId7"/>
              </a:rPr>
              <a:t>Bıttım</a:t>
            </a:r>
            <a:r>
              <a:rPr lang="tr-TR" sz="1600" b="1" dirty="0">
                <a:hlinkClick r:id="rId7"/>
              </a:rPr>
              <a:t> Sabunu Üretimi</a:t>
            </a:r>
            <a:endParaRPr lang="tr-TR" sz="1600" b="1" dirty="0"/>
          </a:p>
          <a:p>
            <a:pPr marL="0" indent="0">
              <a:buNone/>
            </a:pPr>
            <a:endParaRPr lang="tr-TR" sz="1600" b="1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6" y="609601"/>
            <a:ext cx="6523716" cy="486888"/>
          </a:xfrm>
        </p:spPr>
        <p:txBody>
          <a:bodyPr>
            <a:noAutofit/>
          </a:bodyPr>
          <a:lstStyle/>
          <a:p>
            <a:r>
              <a:rPr lang="tr-TR" sz="2400" b="1" dirty="0"/>
              <a:t>Yıl içerisinde Yapılan Etkinlikler (Teknik Gezi)</a:t>
            </a:r>
          </a:p>
        </p:txBody>
      </p:sp>
      <p:pic>
        <p:nvPicPr>
          <p:cNvPr id="8" name="Resim 7" descr="giyim, dış mekan, kişi, şahıs, ayakkab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8214445-DBAD-5696-E689-7DC691819F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9" y="1465888"/>
            <a:ext cx="2343573" cy="17576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Resim 11" descr="kişi, şahıs, giyim, adam, insan, tre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5F24323-6DAA-AAB4-D920-C6302D18F1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5" y="2932584"/>
            <a:ext cx="1645066" cy="21928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Resim 13" descr="giyim, kişi, şahıs, miğfer, iş giysis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3CC475B-806A-F2DD-7540-D80142AE41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78" y="3223568"/>
            <a:ext cx="2214880" cy="166116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Resim 9" descr="adam, insan, giyim, iç meka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A9994FB-5B4F-0EB6-09EA-A129EAD60F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57" y="1183922"/>
            <a:ext cx="1818323" cy="24163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Resim 15" descr="iç mekan, giyim, kişi, şahıs, Ocakta ve fırında pişirme setler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2B13BFB-4B66-48F4-FD0C-5EC023F04E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1"/>
          <a:stretch/>
        </p:blipFill>
        <p:spPr>
          <a:xfrm>
            <a:off x="3522784" y="4317101"/>
            <a:ext cx="1663657" cy="161671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esim 4" descr="giyim, kişi, şahıs, ayakkabı, adam, ins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19D99FA-1EF3-7FEE-CAD0-BE147B2F3C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9" y="4718499"/>
            <a:ext cx="2481572" cy="139588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8302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89520" y="1387475"/>
            <a:ext cx="4990382" cy="2365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1600" b="1" dirty="0">
                <a:hlinkClick r:id="rId2"/>
              </a:rPr>
              <a:t>Kimya ve Kimyasal İşleme Teknolojileri Bölümü Teknik Gezi ve İç Paydaş Ziyareti</a:t>
            </a: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1600" b="1" dirty="0">
                <a:hlinkClick r:id="rId3"/>
              </a:rPr>
              <a:t>Eti Bakır Siirt İşletmesine Dış Paydaş Ziyareti Gerçekleştirildi</a:t>
            </a:r>
            <a:endParaRPr lang="tr-TR" sz="1600" b="1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5" y="609601"/>
            <a:ext cx="6965151" cy="486888"/>
          </a:xfrm>
        </p:spPr>
        <p:txBody>
          <a:bodyPr>
            <a:noAutofit/>
          </a:bodyPr>
          <a:lstStyle/>
          <a:p>
            <a:r>
              <a:rPr lang="tr-TR" sz="2400" b="1" dirty="0"/>
              <a:t>Yıl içerisinde Yapılan Etkinlikler (Dış Paydaş Ziyaretleri)</a:t>
            </a:r>
          </a:p>
        </p:txBody>
      </p:sp>
      <p:pic>
        <p:nvPicPr>
          <p:cNvPr id="7" name="Resim 6" descr="giyim, kişi, şahıs, kadın, insanl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626D408-11A9-0798-C9A1-23DBB8081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1292860"/>
            <a:ext cx="2326640" cy="17449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Resim 8" descr="giyim, adam, insan, kişi, şahıs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7ED4605-A215-A2A4-1E2C-50F1B3CFA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67" y="2681922"/>
            <a:ext cx="2551861" cy="19245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418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79529" y="1354455"/>
            <a:ext cx="4997963" cy="236537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1600" b="1" dirty="0">
                <a:hlinkClick r:id="rId2"/>
              </a:rPr>
              <a:t>2025 - 2026 Eğitim Öğretim Yılı Oryantasyon Eğitimi</a:t>
            </a: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1600" b="1" dirty="0">
                <a:hlinkClick r:id="rId3"/>
              </a:rPr>
              <a:t>Madde Bağımlılığı Konusu Üzerine </a:t>
            </a:r>
            <a:r>
              <a:rPr lang="tr-TR" sz="1600" b="1" dirty="0" err="1">
                <a:hlinkClick r:id="rId3"/>
              </a:rPr>
              <a:t>Narko</a:t>
            </a:r>
            <a:r>
              <a:rPr lang="tr-TR" sz="1600" b="1" dirty="0">
                <a:hlinkClick r:id="rId3"/>
              </a:rPr>
              <a:t> Gençlik Semineri Düzenlendi</a:t>
            </a: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1600" b="1" dirty="0">
                <a:hlinkClick r:id="rId4"/>
              </a:rPr>
              <a:t>2025 - 2026 Yılı Güz Dönemi Bölüm Başkanları Toplantısı</a:t>
            </a: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endParaRPr lang="tr-TR" sz="1600" b="1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1600" b="1" dirty="0">
                <a:hlinkClick r:id="rId5"/>
              </a:rPr>
              <a:t>2025-2026 Eğitim-Öğretim Yılı Açılış Dersi Gerçekleştirildi</a:t>
            </a:r>
            <a:endParaRPr lang="tr-TR" sz="1600" b="1" dirty="0"/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5" y="609601"/>
            <a:ext cx="7487022" cy="335675"/>
          </a:xfrm>
        </p:spPr>
        <p:txBody>
          <a:bodyPr>
            <a:noAutofit/>
          </a:bodyPr>
          <a:lstStyle/>
          <a:p>
            <a:r>
              <a:rPr lang="tr-TR" sz="2000" b="1" dirty="0"/>
              <a:t>Yıl içerisinde Yapılan Etkinlikler (Bilgilendirme ve Önleme)</a:t>
            </a:r>
          </a:p>
        </p:txBody>
      </p:sp>
      <p:pic>
        <p:nvPicPr>
          <p:cNvPr id="7" name="Resim 6" descr="iç mekan, giyim, mobilya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F542247-8EC1-D234-BC9B-F5FD324F6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" y="1354455"/>
            <a:ext cx="2672081" cy="200406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Resim 8" descr="giyim, iç mekan, kişi, şahıs, mobilya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6331479-C343-BA6D-24A9-59A55B9C3B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84" y="2679221"/>
            <a:ext cx="2499361" cy="187452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Resim 10" descr="iç mekan, Toplantı, Konferans salonu, semin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522AF44-103F-0E0F-BEF5-A75404BEA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767695"/>
            <a:ext cx="2441565" cy="1831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Resim 12" descr="iç mekan, adam, insan, giyim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BC89DCE-44F1-CA3B-67AC-D1A1E07964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55" y="1354455"/>
            <a:ext cx="2077944" cy="177248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Resim 14" descr="metin, poster, kitap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50B836F-C128-6B63-5A20-79B1F2FD61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95" y="3643786"/>
            <a:ext cx="1601609" cy="240241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145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79529" y="1354455"/>
            <a:ext cx="4997963" cy="44584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b="1" dirty="0"/>
              <a:t>Yapa Zeka Operatörlüğü Bölümünün Açılması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tr-TR" sz="2400" b="1" dirty="0"/>
          </a:p>
          <a:p>
            <a:pPr marL="0" indent="0">
              <a:lnSpc>
                <a:spcPct val="100000"/>
              </a:lnSpc>
              <a:buNone/>
            </a:pPr>
            <a:endParaRPr lang="tr-TR" sz="2400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2400" b="1" dirty="0"/>
              <a:t>Arıcılık Bölümünün Açılması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1768945" y="609601"/>
            <a:ext cx="6965151" cy="486888"/>
          </a:xfrm>
        </p:spPr>
        <p:txBody>
          <a:bodyPr>
            <a:noAutofit/>
          </a:bodyPr>
          <a:lstStyle/>
          <a:p>
            <a:r>
              <a:rPr lang="tr-TR" sz="2000" b="1" dirty="0"/>
              <a:t>İleriye Dönük Hedefler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DAEE9C-B4E6-F562-D920-BC6098D6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383823"/>
            <a:ext cx="3721100" cy="209311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B onaylı Arıcılık Kursu (Arı Yetiştiriciliği Eğitimi)">
            <a:extLst>
              <a:ext uri="{FF2B5EF4-FFF2-40B4-BE49-F238E27FC236}">
                <a16:creationId xmlns:a16="http://schemas.microsoft.com/office/drawing/2014/main" id="{DC32AA3A-C4A6-839B-89CC-B7ED4BE4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3719829"/>
            <a:ext cx="3737713" cy="209311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37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5821B-7EA3-C007-6573-2344D610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FFFA-0597-8530-1D1A-13F3E8BCE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Bütçe ve Harcamalarımız </a:t>
            </a:r>
            <a:r>
              <a:rPr lang="tr-TR" sz="2400"/>
              <a:t>(2025)</a:t>
            </a:r>
            <a:endParaRPr lang="tr-TR" sz="2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4685B0C-49CA-2470-B125-61EA37F8A3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811319"/>
              </p:ext>
            </p:extLst>
          </p:nvPr>
        </p:nvGraphicFramePr>
        <p:xfrm>
          <a:off x="1695938" y="1954819"/>
          <a:ext cx="7906226" cy="146448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17337">
                  <a:extLst>
                    <a:ext uri="{9D8B030D-6E8A-4147-A177-3AD203B41FA5}">
                      <a16:colId xmlns:a16="http://schemas.microsoft.com/office/drawing/2014/main" val="3834614422"/>
                    </a:ext>
                  </a:extLst>
                </a:gridCol>
                <a:gridCol w="2010557">
                  <a:extLst>
                    <a:ext uri="{9D8B030D-6E8A-4147-A177-3AD203B41FA5}">
                      <a16:colId xmlns:a16="http://schemas.microsoft.com/office/drawing/2014/main" val="200479393"/>
                    </a:ext>
                  </a:extLst>
                </a:gridCol>
                <a:gridCol w="1825185">
                  <a:extLst>
                    <a:ext uri="{9D8B030D-6E8A-4147-A177-3AD203B41FA5}">
                      <a16:colId xmlns:a16="http://schemas.microsoft.com/office/drawing/2014/main" val="3780025062"/>
                    </a:ext>
                  </a:extLst>
                </a:gridCol>
                <a:gridCol w="2153147">
                  <a:extLst>
                    <a:ext uri="{9D8B030D-6E8A-4147-A177-3AD203B41FA5}">
                      <a16:colId xmlns:a16="http://schemas.microsoft.com/office/drawing/2014/main" val="1424369177"/>
                    </a:ext>
                  </a:extLst>
                </a:gridCol>
              </a:tblGrid>
              <a:tr h="458645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/>
                        <a:t>Harcama Kalemi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/>
                        <a:t>Toplam Ödenek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/>
                        <a:t>Harcanan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/>
                        <a:t>Kalan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075536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3.2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60.858,00 TL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60.858,00 TL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0,00 TL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042307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24.000,00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11.408,32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12.591,68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317930"/>
                  </a:ext>
                </a:extLst>
              </a:tr>
              <a:tr h="3185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41.000,00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26.416,96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600" kern="1200" dirty="0">
                          <a:solidFill>
                            <a:schemeClr val="tx1"/>
                          </a:solidFill>
                        </a:rPr>
                        <a:t>14.583,04</a:t>
                      </a:r>
                      <a:endParaRPr lang="tr-T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32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696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4E16D-E2D4-D174-2915-9F97B8F0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391475-44DA-6E4B-86BA-AEE0DE14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Talepler ve Öneriler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174172-B5C0-2404-C7AD-A97999AF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858" y="1296366"/>
            <a:ext cx="8274269" cy="4194419"/>
          </a:xfrm>
        </p:spPr>
        <p:txBody>
          <a:bodyPr>
            <a:normAutofit/>
          </a:bodyPr>
          <a:lstStyle/>
          <a:p>
            <a:r>
              <a:rPr lang="tr-TR" sz="1800" dirty="0"/>
              <a:t>Mühendislik Fakültesi B Blok Binasının </a:t>
            </a:r>
            <a:r>
              <a:rPr lang="tr-TR" sz="1800" dirty="0" err="1"/>
              <a:t>MYO’ya</a:t>
            </a:r>
            <a:r>
              <a:rPr lang="tr-TR" sz="1800" dirty="0"/>
              <a:t> Tahsis Edilmesi</a:t>
            </a:r>
          </a:p>
          <a:p>
            <a:r>
              <a:rPr lang="tr-TR" sz="1800" dirty="0"/>
              <a:t>Mühendislik B Blok Binasına Çatı Yapılması</a:t>
            </a:r>
          </a:p>
          <a:p>
            <a:r>
              <a:rPr lang="tr-TR" sz="1800" dirty="0"/>
              <a:t>Ofis, Derslik, Koridor ve Dış Cephenin Boyatılması</a:t>
            </a:r>
          </a:p>
          <a:p>
            <a:r>
              <a:rPr lang="tr-TR" sz="1800" dirty="0"/>
              <a:t>Gıda ve Kimya Laboratuvarı İçin Analiz Cihazlarının Temini (UV , IR , AAS vb.)</a:t>
            </a:r>
          </a:p>
          <a:p>
            <a:r>
              <a:rPr lang="tr-TR" sz="1800" dirty="0"/>
              <a:t>Yeni Bilgisayar Laboratuvarının Kurulması (Kullanım Ömrünü Tamamlamış Laboratuvarın Lav Edilmesi)</a:t>
            </a:r>
          </a:p>
          <a:p>
            <a:r>
              <a:rPr lang="tr-TR" sz="1800" dirty="0"/>
              <a:t>İl Dışı Teknik Geziler İçin Otobüs Tahsis Sayısının Artırılması</a:t>
            </a:r>
          </a:p>
          <a:p>
            <a:r>
              <a:rPr lang="tr-TR" sz="1800" dirty="0"/>
              <a:t>Yeni Projeksiyon Cihazları ( 4 Adet)</a:t>
            </a:r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396226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8279" y="1435881"/>
            <a:ext cx="10515600" cy="4351338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1659891" y="616773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TEHDİTLERİMİZ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"/>
            <a:ext cx="12172011" cy="6858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8138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D34E-C33F-70F4-E89F-3504E8DC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Vizyon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F51EA-936F-91BB-5FF0-44A7E249E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8963"/>
            <a:ext cx="7565309" cy="2257426"/>
          </a:xfrm>
        </p:spPr>
        <p:txBody>
          <a:bodyPr>
            <a:normAutofit/>
          </a:bodyPr>
          <a:lstStyle/>
          <a:p>
            <a:pPr lvl="1"/>
            <a:r>
              <a:rPr lang="tr-TR" dirty="0"/>
              <a:t>Mesleki Yeterlilik Kurumunun belirlediği standartlarda nitelikli eleman yetiştirmek.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37" y="2355523"/>
            <a:ext cx="6158902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3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21069" y="585842"/>
            <a:ext cx="7375634" cy="496723"/>
          </a:xfrm>
        </p:spPr>
        <p:txBody>
          <a:bodyPr>
            <a:noAutofit/>
          </a:bodyPr>
          <a:lstStyle/>
          <a:p>
            <a:r>
              <a:rPr lang="tr-TR" sz="2400" b="1" dirty="0"/>
              <a:t>Stratejik Amaç ve Hedefler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72902"/>
              </p:ext>
            </p:extLst>
          </p:nvPr>
        </p:nvGraphicFramePr>
        <p:xfrm>
          <a:off x="4137971" y="1293437"/>
          <a:ext cx="7534625" cy="4412637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818321">
                  <a:extLst>
                    <a:ext uri="{9D8B030D-6E8A-4147-A177-3AD203B41FA5}">
                      <a16:colId xmlns:a16="http://schemas.microsoft.com/office/drawing/2014/main" val="4242825475"/>
                    </a:ext>
                  </a:extLst>
                </a:gridCol>
                <a:gridCol w="6716304">
                  <a:extLst>
                    <a:ext uri="{9D8B030D-6E8A-4147-A177-3AD203B41FA5}">
                      <a16:colId xmlns:a16="http://schemas.microsoft.com/office/drawing/2014/main" val="263476521"/>
                    </a:ext>
                  </a:extLst>
                </a:gridCol>
              </a:tblGrid>
              <a:tr h="292767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Amaç 1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Rekabetçi, yenilikçi ve nitelikli eğitim hizmeti sunmak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28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Öğrenci sayısını arttırmak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13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PG 1.1.1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Tercih-tanıtım amaçlı faaliyet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15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1.2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Öğretimde hizmetlerin kalitesini arttırmak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687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1.2.1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Öğrenci başına düşen eğitim alanı miktarı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02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PG 1.2.2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Eğiticilerin eğitimine yönelik faaliyet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728647"/>
                  </a:ext>
                </a:extLst>
              </a:tr>
              <a:tr h="291582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Amaç 2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Araştırma ve geliştirme faaliyetleri ile paydaşların beklentilerini karşılayan bir yüksekokul olmak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59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2.1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508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Bilim, teknoloji, Ar-Ge, yenilik ve tasarım alanlarında etkin politika ve stratejiler geliştirmek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55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2.1.1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Ar- Ge komisyonu toplantı sayısı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988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2.1.2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74295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Ar-Ge süreçlerini kurumsallaştırmak amacıyla yapılan düzenleme/revizyon sayısı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86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2.2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Bilim ve teknoloji alanında proje ve patent ortaya koymak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105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2.2.1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Bap birimi tarafından desteklenen proje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625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2.3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508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Ulusal ve uluslararası alanda yayın yapan bir birim olmak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26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PG 2.3.1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Ulusal ve uluslararası alanda yapılan yayın sayısı (Makale, Kitap, Bildiri, Atıf vs.)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762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Amaç 3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Kurumsal kapasiteyi geliştirerek etkinlik ve verimliliği artırmak.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012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3.1 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Yükseköğretim ekosistemi içerisindeki değişimleri, küresel eğilimleri, ulusal hedefleri ve paydaş beklentilerini dikkate alarak tüm bölümlerimizin kurumsal kapasitesini geliştirmek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298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3.1.1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 Öğrenci memnuniyet oranı.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08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3.1.2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Akademik personel memnuniyet oranı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133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3.1.3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İdari personel memnuniyet oranı.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670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Amaç 4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23495" algn="l"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effectLst/>
                        </a:rPr>
                        <a:t>Eğitim-öğretim ve ar-ge alanları başta olmak üzere, yürüttüğü tüm faaliyetlerle bölgenin ve ülkenin ekonomik, sosyal ve kültürel gelişimine katkı sağlamak.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43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Hedef 4.1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Üniversitemiz tarafından paydaşlarına sunulan ürün ve hizmetlerin nicelik ve niteliğinin artırılması.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776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4.1.1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>
                          <a:effectLst/>
                        </a:rPr>
                        <a:t>Akademik personel tarafından dış paydaşları destekleyen faaliyet sayısı</a:t>
                      </a:r>
                      <a:endParaRPr lang="tr-TR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485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PG 4.1.2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4295" indent="-228600" algn="l">
                        <a:spcAft>
                          <a:spcPts val="0"/>
                        </a:spcAft>
                      </a:pPr>
                      <a:r>
                        <a:rPr lang="tr-TR" sz="1050" dirty="0">
                          <a:effectLst/>
                        </a:rPr>
                        <a:t>Dış paydaşlarla koordinasyonu geliştirmeye yönelik yapılan faaliyet sayısı</a:t>
                      </a:r>
                      <a:endParaRPr lang="tr-T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49200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482081" y="1638669"/>
            <a:ext cx="34647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Birimimiz tarafından yapılan çalışmalar sonucunda  4 amaç, 7 hedef ve 12 performans göstergesi belirlenmiştir.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Meslek Yüksekokulumuz 2023-2027 Stratejik Plan döneminde Stratejik Plan Hazırlama Komisyonu vasıtasıyla takibini sürdürmektedir.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/>
              <a:t>Meslek Yüksekokulumuz bunu bir zorunluluktan öte tamamen kendi gelişimini sağlamak, kurumsallaşma ve de markalaşama adına önemli bir görev olarak görmektedir.</a:t>
            </a:r>
          </a:p>
        </p:txBody>
      </p:sp>
    </p:spTree>
    <p:extLst>
      <p:ext uri="{BB962C8B-B14F-4D97-AF65-F5344CB8AC3E}">
        <p14:creationId xmlns:p14="http://schemas.microsoft.com/office/powerpoint/2010/main" val="18625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69CFF-BD7C-91B9-9A69-F24A5F15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B6344A7-2AB9-8EA6-A6B2-4CCAFAF4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069" y="585842"/>
            <a:ext cx="7375634" cy="496723"/>
          </a:xfrm>
        </p:spPr>
        <p:txBody>
          <a:bodyPr>
            <a:noAutofit/>
          </a:bodyPr>
          <a:lstStyle/>
          <a:p>
            <a:r>
              <a:rPr lang="tr-TR" sz="2000" b="1" dirty="0"/>
              <a:t>Teknik Bilimler Meslek Yüksekokulu Stratejik Amaç Ve Hedefler</a:t>
            </a:r>
          </a:p>
        </p:txBody>
      </p:sp>
      <p:sp>
        <p:nvSpPr>
          <p:cNvPr id="7" name="Başlık 3">
            <a:extLst>
              <a:ext uri="{FF2B5EF4-FFF2-40B4-BE49-F238E27FC236}">
                <a16:creationId xmlns:a16="http://schemas.microsoft.com/office/drawing/2014/main" id="{12BC5071-13CF-E43C-AC94-AA5C165EDC68}"/>
              </a:ext>
            </a:extLst>
          </p:cNvPr>
          <p:cNvSpPr txBox="1">
            <a:spLocks/>
          </p:cNvSpPr>
          <p:nvPr/>
        </p:nvSpPr>
        <p:spPr>
          <a:xfrm>
            <a:off x="5269046" y="2957225"/>
            <a:ext cx="5942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400" b="1" dirty="0"/>
              <a:t>Toplantı Tutanakları</a:t>
            </a:r>
          </a:p>
          <a:p>
            <a:br>
              <a:rPr lang="tr-TR" sz="1400" dirty="0"/>
            </a:br>
            <a:r>
              <a:rPr lang="tr-TR" sz="1400" b="1" u="sng" dirty="0"/>
              <a:t>İç Tetkik Raporları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2"/>
              </a:rPr>
              <a:t>2023-2024</a:t>
            </a:r>
            <a:r>
              <a:rPr lang="tr-TR" sz="1400" dirty="0"/>
              <a:t>| </a:t>
            </a:r>
            <a:r>
              <a:rPr lang="tr-TR" sz="1400" dirty="0">
                <a:hlinkClick r:id="rId3"/>
              </a:rPr>
              <a:t>|2024-2025</a:t>
            </a:r>
            <a:r>
              <a:rPr lang="tr-TR" sz="1400" dirty="0"/>
              <a:t>|</a:t>
            </a:r>
            <a:br>
              <a:rPr lang="tr-TR" sz="14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tr-TR" sz="14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Kalite Toplantıları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5"/>
              </a:rPr>
              <a:t>2022-2023</a:t>
            </a:r>
            <a:r>
              <a:rPr lang="tr-TR" sz="1400" dirty="0"/>
              <a:t>| |</a:t>
            </a:r>
            <a:r>
              <a:rPr lang="tr-TR" sz="1400" dirty="0">
                <a:hlinkClick r:id="rId6"/>
              </a:rPr>
              <a:t>2023-2024</a:t>
            </a:r>
            <a:r>
              <a:rPr lang="tr-TR" sz="1400" dirty="0"/>
              <a:t>| </a:t>
            </a:r>
            <a:r>
              <a:rPr lang="tr-TR" sz="1400" dirty="0">
                <a:hlinkClick r:id="rId7"/>
              </a:rPr>
              <a:t>|2024-2025|</a:t>
            </a:r>
            <a:br>
              <a:rPr lang="tr-TR" sz="1400" dirty="0"/>
            </a:br>
            <a:r>
              <a:rPr lang="tr-TR" sz="1400" dirty="0">
                <a:hlinkClick r:id="rId8"/>
              </a:rPr>
              <a:t>|Eylül|</a:t>
            </a:r>
            <a:r>
              <a:rPr lang="tr-TR" sz="1400" dirty="0"/>
              <a:t> </a:t>
            </a:r>
            <a:r>
              <a:rPr lang="tr-TR" sz="1400" dirty="0">
                <a:hlinkClick r:id="rId9"/>
              </a:rPr>
              <a:t>|Ekim|</a:t>
            </a:r>
            <a:r>
              <a:rPr lang="tr-TR" sz="1400" dirty="0"/>
              <a:t> </a:t>
            </a:r>
            <a:r>
              <a:rPr lang="tr-TR" sz="1400" dirty="0">
                <a:hlinkClick r:id="rId10"/>
              </a:rPr>
              <a:t>|Kasım|</a:t>
            </a:r>
            <a:r>
              <a:rPr lang="tr-TR" sz="1400" dirty="0"/>
              <a:t> </a:t>
            </a:r>
            <a:r>
              <a:rPr lang="tr-TR" sz="1400" dirty="0">
                <a:hlinkClick r:id="rId11"/>
              </a:rPr>
              <a:t>|Aralık|</a:t>
            </a:r>
            <a:r>
              <a:rPr lang="tr-TR" sz="1400" dirty="0"/>
              <a:t> |</a:t>
            </a:r>
            <a:r>
              <a:rPr lang="tr-TR" sz="1400" u="sng" dirty="0">
                <a:solidFill>
                  <a:srgbClr val="0070C0"/>
                </a:solidFill>
              </a:rPr>
              <a:t>Ocak</a:t>
            </a:r>
            <a:r>
              <a:rPr lang="tr-TR" sz="1400" dirty="0">
                <a:solidFill>
                  <a:srgbClr val="0070C0"/>
                </a:solidFill>
              </a:rPr>
              <a:t>| </a:t>
            </a:r>
            <a:r>
              <a:rPr lang="tr-TR" sz="1400" dirty="0">
                <a:hlinkClick r:id="rId12"/>
              </a:rPr>
              <a:t>|Şubat|</a:t>
            </a:r>
            <a:r>
              <a:rPr lang="tr-TR" sz="1400" dirty="0"/>
              <a:t> </a:t>
            </a:r>
            <a:r>
              <a:rPr lang="tr-TR" sz="1400" dirty="0">
                <a:hlinkClick r:id="rId13"/>
              </a:rPr>
              <a:t>|Mart|</a:t>
            </a:r>
            <a:r>
              <a:rPr lang="tr-TR" sz="1400" dirty="0"/>
              <a:t> |Nisan| |Mayıs|</a:t>
            </a:r>
            <a:br>
              <a:rPr lang="tr-TR" sz="1400" dirty="0"/>
            </a:br>
            <a:r>
              <a:rPr lang="tr-TR" sz="1400" b="1" u="sng" dirty="0"/>
              <a:t>Danışmanlık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14"/>
              </a:rPr>
              <a:t>2023-2024</a:t>
            </a:r>
            <a:r>
              <a:rPr lang="tr-TR" sz="1400" dirty="0"/>
              <a:t>| |</a:t>
            </a:r>
            <a:r>
              <a:rPr lang="tr-TR" sz="1400" dirty="0">
                <a:hlinkClick r:id="rId15"/>
              </a:rPr>
              <a:t>2024-2025</a:t>
            </a:r>
            <a:r>
              <a:rPr lang="tr-TR" sz="1400" dirty="0"/>
              <a:t>| |</a:t>
            </a:r>
            <a:r>
              <a:rPr lang="tr-TR" sz="1400" dirty="0">
                <a:hlinkClick r:id="rId16"/>
              </a:rPr>
              <a:t>2025-2026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Yönetim Değerlendirme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17"/>
              </a:rPr>
              <a:t>2023-2024</a:t>
            </a:r>
            <a:r>
              <a:rPr lang="tr-TR" sz="1400" dirty="0"/>
              <a:t>| |</a:t>
            </a:r>
            <a:r>
              <a:rPr lang="tr-TR" sz="1400" dirty="0">
                <a:hlinkClick r:id="rId18"/>
              </a:rPr>
              <a:t>2024-2025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Bölüm Başkanları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19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20"/>
              </a:rPr>
              <a:t>2024-2025</a:t>
            </a:r>
            <a:r>
              <a:rPr lang="tr-TR" sz="1400" dirty="0"/>
              <a:t>| |</a:t>
            </a:r>
            <a:r>
              <a:rPr lang="tr-TR" sz="1400" dirty="0">
                <a:hlinkClick r:id="rId21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/>
              <a:t>Bölüm Kurulu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22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23"/>
              </a:rPr>
              <a:t>2025-2026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Ar-</a:t>
            </a:r>
            <a:r>
              <a:rPr lang="tr-TR" sz="1400" b="1" u="sng" dirty="0" err="1"/>
              <a:t>Ge</a:t>
            </a:r>
            <a:r>
              <a:rPr lang="tr-TR" sz="1400" b="1" u="sng" dirty="0"/>
              <a:t>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24"/>
              </a:rPr>
              <a:t>2023-2024</a:t>
            </a:r>
            <a:r>
              <a:rPr lang="tr-TR" sz="1400" dirty="0"/>
              <a:t>|  </a:t>
            </a:r>
            <a:r>
              <a:rPr lang="tr-TR" sz="1400" dirty="0">
                <a:hlinkClick r:id="rId25"/>
              </a:rPr>
              <a:t>|2024-2025|</a:t>
            </a:r>
            <a:r>
              <a:rPr lang="tr-TR" sz="1400" dirty="0"/>
              <a:t>  </a:t>
            </a:r>
            <a:r>
              <a:rPr lang="tr-TR" sz="1400" dirty="0">
                <a:hlinkClick r:id="rId26"/>
              </a:rPr>
              <a:t>|2025-2026|</a:t>
            </a:r>
            <a:br>
              <a:rPr lang="tr-TR" sz="1400" dirty="0"/>
            </a:br>
            <a:r>
              <a:rPr lang="tr-TR" sz="1400" b="1" u="sng" dirty="0"/>
              <a:t>Akademik Personel Toplantıları</a:t>
            </a:r>
            <a:br>
              <a:rPr lang="tr-TR" sz="1400" dirty="0"/>
            </a:br>
            <a:r>
              <a:rPr lang="tr-TR" sz="1400" dirty="0"/>
              <a:t>|2023-2024| |</a:t>
            </a:r>
            <a:r>
              <a:rPr lang="tr-TR" sz="1400" dirty="0">
                <a:hlinkClick r:id="rId27"/>
              </a:rPr>
              <a:t>2024-2025 Güz</a:t>
            </a:r>
            <a:r>
              <a:rPr lang="tr-TR" sz="1400" dirty="0"/>
              <a:t>| |</a:t>
            </a:r>
            <a:r>
              <a:rPr lang="tr-TR" sz="1400" dirty="0">
                <a:hlinkClick r:id="rId28"/>
              </a:rPr>
              <a:t>2024-2025 Bahar</a:t>
            </a:r>
            <a:r>
              <a:rPr lang="tr-TR" sz="1400" dirty="0"/>
              <a:t>| |</a:t>
            </a:r>
            <a:r>
              <a:rPr lang="tr-TR" sz="1400" dirty="0">
                <a:hlinkClick r:id="rId29"/>
              </a:rPr>
              <a:t>2025-2026 Güz</a:t>
            </a:r>
            <a:r>
              <a:rPr lang="tr-TR" sz="1400" dirty="0"/>
              <a:t>|</a:t>
            </a:r>
            <a:br>
              <a:rPr lang="tr-TR" sz="1400" dirty="0"/>
            </a:br>
            <a:r>
              <a:rPr lang="tr-TR" sz="1400" b="1" u="sng" dirty="0"/>
              <a:t>İdari Personel Toplantıları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0"/>
              </a:rPr>
              <a:t>2025-2026 Güz</a:t>
            </a:r>
            <a:r>
              <a:rPr lang="tr-TR" sz="1400" dirty="0"/>
              <a:t>| </a:t>
            </a:r>
            <a:r>
              <a:rPr lang="tr-TR" sz="1400" dirty="0">
                <a:hlinkClick r:id="rId31"/>
              </a:rPr>
              <a:t>|2025-2026 Bahar|</a:t>
            </a:r>
            <a:br>
              <a:rPr lang="tr-TR" sz="1400" dirty="0"/>
            </a:br>
            <a:endParaRPr lang="tr-TR" sz="1400" dirty="0"/>
          </a:p>
        </p:txBody>
      </p:sp>
      <p:sp>
        <p:nvSpPr>
          <p:cNvPr id="9" name="Başlık 3">
            <a:extLst>
              <a:ext uri="{FF2B5EF4-FFF2-40B4-BE49-F238E27FC236}">
                <a16:creationId xmlns:a16="http://schemas.microsoft.com/office/drawing/2014/main" id="{EA0E37CB-9793-55A8-EF4F-187B8823DD8E}"/>
              </a:ext>
            </a:extLst>
          </p:cNvPr>
          <p:cNvSpPr txBox="1">
            <a:spLocks/>
          </p:cNvSpPr>
          <p:nvPr/>
        </p:nvSpPr>
        <p:spPr>
          <a:xfrm>
            <a:off x="1132399" y="22944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400" b="1" dirty="0"/>
              <a:t> Memnuniyet Anketi Sonuçları:</a:t>
            </a:r>
          </a:p>
          <a:p>
            <a:br>
              <a:rPr lang="tr-TR" sz="1400" dirty="0"/>
            </a:br>
            <a:r>
              <a:rPr lang="tr-TR" sz="1400" b="1" u="sng" dirty="0"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Öğrenci </a:t>
            </a:r>
            <a:r>
              <a:rPr lang="tr-TR" sz="1400" b="1" u="sng" dirty="0"/>
              <a:t> Memnuniyeti Anketi: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3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34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35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Akademik Personel </a:t>
            </a:r>
            <a:r>
              <a:rPr lang="tr-TR" sz="1400" b="1" u="sng" dirty="0"/>
              <a:t>Memnuniyeti Anketi: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37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38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39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İdari Personel </a:t>
            </a:r>
            <a:r>
              <a:rPr lang="tr-TR" sz="1400" b="1" u="sng" dirty="0"/>
              <a:t>Memnuniyeti Anketi: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41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42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43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Mezun Öğrenci </a:t>
            </a:r>
            <a:r>
              <a:rPr lang="tr-TR" sz="1400" b="1" u="sng" dirty="0"/>
              <a:t>Memnuniyeti Anketi:</a:t>
            </a:r>
            <a:r>
              <a:rPr lang="tr-TR" sz="1400" b="1" u="sng" dirty="0"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45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46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47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r>
              <a:rPr lang="tr-TR" sz="1400" b="1" u="sng" dirty="0"/>
              <a:t>Etkinliklere İlişkin Katılımcı Memnuniyeti Anketi: </a:t>
            </a:r>
            <a:br>
              <a:rPr lang="tr-TR" sz="1400" dirty="0"/>
            </a:br>
            <a:r>
              <a:rPr lang="tr-TR" sz="1400" dirty="0"/>
              <a:t>|</a:t>
            </a:r>
            <a:r>
              <a:rPr lang="tr-TR" sz="1400" dirty="0">
                <a:hlinkClick r:id="rId48"/>
              </a:rPr>
              <a:t>2023-2024</a:t>
            </a:r>
            <a:r>
              <a:rPr lang="tr-TR" sz="1400" dirty="0"/>
              <a:t>| |</a:t>
            </a:r>
            <a:r>
              <a:rPr lang="tr-TR" sz="1400" dirty="0">
                <a:hlinkClick r:id="rId49"/>
              </a:rPr>
              <a:t>2024-2025</a:t>
            </a:r>
            <a:r>
              <a:rPr lang="tr-TR" sz="1400" dirty="0"/>
              <a:t>|  |</a:t>
            </a:r>
            <a:r>
              <a:rPr lang="tr-TR" sz="1400" dirty="0">
                <a:hlinkClick r:id="rId50"/>
              </a:rPr>
              <a:t>2025-2026</a:t>
            </a:r>
            <a:r>
              <a:rPr lang="tr-TR" sz="1400" dirty="0"/>
              <a:t>| </a:t>
            </a:r>
            <a:br>
              <a:rPr lang="tr-TR" sz="1400" dirty="0"/>
            </a:br>
            <a:br>
              <a:rPr lang="tr-TR" sz="1400" dirty="0"/>
            </a:br>
            <a:br>
              <a:rPr lang="tr-TR" sz="1400" dirty="0"/>
            </a:b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27796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76400" y="187325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b="1" dirty="0"/>
              <a:t>İyileştirici ve Düzenleyici Faaliyetler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6400" y="1165225"/>
            <a:ext cx="10515600" cy="4351338"/>
          </a:xfrm>
        </p:spPr>
        <p:txBody>
          <a:bodyPr>
            <a:normAutofit fontScale="40000" lnSpcReduction="20000"/>
          </a:bodyPr>
          <a:lstStyle/>
          <a:p>
            <a:r>
              <a:rPr lang="tr-TR" dirty="0"/>
              <a:t>Meslek Yüksekokulumuz 2023-2027 yılı stratejik amaç ve hedefleri doğrultusunda yapılan iyileştirici/düzenleyici faaliyetler aşağıda sıralanmıştır. </a:t>
            </a:r>
          </a:p>
          <a:p>
            <a:r>
              <a:rPr lang="tr-TR" dirty="0"/>
              <a:t>Meslek Yüksekokulumuz Meslek Yüksekokulumuz 2023-2027 Yılı Stratejik Amaç ve Hedefleri İçin </a:t>
            </a:r>
            <a:r>
              <a:rPr lang="tr-TR" b="1" dirty="0">
                <a:hlinkClick r:id="rId2"/>
              </a:rPr>
              <a:t>Tıklayınız</a:t>
            </a:r>
            <a:endParaRPr lang="tr-TR" dirty="0"/>
          </a:p>
          <a:p>
            <a:r>
              <a:rPr lang="tr-TR" b="1" dirty="0"/>
              <a:t>İyileştirici/Düzenleyici Faaliyetler:</a:t>
            </a:r>
            <a:endParaRPr lang="tr-TR" dirty="0"/>
          </a:p>
          <a:p>
            <a:r>
              <a:rPr lang="tr-TR" b="1" u="sng" dirty="0"/>
              <a:t>İç Tetkik Raporlarına İlişkin:</a:t>
            </a:r>
            <a:endParaRPr lang="tr-TR" dirty="0"/>
          </a:p>
          <a:p>
            <a:r>
              <a:rPr lang="tr-TR" dirty="0"/>
              <a:t>|</a:t>
            </a:r>
            <a:r>
              <a:rPr lang="tr-TR" dirty="0">
                <a:hlinkClick r:id="rId3"/>
              </a:rPr>
              <a:t>2023-2024</a:t>
            </a:r>
            <a:r>
              <a:rPr lang="tr-TR" dirty="0"/>
              <a:t>| </a:t>
            </a:r>
            <a:r>
              <a:rPr lang="tr-TR" dirty="0">
                <a:hlinkClick r:id="rId4"/>
              </a:rPr>
              <a:t>|</a:t>
            </a:r>
            <a:r>
              <a:rPr lang="tr-TR" dirty="0">
                <a:hlinkClick r:id="rId5"/>
              </a:rPr>
              <a:t>2024-2025</a:t>
            </a:r>
            <a:r>
              <a:rPr lang="tr-TR" dirty="0"/>
              <a:t>| |2025-2026|</a:t>
            </a:r>
          </a:p>
          <a:p>
            <a:r>
              <a:rPr lang="tr-TR" b="1" u="sng" dirty="0"/>
              <a:t>Danışmanlık Toplantı Tutanaklarına İlişkin:</a:t>
            </a:r>
            <a:endParaRPr lang="tr-TR" dirty="0"/>
          </a:p>
          <a:p>
            <a:r>
              <a:rPr lang="tr-TR" dirty="0"/>
              <a:t>|</a:t>
            </a:r>
            <a:r>
              <a:rPr lang="tr-TR" dirty="0">
                <a:hlinkClick r:id="rId6"/>
              </a:rPr>
              <a:t>2023-2024</a:t>
            </a:r>
            <a:r>
              <a:rPr lang="tr-TR" dirty="0"/>
              <a:t>| </a:t>
            </a:r>
            <a:r>
              <a:rPr lang="tr-TR" dirty="0">
                <a:hlinkClick r:id="rId7"/>
              </a:rPr>
              <a:t>|</a:t>
            </a:r>
            <a:r>
              <a:rPr lang="tr-TR" dirty="0">
                <a:hlinkClick r:id="rId8"/>
              </a:rPr>
              <a:t>2024-2025</a:t>
            </a:r>
            <a:r>
              <a:rPr lang="tr-TR" dirty="0"/>
              <a:t>| |2025-2026|</a:t>
            </a:r>
          </a:p>
          <a:p>
            <a:r>
              <a:rPr lang="tr-TR" b="1" u="sng" dirty="0"/>
              <a:t>Öğrenci ve Personel Anketi Sonuçlarına İlişkin:</a:t>
            </a:r>
            <a:endParaRPr lang="tr-TR" dirty="0"/>
          </a:p>
          <a:p>
            <a:r>
              <a:rPr lang="tr-TR" dirty="0"/>
              <a:t>|</a:t>
            </a:r>
            <a:r>
              <a:rPr lang="tr-TR" dirty="0">
                <a:hlinkClick r:id="rId9"/>
              </a:rPr>
              <a:t>2023-2024</a:t>
            </a:r>
            <a:r>
              <a:rPr lang="tr-TR" dirty="0"/>
              <a:t>| |</a:t>
            </a:r>
            <a:r>
              <a:rPr lang="tr-TR" dirty="0">
                <a:hlinkClick r:id="rId10"/>
              </a:rPr>
              <a:t>2024-2025</a:t>
            </a:r>
            <a:r>
              <a:rPr lang="tr-TR" dirty="0"/>
              <a:t>| |2025-2026|</a:t>
            </a:r>
          </a:p>
          <a:p>
            <a:r>
              <a:rPr lang="tr-TR" b="1" u="sng" dirty="0"/>
              <a:t>Dış Paydaş Toplantı Tutanaklarına İlişkin:</a:t>
            </a:r>
            <a:endParaRPr lang="tr-TR" dirty="0"/>
          </a:p>
          <a:p>
            <a:r>
              <a:rPr lang="tr-TR" dirty="0"/>
              <a:t>|</a:t>
            </a:r>
            <a:r>
              <a:rPr lang="tr-TR" dirty="0">
                <a:hlinkClick r:id="rId11"/>
              </a:rPr>
              <a:t>2023-2024</a:t>
            </a:r>
            <a:r>
              <a:rPr lang="tr-TR" dirty="0"/>
              <a:t>| </a:t>
            </a:r>
            <a:r>
              <a:rPr lang="tr-TR" dirty="0">
                <a:hlinkClick r:id="rId12"/>
              </a:rPr>
              <a:t>|</a:t>
            </a:r>
            <a:r>
              <a:rPr lang="tr-TR" dirty="0">
                <a:hlinkClick r:id="rId13"/>
              </a:rPr>
              <a:t>2024-2025</a:t>
            </a:r>
            <a:r>
              <a:rPr lang="tr-TR" dirty="0"/>
              <a:t>| |2025-2026|</a:t>
            </a:r>
          </a:p>
          <a:p>
            <a:r>
              <a:rPr lang="tr-TR" b="1" u="sng" dirty="0"/>
              <a:t>Performans Göstergelerine İlişkin: </a:t>
            </a:r>
            <a:endParaRPr lang="tr-TR" dirty="0"/>
          </a:p>
          <a:p>
            <a:r>
              <a:rPr lang="tr-TR" dirty="0"/>
              <a:t>|</a:t>
            </a:r>
            <a:r>
              <a:rPr lang="tr-TR" dirty="0">
                <a:hlinkClick r:id="rId14"/>
              </a:rPr>
              <a:t>2023-2024</a:t>
            </a:r>
            <a:r>
              <a:rPr lang="tr-TR" dirty="0"/>
              <a:t>| </a:t>
            </a:r>
            <a:r>
              <a:rPr lang="tr-TR" dirty="0">
                <a:hlinkClick r:id="rId15"/>
              </a:rPr>
              <a:t>|2024-2025</a:t>
            </a:r>
            <a:r>
              <a:rPr lang="tr-TR" dirty="0">
                <a:hlinkClick r:id="rId16"/>
              </a:rPr>
              <a:t>|</a:t>
            </a:r>
            <a:r>
              <a:rPr lang="tr-TR" dirty="0"/>
              <a:t> |2025-2026|</a:t>
            </a:r>
          </a:p>
          <a:p>
            <a:br>
              <a:rPr lang="tr-TR" dirty="0"/>
            </a:br>
            <a:endParaRPr lang="tr-TR" dirty="0"/>
          </a:p>
          <a:p>
            <a:r>
              <a:rPr lang="tr-TR" dirty="0"/>
              <a:t>2023-2027 Yılı Birim Performans Göstergeleri İçin </a:t>
            </a:r>
            <a:r>
              <a:rPr lang="tr-TR" b="1" dirty="0">
                <a:hlinkClick r:id="rId17"/>
              </a:rPr>
              <a:t>Tıklayınız</a:t>
            </a:r>
            <a:endParaRPr lang="tr-TR" dirty="0"/>
          </a:p>
          <a:p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414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D34E-C33F-70F4-E89F-3504E8DC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Birim Yönetimi</a:t>
            </a: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4045507886"/>
              </p:ext>
            </p:extLst>
          </p:nvPr>
        </p:nvGraphicFramePr>
        <p:xfrm>
          <a:off x="1069685" y="-159812"/>
          <a:ext cx="10201310" cy="635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105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1721069" y="585842"/>
            <a:ext cx="6298324" cy="496723"/>
          </a:xfrm>
        </p:spPr>
        <p:txBody>
          <a:bodyPr>
            <a:normAutofit/>
          </a:bodyPr>
          <a:lstStyle/>
          <a:p>
            <a:r>
              <a:rPr lang="tr-TR" sz="2400" b="1" dirty="0"/>
              <a:t>Akademik ve İdari Personel</a:t>
            </a:r>
          </a:p>
        </p:txBody>
      </p:sp>
      <p:graphicFrame>
        <p:nvGraphicFramePr>
          <p:cNvPr id="10" name="Grafik 9"/>
          <p:cNvGraphicFramePr/>
          <p:nvPr>
            <p:extLst>
              <p:ext uri="{D42A27DB-BD31-4B8C-83A1-F6EECF244321}">
                <p14:modId xmlns:p14="http://schemas.microsoft.com/office/powerpoint/2010/main" val="473216042"/>
              </p:ext>
            </p:extLst>
          </p:nvPr>
        </p:nvGraphicFramePr>
        <p:xfrm>
          <a:off x="843280" y="1417321"/>
          <a:ext cx="5076700" cy="34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ik 12"/>
          <p:cNvGraphicFramePr/>
          <p:nvPr>
            <p:extLst>
              <p:ext uri="{D42A27DB-BD31-4B8C-83A1-F6EECF244321}">
                <p14:modId xmlns:p14="http://schemas.microsoft.com/office/powerpoint/2010/main" val="2635863410"/>
              </p:ext>
            </p:extLst>
          </p:nvPr>
        </p:nvGraphicFramePr>
        <p:xfrm>
          <a:off x="6128512" y="1417321"/>
          <a:ext cx="5045456" cy="34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986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441325"/>
              </p:ext>
            </p:extLst>
          </p:nvPr>
        </p:nvGraphicFramePr>
        <p:xfrm>
          <a:off x="768375" y="1234403"/>
          <a:ext cx="4274125" cy="405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1721069" y="585842"/>
            <a:ext cx="6298324" cy="496723"/>
          </a:xfrm>
        </p:spPr>
        <p:txBody>
          <a:bodyPr>
            <a:normAutofit/>
          </a:bodyPr>
          <a:lstStyle/>
          <a:p>
            <a:r>
              <a:rPr lang="tr-TR" sz="2400" b="1" dirty="0"/>
              <a:t>Bölümlerimiz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557439" y="4885428"/>
            <a:ext cx="5955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Meslek Yüksekokulumuzda 8  bölüm ve bu bölümlerin altında 8 adet program bulunmaktadır.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39" y="1663886"/>
            <a:ext cx="5663739" cy="3111814"/>
          </a:xfrm>
          <a:prstGeom prst="rect">
            <a:avLst/>
          </a:prstGeom>
          <a:ln w="38100" cap="sq">
            <a:solidFill>
              <a:srgbClr val="EEC41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699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8257</TotalTime>
  <Words>1472</Words>
  <Application>Microsoft Office PowerPoint</Application>
  <PresentationFormat>Geniş ekran</PresentationFormat>
  <Paragraphs>247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Office Teması</vt:lpstr>
      <vt:lpstr>PowerPoint Sunusu</vt:lpstr>
      <vt:lpstr>Misyon</vt:lpstr>
      <vt:lpstr>Vizyon</vt:lpstr>
      <vt:lpstr>Stratejik Amaç ve Hedefler</vt:lpstr>
      <vt:lpstr>Teknik Bilimler Meslek Yüksekokulu Stratejik Amaç Ve Hedefler</vt:lpstr>
      <vt:lpstr>İyileştirici ve Düzenleyici Faaliyetler</vt:lpstr>
      <vt:lpstr>Birim Yönetimi</vt:lpstr>
      <vt:lpstr>Akademik ve İdari Personel</vt:lpstr>
      <vt:lpstr>Bölümlerimiz</vt:lpstr>
      <vt:lpstr>PowerPoint Sunusu</vt:lpstr>
      <vt:lpstr>PowerPoint Sunusu</vt:lpstr>
      <vt:lpstr>PowerPoint Sunusu</vt:lpstr>
      <vt:lpstr>Kurum İçi Yükselmeler </vt:lpstr>
      <vt:lpstr>İşbirliklerimiz</vt:lpstr>
      <vt:lpstr>Önemli Başarılarımız</vt:lpstr>
      <vt:lpstr>PowerPoint Sunusu</vt:lpstr>
      <vt:lpstr>PowerPoint Sunusu</vt:lpstr>
      <vt:lpstr>PowerPoint Sunusu</vt:lpstr>
      <vt:lpstr>PowerPoint Sunusu</vt:lpstr>
      <vt:lpstr>PowerPoint Sunusu</vt:lpstr>
      <vt:lpstr>Yıllara Göre Yapılan ve Planlanan Etkinlik Sayıları</vt:lpstr>
      <vt:lpstr>Yıl içerisinde Yapılan Etkinlikler (Sosyal)</vt:lpstr>
      <vt:lpstr>Yıl içerisinde Yapılan Etkinlikler (Teknik Gezi)</vt:lpstr>
      <vt:lpstr>Yıl içerisinde Yapılan Etkinlikler (Dış Paydaş Ziyaretleri)</vt:lpstr>
      <vt:lpstr>Yıl içerisinde Yapılan Etkinlikler (Bilgilendirme ve Önleme)</vt:lpstr>
      <vt:lpstr>İleriye Dönük Hedefler</vt:lpstr>
      <vt:lpstr>Bütçe ve Harcamalarımız (2025)</vt:lpstr>
      <vt:lpstr>Talepler ve Öneriler</vt:lpstr>
      <vt:lpstr>PowerPoint Sunusu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Omer YATGIN</dc:creator>
  <cp:lastModifiedBy>Mithat ELÇİÇEK</cp:lastModifiedBy>
  <cp:revision>957</cp:revision>
  <dcterms:created xsi:type="dcterms:W3CDTF">2018-02-07T07:43:50Z</dcterms:created>
  <dcterms:modified xsi:type="dcterms:W3CDTF">2026-04-14T10:27:38Z</dcterms:modified>
</cp:coreProperties>
</file>