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sldIdLst>
    <p:sldId id="256" r:id="rId2"/>
    <p:sldId id="380" r:id="rId3"/>
    <p:sldId id="390" r:id="rId4"/>
    <p:sldId id="381" r:id="rId5"/>
    <p:sldId id="393" r:id="rId6"/>
    <p:sldId id="383" r:id="rId7"/>
    <p:sldId id="384" r:id="rId8"/>
    <p:sldId id="385" r:id="rId9"/>
    <p:sldId id="386" r:id="rId10"/>
    <p:sldId id="391" r:id="rId11"/>
    <p:sldId id="589" r:id="rId12"/>
    <p:sldId id="395" r:id="rId13"/>
    <p:sldId id="408" r:id="rId14"/>
    <p:sldId id="409" r:id="rId15"/>
    <p:sldId id="397" r:id="rId16"/>
    <p:sldId id="398" r:id="rId17"/>
    <p:sldId id="399" r:id="rId18"/>
    <p:sldId id="400" r:id="rId19"/>
    <p:sldId id="401" r:id="rId20"/>
    <p:sldId id="402" r:id="rId21"/>
    <p:sldId id="403" r:id="rId22"/>
    <p:sldId id="588" r:id="rId23"/>
    <p:sldId id="394"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C41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AF606853-7671-496A-8E4F-DF71F8EC918B}" styleName="Koyu Stil 1 - Vurgu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Orta Stil 3 - Vurgu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9C6F7165-3F3F-4AEF-90AD-61FBA5020117}" type="datetimeFigureOut">
              <a:rPr lang="tr-TR" smtClean="0"/>
              <a:pPr/>
              <a:t>18.12.2024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1157431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C6F7165-3F3F-4AEF-90AD-61FBA5020117}" type="datetimeFigureOut">
              <a:rPr lang="tr-TR" smtClean="0"/>
              <a:pPr/>
              <a:t>18.12.2024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592226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C6F7165-3F3F-4AEF-90AD-61FBA5020117}" type="datetimeFigureOut">
              <a:rPr lang="tr-TR" smtClean="0"/>
              <a:pPr/>
              <a:t>18.12.2024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3493932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C6F7165-3F3F-4AEF-90AD-61FBA5020117}" type="datetimeFigureOut">
              <a:rPr lang="tr-TR" smtClean="0"/>
              <a:pPr/>
              <a:t>18.12.2024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334495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9C6F7165-3F3F-4AEF-90AD-61FBA5020117}" type="datetimeFigureOut">
              <a:rPr lang="tr-TR" smtClean="0"/>
              <a:pPr/>
              <a:t>18.12.2024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813260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9C6F7165-3F3F-4AEF-90AD-61FBA5020117}" type="datetimeFigureOut">
              <a:rPr lang="tr-TR" smtClean="0"/>
              <a:pPr/>
              <a:t>18.12.2024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309028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9C6F7165-3F3F-4AEF-90AD-61FBA5020117}" type="datetimeFigureOut">
              <a:rPr lang="tr-TR" smtClean="0"/>
              <a:pPr/>
              <a:t>18.12.2024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1678977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9C6F7165-3F3F-4AEF-90AD-61FBA5020117}" type="datetimeFigureOut">
              <a:rPr lang="tr-TR" smtClean="0"/>
              <a:pPr/>
              <a:t>18.12.2024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101928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C6F7165-3F3F-4AEF-90AD-61FBA5020117}" type="datetimeFigureOut">
              <a:rPr lang="tr-TR" smtClean="0"/>
              <a:pPr/>
              <a:t>18.12.2024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680315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9C6F7165-3F3F-4AEF-90AD-61FBA5020117}" type="datetimeFigureOut">
              <a:rPr lang="tr-TR" smtClean="0"/>
              <a:pPr/>
              <a:t>18.12.2024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192836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9C6F7165-3F3F-4AEF-90AD-61FBA5020117}" type="datetimeFigureOut">
              <a:rPr lang="tr-TR" smtClean="0"/>
              <a:pPr/>
              <a:t>18.12.2024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17403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F7165-3F3F-4AEF-90AD-61FBA5020117}" type="datetimeFigureOut">
              <a:rPr lang="tr-TR" smtClean="0"/>
              <a:pPr/>
              <a:t>18.12.2024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BF8EA4-8A69-4270-8123-1D095C65A064}" type="slidenum">
              <a:rPr lang="tr-TR" smtClean="0"/>
              <a:pPr/>
              <a:t>‹#›</a:t>
            </a:fld>
            <a:endParaRPr lang="tr-TR"/>
          </a:p>
        </p:txBody>
      </p:sp>
    </p:spTree>
    <p:extLst>
      <p:ext uri="{BB962C8B-B14F-4D97-AF65-F5344CB8AC3E}">
        <p14:creationId xmlns:p14="http://schemas.microsoft.com/office/powerpoint/2010/main" val="647180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 y="4844008"/>
            <a:ext cx="12191999" cy="584775"/>
          </a:xfrm>
          <a:prstGeom prst="rect">
            <a:avLst/>
          </a:prstGeom>
        </p:spPr>
        <p:txBody>
          <a:bodyPr wrap="square">
            <a:spAutoFit/>
          </a:bodyPr>
          <a:lstStyle/>
          <a:p>
            <a:pPr algn="ctr"/>
            <a:r>
              <a:rPr lang="tr-TR" sz="3200" b="1" dirty="0">
                <a:solidFill>
                  <a:schemeClr val="tx1">
                    <a:lumMod val="85000"/>
                    <a:lumOff val="15000"/>
                  </a:schemeClr>
                </a:solidFill>
                <a:latin typeface="Montserrat Alternates" panose="00000500000000000000" pitchFamily="50" charset="-94"/>
              </a:rPr>
              <a:t>TEKNİK BİLİMLER MESLEK YÜKSEK OKULU</a:t>
            </a:r>
          </a:p>
        </p:txBody>
      </p:sp>
    </p:spTree>
    <p:extLst>
      <p:ext uri="{BB962C8B-B14F-4D97-AF65-F5344CB8AC3E}">
        <p14:creationId xmlns:p14="http://schemas.microsoft.com/office/powerpoint/2010/main" val="2865460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3416320"/>
          </a:xfrm>
          <a:prstGeom prst="rect">
            <a:avLst/>
          </a:prstGeom>
          <a:noFill/>
        </p:spPr>
        <p:txBody>
          <a:bodyPr wrap="square" rtlCol="0">
            <a:spAutoFit/>
          </a:bodyPr>
          <a:lstStyle/>
          <a:p>
            <a:r>
              <a:rPr lang="tr-TR" sz="2400" b="1" dirty="0"/>
              <a:t>YÜKSEKOKULU FİZİKİ YAPISI</a:t>
            </a:r>
          </a:p>
          <a:p>
            <a:endParaRPr lang="tr-TR" sz="2400" b="1" dirty="0"/>
          </a:p>
          <a:p>
            <a:pPr algn="just"/>
            <a:r>
              <a:rPr lang="tr-TR" sz="2400" b="1" dirty="0"/>
              <a:t>Yüksekokulumuzda; </a:t>
            </a:r>
          </a:p>
          <a:p>
            <a:pPr algn="just"/>
            <a:r>
              <a:rPr lang="tr-TR" sz="2400" b="1" i="1" dirty="0"/>
              <a:t>- 12 Adet Derslik </a:t>
            </a:r>
          </a:p>
          <a:p>
            <a:pPr algn="just"/>
            <a:r>
              <a:rPr lang="tr-TR" sz="2400" b="1" i="1" dirty="0"/>
              <a:t>- 1 Adet Kimya-Gıda Laboratuvarı </a:t>
            </a:r>
          </a:p>
          <a:p>
            <a:pPr algn="just"/>
            <a:r>
              <a:rPr lang="tr-TR" sz="2400" b="1" i="1" dirty="0"/>
              <a:t>- 1 Adet Elektrik Laboratuvarı </a:t>
            </a:r>
          </a:p>
          <a:p>
            <a:pPr algn="just"/>
            <a:r>
              <a:rPr lang="tr-TR" sz="2400" b="1" i="1" dirty="0"/>
              <a:t>- 1 Adet İnşaat Laboratuvarı </a:t>
            </a:r>
          </a:p>
          <a:p>
            <a:pPr algn="just"/>
            <a:r>
              <a:rPr lang="tr-TR" sz="2400" b="1" i="1" dirty="0"/>
              <a:t>- 2 Adet Makine Laboratuvarı </a:t>
            </a:r>
          </a:p>
          <a:p>
            <a:pPr algn="just"/>
            <a:r>
              <a:rPr lang="tr-TR" sz="2400" b="1" i="1" dirty="0"/>
              <a:t>- 2 Adet Bilgisayar Laboratuvarı bulunmaktadır.</a:t>
            </a:r>
          </a:p>
        </p:txBody>
      </p:sp>
    </p:spTree>
    <p:extLst>
      <p:ext uri="{BB962C8B-B14F-4D97-AF65-F5344CB8AC3E}">
        <p14:creationId xmlns:p14="http://schemas.microsoft.com/office/powerpoint/2010/main" val="2615190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951892" y="597876"/>
            <a:ext cx="5019772" cy="461665"/>
          </a:xfrm>
          <a:prstGeom prst="rect">
            <a:avLst/>
          </a:prstGeom>
          <a:noFill/>
        </p:spPr>
        <p:txBody>
          <a:bodyPr wrap="none" rtlCol="0">
            <a:spAutoFit/>
          </a:bodyPr>
          <a:lstStyle/>
          <a:p>
            <a:r>
              <a:rPr lang="tr-TR" sz="2400" b="1" dirty="0"/>
              <a:t>ÖĞRENCİ SAYISI (Yıllara Göre Değişim)</a:t>
            </a:r>
          </a:p>
        </p:txBody>
      </p:sp>
      <p:graphicFrame>
        <p:nvGraphicFramePr>
          <p:cNvPr id="2" name="Tablo 1">
            <a:extLst>
              <a:ext uri="{FF2B5EF4-FFF2-40B4-BE49-F238E27FC236}">
                <a16:creationId xmlns:a16="http://schemas.microsoft.com/office/drawing/2014/main" id="{48CEE1EE-1391-B904-BA33-4E640DBFAFA6}"/>
              </a:ext>
            </a:extLst>
          </p:cNvPr>
          <p:cNvGraphicFramePr>
            <a:graphicFrameLocks noGrp="1"/>
          </p:cNvGraphicFramePr>
          <p:nvPr>
            <p:extLst>
              <p:ext uri="{D42A27DB-BD31-4B8C-83A1-F6EECF244321}">
                <p14:modId xmlns:p14="http://schemas.microsoft.com/office/powerpoint/2010/main" val="1072892099"/>
              </p:ext>
            </p:extLst>
          </p:nvPr>
        </p:nvGraphicFramePr>
        <p:xfrm>
          <a:off x="3317053" y="1416328"/>
          <a:ext cx="4723177" cy="4025343"/>
        </p:xfrm>
        <a:graphic>
          <a:graphicData uri="http://schemas.openxmlformats.org/drawingml/2006/table">
            <a:tbl>
              <a:tblPr firstRow="1" firstCol="1" bandRow="1">
                <a:tableStyleId>{F5AB1C69-6EDB-4FF4-983F-18BD219EF322}</a:tableStyleId>
              </a:tblPr>
              <a:tblGrid>
                <a:gridCol w="3454210">
                  <a:extLst>
                    <a:ext uri="{9D8B030D-6E8A-4147-A177-3AD203B41FA5}">
                      <a16:colId xmlns:a16="http://schemas.microsoft.com/office/drawing/2014/main" val="1716812060"/>
                    </a:ext>
                  </a:extLst>
                </a:gridCol>
                <a:gridCol w="1268967">
                  <a:extLst>
                    <a:ext uri="{9D8B030D-6E8A-4147-A177-3AD203B41FA5}">
                      <a16:colId xmlns:a16="http://schemas.microsoft.com/office/drawing/2014/main" val="2521203472"/>
                    </a:ext>
                  </a:extLst>
                </a:gridCol>
              </a:tblGrid>
              <a:tr h="246311">
                <a:tc>
                  <a:txBody>
                    <a:bodyPr/>
                    <a:lstStyle/>
                    <a:p>
                      <a:pPr algn="ctr" rtl="0" fontAlgn="ctr"/>
                      <a:r>
                        <a:rPr lang="tr-TR" sz="1600" u="none" strike="noStrike" dirty="0">
                          <a:effectLst/>
                        </a:rPr>
                        <a:t> </a:t>
                      </a:r>
                      <a:endParaRPr lang="tr-TR" sz="1600" b="1" i="0" u="none" strike="noStrike" dirty="0">
                        <a:solidFill>
                          <a:srgbClr val="FFFFFF"/>
                        </a:solidFill>
                        <a:effectLst/>
                        <a:latin typeface="Calibri" panose="020F0502020204030204" pitchFamily="34" charset="0"/>
                      </a:endParaRPr>
                    </a:p>
                  </a:txBody>
                  <a:tcPr marL="3758" marR="3758" marT="3758" marB="0" anchor="ctr"/>
                </a:tc>
                <a:tc>
                  <a:txBody>
                    <a:bodyPr/>
                    <a:lstStyle/>
                    <a:p>
                      <a:pPr algn="ctr" rtl="0" fontAlgn="ctr"/>
                      <a:r>
                        <a:rPr lang="tr-TR" sz="1600" b="1" u="none" strike="noStrike" dirty="0">
                          <a:solidFill>
                            <a:srgbClr val="FFFFFF"/>
                          </a:solidFill>
                          <a:effectLst/>
                        </a:rPr>
                        <a:t>2020</a:t>
                      </a:r>
                      <a:endParaRPr lang="tr-TR" sz="1600" b="1" i="0" u="none" strike="noStrike" dirty="0">
                        <a:solidFill>
                          <a:srgbClr val="FFFFFF"/>
                        </a:solidFill>
                        <a:effectLst/>
                        <a:latin typeface="Calibri" panose="020F0502020204030204" pitchFamily="34" charset="0"/>
                      </a:endParaRPr>
                    </a:p>
                  </a:txBody>
                  <a:tcPr marL="3758" marR="3758" marT="3758" marB="0" anchor="ctr"/>
                </a:tc>
                <a:extLst>
                  <a:ext uri="{0D108BD9-81ED-4DB2-BD59-A6C34878D82A}">
                    <a16:rowId xmlns:a16="http://schemas.microsoft.com/office/drawing/2014/main" val="3840163326"/>
                  </a:ext>
                </a:extLst>
              </a:tr>
              <a:tr h="392457">
                <a:tc>
                  <a:txBody>
                    <a:bodyPr/>
                    <a:lstStyle/>
                    <a:p>
                      <a:pPr algn="l" rtl="0" fontAlgn="ctr"/>
                      <a:r>
                        <a:rPr lang="tr-TR" sz="1600" u="none" strike="noStrike" dirty="0">
                          <a:effectLst/>
                        </a:rPr>
                        <a:t>Bilgisayar</a:t>
                      </a:r>
                      <a:r>
                        <a:rPr lang="tr-TR" sz="1600" u="none" strike="noStrike" baseline="0" dirty="0">
                          <a:effectLst/>
                        </a:rPr>
                        <a:t> Teknolojileri Bölümü</a:t>
                      </a:r>
                      <a:endParaRPr lang="tr-TR" sz="1600" b="1" i="0" u="none" strike="noStrike" dirty="0">
                        <a:solidFill>
                          <a:srgbClr val="FFFFFF"/>
                        </a:solidFill>
                        <a:effectLst/>
                        <a:latin typeface="Calibri" panose="020F0502020204030204" pitchFamily="34" charset="0"/>
                      </a:endParaRPr>
                    </a:p>
                  </a:txBody>
                  <a:tcPr marL="3758" marR="3758" marT="3758" marB="0" anchor="ctr"/>
                </a:tc>
                <a:tc>
                  <a:txBody>
                    <a:bodyPr/>
                    <a:lstStyle/>
                    <a:p>
                      <a:pPr algn="ctr" fontAlgn="b"/>
                      <a:r>
                        <a:rPr lang="tr-TR" sz="2000" b="0" i="0" u="none" strike="noStrike" dirty="0">
                          <a:solidFill>
                            <a:schemeClr val="tx1"/>
                          </a:solidFill>
                          <a:effectLst/>
                          <a:latin typeface="+mn-lt"/>
                        </a:rPr>
                        <a:t>52</a:t>
                      </a:r>
                    </a:p>
                  </a:txBody>
                  <a:tcPr marL="9525" marR="9525" marT="9525" marB="0" anchor="ctr"/>
                </a:tc>
                <a:extLst>
                  <a:ext uri="{0D108BD9-81ED-4DB2-BD59-A6C34878D82A}">
                    <a16:rowId xmlns:a16="http://schemas.microsoft.com/office/drawing/2014/main" val="877740669"/>
                  </a:ext>
                </a:extLst>
              </a:tr>
              <a:tr h="392457">
                <a:tc>
                  <a:txBody>
                    <a:bodyPr/>
                    <a:lstStyle/>
                    <a:p>
                      <a:pPr algn="l" rtl="0" fontAlgn="ctr"/>
                      <a:r>
                        <a:rPr lang="tr-TR" sz="1600" u="none" strike="noStrike" dirty="0">
                          <a:effectLst/>
                        </a:rPr>
                        <a:t>Elektrik ve Enerji Bölümü</a:t>
                      </a:r>
                      <a:endParaRPr lang="tr-TR" sz="1600" b="1" i="0" u="none" strike="noStrike" dirty="0">
                        <a:solidFill>
                          <a:srgbClr val="FFFFFF"/>
                        </a:solidFill>
                        <a:effectLst/>
                        <a:latin typeface="Calibri" panose="020F0502020204030204" pitchFamily="34" charset="0"/>
                      </a:endParaRPr>
                    </a:p>
                  </a:txBody>
                  <a:tcPr marL="3758" marR="3758" marT="3758" marB="0" anchor="ctr"/>
                </a:tc>
                <a:tc>
                  <a:txBody>
                    <a:bodyPr/>
                    <a:lstStyle/>
                    <a:p>
                      <a:pPr algn="ctr" fontAlgn="b"/>
                      <a:r>
                        <a:rPr lang="tr-TR" sz="2000" b="0" i="0" u="none" strike="noStrike" dirty="0">
                          <a:solidFill>
                            <a:schemeClr val="tx1"/>
                          </a:solidFill>
                          <a:effectLst/>
                          <a:latin typeface="+mn-lt"/>
                        </a:rPr>
                        <a:t>52</a:t>
                      </a:r>
                    </a:p>
                  </a:txBody>
                  <a:tcPr marL="9525" marR="9525" marT="9525" marB="0" anchor="ctr"/>
                </a:tc>
                <a:extLst>
                  <a:ext uri="{0D108BD9-81ED-4DB2-BD59-A6C34878D82A}">
                    <a16:rowId xmlns:a16="http://schemas.microsoft.com/office/drawing/2014/main" val="4144788124"/>
                  </a:ext>
                </a:extLst>
              </a:tr>
              <a:tr h="3924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600" u="none" strike="noStrike" dirty="0">
                          <a:effectLst/>
                        </a:rPr>
                        <a:t>Gıda İşleme </a:t>
                      </a:r>
                      <a:r>
                        <a:rPr lang="tr-TR" sz="1600" u="none" strike="noStrike" kern="1200" dirty="0">
                          <a:effectLst/>
                        </a:rPr>
                        <a:t>Bölümü</a:t>
                      </a:r>
                      <a:endParaRPr lang="tr-TR" sz="1600" b="1" u="none" strike="noStrike" kern="1200" dirty="0">
                        <a:solidFill>
                          <a:schemeClr val="lt1"/>
                        </a:solidFill>
                        <a:effectLst/>
                        <a:latin typeface="+mn-lt"/>
                        <a:ea typeface="+mn-ea"/>
                        <a:cs typeface="+mn-cs"/>
                      </a:endParaRPr>
                    </a:p>
                  </a:txBody>
                  <a:tcPr marL="3758" marR="3758" marT="3758" marB="0" anchor="ctr"/>
                </a:tc>
                <a:tc>
                  <a:txBody>
                    <a:bodyPr/>
                    <a:lstStyle/>
                    <a:p>
                      <a:pPr algn="ctr" fontAlgn="b"/>
                      <a:r>
                        <a:rPr lang="tr-TR" sz="2000" b="0" i="0" u="none" strike="noStrike" dirty="0">
                          <a:solidFill>
                            <a:schemeClr val="tx1"/>
                          </a:solidFill>
                          <a:effectLst/>
                          <a:latin typeface="+mn-lt"/>
                        </a:rPr>
                        <a:t>30</a:t>
                      </a:r>
                    </a:p>
                  </a:txBody>
                  <a:tcPr marL="9525" marR="9525" marT="9525" marB="0" anchor="ctr"/>
                </a:tc>
                <a:extLst>
                  <a:ext uri="{0D108BD9-81ED-4DB2-BD59-A6C34878D82A}">
                    <a16:rowId xmlns:a16="http://schemas.microsoft.com/office/drawing/2014/main" val="2279895927"/>
                  </a:ext>
                </a:extLst>
              </a:tr>
              <a:tr h="3924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600" u="none" strike="noStrike" dirty="0">
                          <a:effectLst/>
                        </a:rPr>
                        <a:t>İnşaat </a:t>
                      </a:r>
                      <a:r>
                        <a:rPr lang="tr-TR" sz="1600" u="none" strike="noStrike" kern="1200" dirty="0">
                          <a:effectLst/>
                        </a:rPr>
                        <a:t>Bölümü</a:t>
                      </a:r>
                      <a:endParaRPr lang="tr-TR" sz="1600" b="1" u="none" strike="noStrike" kern="1200" dirty="0">
                        <a:solidFill>
                          <a:schemeClr val="lt1"/>
                        </a:solidFill>
                        <a:effectLst/>
                        <a:latin typeface="+mn-lt"/>
                        <a:ea typeface="+mn-ea"/>
                        <a:cs typeface="+mn-cs"/>
                      </a:endParaRPr>
                    </a:p>
                  </a:txBody>
                  <a:tcPr marL="3758" marR="3758" marT="3758" marB="0" anchor="ctr"/>
                </a:tc>
                <a:tc>
                  <a:txBody>
                    <a:bodyPr/>
                    <a:lstStyle/>
                    <a:p>
                      <a:pPr algn="ctr" rtl="0" fontAlgn="ctr"/>
                      <a:r>
                        <a:rPr lang="tr-TR" sz="2000" b="0" i="0" u="none" strike="noStrike" dirty="0">
                          <a:solidFill>
                            <a:schemeClr val="tx1"/>
                          </a:solidFill>
                          <a:effectLst/>
                          <a:latin typeface="+mn-lt"/>
                        </a:rPr>
                        <a:t>83</a:t>
                      </a:r>
                    </a:p>
                  </a:txBody>
                  <a:tcPr marL="3758" marR="3758" marT="3758" marB="0" anchor="ctr"/>
                </a:tc>
                <a:extLst>
                  <a:ext uri="{0D108BD9-81ED-4DB2-BD59-A6C34878D82A}">
                    <a16:rowId xmlns:a16="http://schemas.microsoft.com/office/drawing/2014/main" val="3535327364"/>
                  </a:ext>
                </a:extLst>
              </a:tr>
              <a:tr h="515273">
                <a:tc>
                  <a:txBody>
                    <a:bodyPr/>
                    <a:lstStyle/>
                    <a:p>
                      <a:pPr marL="0" algn="l" defTabSz="914400" rtl="0" eaLnBrk="1" fontAlgn="ctr" latinLnBrk="0" hangingPunct="1"/>
                      <a:r>
                        <a:rPr lang="tr-TR" sz="1600" u="none" strike="noStrike" kern="1200" dirty="0">
                          <a:effectLst/>
                        </a:rPr>
                        <a:t>Kimya ve Kimyasal İşleme Teknolojileri Bölümü</a:t>
                      </a:r>
                      <a:endParaRPr lang="tr-TR" sz="1600" b="1" u="none" strike="noStrike" kern="1200" dirty="0">
                        <a:solidFill>
                          <a:schemeClr val="lt1"/>
                        </a:solidFill>
                        <a:effectLst/>
                        <a:latin typeface="+mn-lt"/>
                        <a:ea typeface="+mn-ea"/>
                        <a:cs typeface="+mn-cs"/>
                      </a:endParaRPr>
                    </a:p>
                  </a:txBody>
                  <a:tcPr marL="3758" marR="3758" marT="3758" marB="0" anchor="ctr"/>
                </a:tc>
                <a:tc>
                  <a:txBody>
                    <a:bodyPr/>
                    <a:lstStyle/>
                    <a:p>
                      <a:pPr algn="ctr" fontAlgn="b"/>
                      <a:r>
                        <a:rPr lang="tr-TR" sz="2000" b="0" i="0" u="none" strike="noStrike" dirty="0">
                          <a:solidFill>
                            <a:schemeClr val="tx1"/>
                          </a:solidFill>
                          <a:effectLst/>
                          <a:latin typeface="+mn-lt"/>
                        </a:rPr>
                        <a:t>21</a:t>
                      </a:r>
                    </a:p>
                  </a:txBody>
                  <a:tcPr marL="9525" marR="9525" marT="9525" marB="0" anchor="ctr"/>
                </a:tc>
                <a:extLst>
                  <a:ext uri="{0D108BD9-81ED-4DB2-BD59-A6C34878D82A}">
                    <a16:rowId xmlns:a16="http://schemas.microsoft.com/office/drawing/2014/main" val="3261996812"/>
                  </a:ext>
                </a:extLst>
              </a:tr>
              <a:tr h="392457">
                <a:tc>
                  <a:txBody>
                    <a:bodyPr/>
                    <a:lstStyle/>
                    <a:p>
                      <a:pPr marL="0" algn="l" defTabSz="914400" rtl="0" eaLnBrk="1" fontAlgn="ctr" latinLnBrk="0" hangingPunct="1"/>
                      <a:r>
                        <a:rPr lang="tr-TR" sz="1600" u="none" strike="noStrike" kern="1200" dirty="0">
                          <a:effectLst/>
                        </a:rPr>
                        <a:t>Makine ve Metal Teknolojileri Bölümü</a:t>
                      </a:r>
                      <a:endParaRPr lang="tr-TR" sz="1600" b="1" u="none" strike="noStrike" kern="1200" dirty="0">
                        <a:solidFill>
                          <a:schemeClr val="lt1"/>
                        </a:solidFill>
                        <a:effectLst/>
                        <a:latin typeface="+mn-lt"/>
                        <a:ea typeface="+mn-ea"/>
                        <a:cs typeface="+mn-cs"/>
                      </a:endParaRPr>
                    </a:p>
                  </a:txBody>
                  <a:tcPr marL="3758" marR="3758" marT="3758" marB="0" anchor="ctr"/>
                </a:tc>
                <a:tc>
                  <a:txBody>
                    <a:bodyPr/>
                    <a:lstStyle/>
                    <a:p>
                      <a:pPr algn="ctr" fontAlgn="b"/>
                      <a:r>
                        <a:rPr lang="tr-TR" sz="2000" b="0" i="0" u="none" strike="noStrike" dirty="0">
                          <a:solidFill>
                            <a:schemeClr val="tx1"/>
                          </a:solidFill>
                          <a:effectLst/>
                          <a:latin typeface="+mn-lt"/>
                        </a:rPr>
                        <a:t>19</a:t>
                      </a:r>
                    </a:p>
                  </a:txBody>
                  <a:tcPr marL="9525" marR="9525" marT="9525" marB="0" anchor="ctr"/>
                </a:tc>
                <a:extLst>
                  <a:ext uri="{0D108BD9-81ED-4DB2-BD59-A6C34878D82A}">
                    <a16:rowId xmlns:a16="http://schemas.microsoft.com/office/drawing/2014/main" val="808805256"/>
                  </a:ext>
                </a:extLst>
              </a:tr>
              <a:tr h="515273">
                <a:tc>
                  <a:txBody>
                    <a:bodyPr/>
                    <a:lstStyle/>
                    <a:p>
                      <a:pPr marL="0" algn="l" defTabSz="914400" rtl="0" eaLnBrk="1" fontAlgn="ctr" latinLnBrk="0" hangingPunct="1"/>
                      <a:r>
                        <a:rPr lang="tr-TR" sz="1600" u="none" strike="noStrike" kern="1200" dirty="0">
                          <a:effectLst/>
                        </a:rPr>
                        <a:t>Motorlu Araçlar ve Ulaştırma Teknolojileri Bölümü</a:t>
                      </a:r>
                      <a:endParaRPr lang="tr-TR" sz="1600" b="1" u="none" strike="noStrike" kern="1200" dirty="0">
                        <a:solidFill>
                          <a:schemeClr val="lt1"/>
                        </a:solidFill>
                        <a:effectLst/>
                        <a:latin typeface="+mn-lt"/>
                        <a:ea typeface="+mn-ea"/>
                        <a:cs typeface="+mn-cs"/>
                      </a:endParaRPr>
                    </a:p>
                  </a:txBody>
                  <a:tcPr marL="3758" marR="3758" marT="3758" marB="0" anchor="ctr"/>
                </a:tc>
                <a:tc>
                  <a:txBody>
                    <a:bodyPr/>
                    <a:lstStyle/>
                    <a:p>
                      <a:pPr algn="ctr" fontAlgn="b"/>
                      <a:r>
                        <a:rPr lang="tr-TR" sz="2000" b="0" i="0" u="none" strike="noStrike" dirty="0">
                          <a:solidFill>
                            <a:schemeClr val="tx1"/>
                          </a:solidFill>
                          <a:effectLst/>
                          <a:latin typeface="+mn-lt"/>
                        </a:rPr>
                        <a:t>41</a:t>
                      </a:r>
                    </a:p>
                  </a:txBody>
                  <a:tcPr marL="9525" marR="9525" marT="9525" marB="0" anchor="ctr"/>
                </a:tc>
                <a:extLst>
                  <a:ext uri="{0D108BD9-81ED-4DB2-BD59-A6C34878D82A}">
                    <a16:rowId xmlns:a16="http://schemas.microsoft.com/office/drawing/2014/main" val="2416460656"/>
                  </a:ext>
                </a:extLst>
              </a:tr>
              <a:tr h="392457">
                <a:tc>
                  <a:txBody>
                    <a:bodyPr/>
                    <a:lstStyle/>
                    <a:p>
                      <a:pPr marL="0" algn="l" defTabSz="914400" rtl="0" eaLnBrk="1" fontAlgn="ctr" latinLnBrk="0" hangingPunct="1"/>
                      <a:r>
                        <a:rPr lang="tr-TR" sz="1600" u="none" strike="noStrike" kern="1200" dirty="0">
                          <a:effectLst/>
                        </a:rPr>
                        <a:t>Mülkiyet Koruma ve Güvenlik Bölümü</a:t>
                      </a:r>
                      <a:endParaRPr lang="tr-TR" sz="1600" b="1" u="none" strike="noStrike" kern="1200" dirty="0">
                        <a:solidFill>
                          <a:schemeClr val="lt1"/>
                        </a:solidFill>
                        <a:effectLst/>
                        <a:latin typeface="+mn-lt"/>
                        <a:ea typeface="+mn-ea"/>
                        <a:cs typeface="+mn-cs"/>
                      </a:endParaRPr>
                    </a:p>
                  </a:txBody>
                  <a:tcPr marL="3758" marR="3758" marT="3758" marB="0" anchor="ctr"/>
                </a:tc>
                <a:tc>
                  <a:txBody>
                    <a:bodyPr/>
                    <a:lstStyle/>
                    <a:p>
                      <a:pPr algn="ctr" fontAlgn="b"/>
                      <a:r>
                        <a:rPr lang="tr-TR" sz="2000" b="0" i="0" u="none" strike="noStrike" dirty="0">
                          <a:solidFill>
                            <a:schemeClr val="tx1"/>
                          </a:solidFill>
                          <a:effectLst/>
                          <a:latin typeface="+mn-lt"/>
                        </a:rPr>
                        <a:t>41</a:t>
                      </a:r>
                    </a:p>
                  </a:txBody>
                  <a:tcPr marL="9525" marR="9525" marT="9525" marB="0" anchor="ctr"/>
                </a:tc>
                <a:extLst>
                  <a:ext uri="{0D108BD9-81ED-4DB2-BD59-A6C34878D82A}">
                    <a16:rowId xmlns:a16="http://schemas.microsoft.com/office/drawing/2014/main" val="1074201188"/>
                  </a:ext>
                </a:extLst>
              </a:tr>
              <a:tr h="392457">
                <a:tc>
                  <a:txBody>
                    <a:bodyPr/>
                    <a:lstStyle/>
                    <a:p>
                      <a:pPr algn="l" rtl="0" fontAlgn="ctr"/>
                      <a:r>
                        <a:rPr lang="tr-TR" sz="1600" u="none" strike="noStrike" dirty="0">
                          <a:effectLst/>
                        </a:rPr>
                        <a:t>TOPLAM</a:t>
                      </a:r>
                      <a:endParaRPr lang="tr-TR" sz="1600" b="1" i="0" u="none" strike="noStrike" dirty="0">
                        <a:solidFill>
                          <a:srgbClr val="FFFFFF"/>
                        </a:solidFill>
                        <a:effectLst/>
                        <a:latin typeface="Calibri" panose="020F0502020204030204" pitchFamily="34" charset="0"/>
                      </a:endParaRPr>
                    </a:p>
                  </a:txBody>
                  <a:tcPr marL="3758" marR="3758" marT="3758" marB="0" anchor="ctr"/>
                </a:tc>
                <a:tc>
                  <a:txBody>
                    <a:bodyPr/>
                    <a:lstStyle/>
                    <a:p>
                      <a:pPr marL="0" algn="ctr" defTabSz="914400" rtl="0" eaLnBrk="1" fontAlgn="ctr" latinLnBrk="0" hangingPunct="1"/>
                      <a:r>
                        <a:rPr lang="tr-TR" sz="2000" b="1" i="0" u="none" strike="noStrike" kern="1200" dirty="0">
                          <a:solidFill>
                            <a:schemeClr val="tx1"/>
                          </a:solidFill>
                          <a:effectLst/>
                          <a:latin typeface="+mn-lt"/>
                          <a:ea typeface="+mn-ea"/>
                          <a:cs typeface="+mn-cs"/>
                        </a:rPr>
                        <a:t>339</a:t>
                      </a:r>
                    </a:p>
                  </a:txBody>
                  <a:tcPr marL="3758" marR="3758" marT="3758" marB="0" anchor="ctr"/>
                </a:tc>
                <a:extLst>
                  <a:ext uri="{0D108BD9-81ED-4DB2-BD59-A6C34878D82A}">
                    <a16:rowId xmlns:a16="http://schemas.microsoft.com/office/drawing/2014/main" val="3811301923"/>
                  </a:ext>
                </a:extLst>
              </a:tr>
            </a:tbl>
          </a:graphicData>
        </a:graphic>
      </p:graphicFrame>
    </p:spTree>
    <p:extLst>
      <p:ext uri="{BB962C8B-B14F-4D97-AF65-F5344CB8AC3E}">
        <p14:creationId xmlns:p14="http://schemas.microsoft.com/office/powerpoint/2010/main" val="2172791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830997"/>
          </a:xfrm>
          <a:prstGeom prst="rect">
            <a:avLst/>
          </a:prstGeom>
          <a:noFill/>
        </p:spPr>
        <p:txBody>
          <a:bodyPr wrap="square" rtlCol="0">
            <a:spAutoFit/>
          </a:bodyPr>
          <a:lstStyle/>
          <a:p>
            <a:pPr algn="ctr"/>
            <a:r>
              <a:rPr lang="tr-TR" sz="2400" b="1" dirty="0"/>
              <a:t>BİRİM PERSONELLERİ</a:t>
            </a:r>
          </a:p>
          <a:p>
            <a:pPr algn="ctr"/>
            <a:endParaRPr lang="tr-TR" sz="2400" b="1" dirty="0"/>
          </a:p>
        </p:txBody>
      </p:sp>
      <p:graphicFrame>
        <p:nvGraphicFramePr>
          <p:cNvPr id="3" name="Tablo 2"/>
          <p:cNvGraphicFramePr>
            <a:graphicFrameLocks noGrp="1"/>
          </p:cNvGraphicFramePr>
          <p:nvPr>
            <p:extLst>
              <p:ext uri="{D42A27DB-BD31-4B8C-83A1-F6EECF244321}">
                <p14:modId xmlns:p14="http://schemas.microsoft.com/office/powerpoint/2010/main" val="3268825612"/>
              </p:ext>
            </p:extLst>
          </p:nvPr>
        </p:nvGraphicFramePr>
        <p:xfrm>
          <a:off x="2782712" y="1038952"/>
          <a:ext cx="4752749" cy="4615494"/>
        </p:xfrm>
        <a:graphic>
          <a:graphicData uri="http://schemas.openxmlformats.org/drawingml/2006/table">
            <a:tbl>
              <a:tblPr firstRow="1" firstCol="1" bandRow="1">
                <a:tableStyleId>{5C22544A-7EE6-4342-B048-85BDC9FD1C3A}</a:tableStyleId>
              </a:tblPr>
              <a:tblGrid>
                <a:gridCol w="345515">
                  <a:extLst>
                    <a:ext uri="{9D8B030D-6E8A-4147-A177-3AD203B41FA5}">
                      <a16:colId xmlns:a16="http://schemas.microsoft.com/office/drawing/2014/main" val="20000"/>
                    </a:ext>
                  </a:extLst>
                </a:gridCol>
                <a:gridCol w="1053248">
                  <a:extLst>
                    <a:ext uri="{9D8B030D-6E8A-4147-A177-3AD203B41FA5}">
                      <a16:colId xmlns:a16="http://schemas.microsoft.com/office/drawing/2014/main" val="20001"/>
                    </a:ext>
                  </a:extLst>
                </a:gridCol>
                <a:gridCol w="1466707">
                  <a:extLst>
                    <a:ext uri="{9D8B030D-6E8A-4147-A177-3AD203B41FA5}">
                      <a16:colId xmlns:a16="http://schemas.microsoft.com/office/drawing/2014/main" val="20002"/>
                    </a:ext>
                  </a:extLst>
                </a:gridCol>
                <a:gridCol w="1887279">
                  <a:extLst>
                    <a:ext uri="{9D8B030D-6E8A-4147-A177-3AD203B41FA5}">
                      <a16:colId xmlns:a16="http://schemas.microsoft.com/office/drawing/2014/main" val="20003"/>
                    </a:ext>
                  </a:extLst>
                </a:gridCol>
              </a:tblGrid>
              <a:tr h="155405">
                <a:tc>
                  <a:txBody>
                    <a:bodyPr/>
                    <a:lstStyle/>
                    <a:p>
                      <a:pPr>
                        <a:lnSpc>
                          <a:spcPct val="115000"/>
                        </a:lnSpc>
                        <a:spcAft>
                          <a:spcPts val="0"/>
                        </a:spcAft>
                      </a:pPr>
                      <a:r>
                        <a:rPr lang="tr-TR" sz="900" dirty="0">
                          <a:effectLst/>
                        </a:rPr>
                        <a:t>SIRA</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ADI </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SOYADI </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GÖREVİ </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00"/>
                  </a:ext>
                </a:extLst>
              </a:tr>
              <a:tr h="222539">
                <a:tc>
                  <a:txBody>
                    <a:bodyPr/>
                    <a:lstStyle/>
                    <a:p>
                      <a:pPr>
                        <a:lnSpc>
                          <a:spcPct val="115000"/>
                        </a:lnSpc>
                        <a:spcAft>
                          <a:spcPts val="0"/>
                        </a:spcAft>
                      </a:pPr>
                      <a:r>
                        <a:rPr lang="tr-TR" sz="900" dirty="0">
                          <a:effectLst/>
                        </a:rPr>
                        <a:t>1</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M. Recep</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MİNAZ</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Müdür (</a:t>
                      </a:r>
                      <a:r>
                        <a:rPr lang="tr-TR" sz="900" dirty="0" err="1">
                          <a:effectLst/>
                        </a:rPr>
                        <a:t>Dr.Öğr.Üyesi</a:t>
                      </a:r>
                      <a:r>
                        <a:rPr lang="tr-TR" sz="900" dirty="0">
                          <a:effectLst/>
                        </a:rPr>
                        <a:t>)</a:t>
                      </a:r>
                    </a:p>
                  </a:txBody>
                  <a:tcPr marL="55282" marR="55282" marT="0" marB="0"/>
                </a:tc>
                <a:extLst>
                  <a:ext uri="{0D108BD9-81ED-4DB2-BD59-A6C34878D82A}">
                    <a16:rowId xmlns:a16="http://schemas.microsoft.com/office/drawing/2014/main" val="10001"/>
                  </a:ext>
                </a:extLst>
              </a:tr>
              <a:tr h="154721">
                <a:tc>
                  <a:txBody>
                    <a:bodyPr/>
                    <a:lstStyle/>
                    <a:p>
                      <a:pPr>
                        <a:lnSpc>
                          <a:spcPct val="115000"/>
                        </a:lnSpc>
                        <a:spcAft>
                          <a:spcPts val="0"/>
                        </a:spcAft>
                      </a:pPr>
                      <a:r>
                        <a:rPr lang="tr-TR" sz="900" dirty="0">
                          <a:effectLst/>
                        </a:rPr>
                        <a:t>2</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Ersin</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AYHAN</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Müdür Yrd.(</a:t>
                      </a:r>
                      <a:r>
                        <a:rPr lang="tr-TR" sz="900" dirty="0" err="1">
                          <a:effectLst/>
                        </a:rPr>
                        <a:t>Öğr.Gör</a:t>
                      </a:r>
                      <a:r>
                        <a:rPr lang="tr-TR" sz="900" dirty="0">
                          <a:effectLst/>
                        </a:rPr>
                        <a:t>)</a:t>
                      </a:r>
                    </a:p>
                  </a:txBody>
                  <a:tcPr marL="55282" marR="55282" marT="0" marB="0"/>
                </a:tc>
                <a:extLst>
                  <a:ext uri="{0D108BD9-81ED-4DB2-BD59-A6C34878D82A}">
                    <a16:rowId xmlns:a16="http://schemas.microsoft.com/office/drawing/2014/main" val="10002"/>
                  </a:ext>
                </a:extLst>
              </a:tr>
              <a:tr h="197704">
                <a:tc>
                  <a:txBody>
                    <a:bodyPr/>
                    <a:lstStyle/>
                    <a:p>
                      <a:pPr>
                        <a:lnSpc>
                          <a:spcPct val="115000"/>
                        </a:lnSpc>
                        <a:spcAft>
                          <a:spcPts val="0"/>
                        </a:spcAft>
                      </a:pPr>
                      <a:r>
                        <a:rPr lang="tr-TR" sz="900">
                          <a:effectLst/>
                        </a:rPr>
                        <a:t>3</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Mehmet Şah</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GÜLTEKİN</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Müdür Yrd.(Öğr.Gör)</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03"/>
                  </a:ext>
                </a:extLst>
              </a:tr>
              <a:tr h="155405">
                <a:tc>
                  <a:txBody>
                    <a:bodyPr/>
                    <a:lstStyle/>
                    <a:p>
                      <a:pPr>
                        <a:lnSpc>
                          <a:spcPct val="115000"/>
                        </a:lnSpc>
                        <a:spcAft>
                          <a:spcPts val="0"/>
                        </a:spcAft>
                      </a:pPr>
                      <a:r>
                        <a:rPr lang="tr-TR" sz="900">
                          <a:effectLst/>
                        </a:rPr>
                        <a:t>4</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Mehmet  Zihni</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AKKOYUN</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Yüksekokul Sekreteri</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04"/>
                  </a:ext>
                </a:extLst>
              </a:tr>
              <a:tr h="155405">
                <a:tc>
                  <a:txBody>
                    <a:bodyPr/>
                    <a:lstStyle/>
                    <a:p>
                      <a:pPr>
                        <a:lnSpc>
                          <a:spcPct val="115000"/>
                        </a:lnSpc>
                        <a:spcAft>
                          <a:spcPts val="0"/>
                        </a:spcAft>
                      </a:pPr>
                      <a:r>
                        <a:rPr lang="tr-TR" sz="900">
                          <a:effectLst/>
                        </a:rPr>
                        <a:t>5</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Abdülgani</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GÖZ</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Akademik Personel (Öğr.Gör)</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05"/>
                  </a:ext>
                </a:extLst>
              </a:tr>
              <a:tr h="155405">
                <a:tc>
                  <a:txBody>
                    <a:bodyPr/>
                    <a:lstStyle/>
                    <a:p>
                      <a:pPr>
                        <a:lnSpc>
                          <a:spcPct val="115000"/>
                        </a:lnSpc>
                        <a:spcAft>
                          <a:spcPts val="0"/>
                        </a:spcAft>
                      </a:pPr>
                      <a:r>
                        <a:rPr lang="tr-TR" sz="900">
                          <a:effectLst/>
                        </a:rPr>
                        <a:t>6</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Abdulkadir</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ÖZCAN</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Akademik Personel (Öğr.Gör)</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06"/>
                  </a:ext>
                </a:extLst>
              </a:tr>
              <a:tr h="155405">
                <a:tc>
                  <a:txBody>
                    <a:bodyPr/>
                    <a:lstStyle/>
                    <a:p>
                      <a:pPr>
                        <a:lnSpc>
                          <a:spcPct val="115000"/>
                        </a:lnSpc>
                        <a:spcAft>
                          <a:spcPts val="0"/>
                        </a:spcAft>
                      </a:pPr>
                      <a:r>
                        <a:rPr lang="tr-TR" sz="900">
                          <a:effectLst/>
                        </a:rPr>
                        <a:t>7</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Abdullah</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BAYCAR</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Akademik Personel (Öğr.Gör)</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07"/>
                  </a:ext>
                </a:extLst>
              </a:tr>
              <a:tr h="155405">
                <a:tc>
                  <a:txBody>
                    <a:bodyPr/>
                    <a:lstStyle/>
                    <a:p>
                      <a:pPr>
                        <a:lnSpc>
                          <a:spcPct val="115000"/>
                        </a:lnSpc>
                        <a:spcAft>
                          <a:spcPts val="0"/>
                        </a:spcAft>
                      </a:pPr>
                      <a:r>
                        <a:rPr lang="tr-TR" sz="900">
                          <a:effectLst/>
                        </a:rPr>
                        <a:t>8</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Alper</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YILDIRIM</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Akademik Personel (Öğr.Gör)</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08"/>
                  </a:ext>
                </a:extLst>
              </a:tr>
              <a:tr h="155405">
                <a:tc>
                  <a:txBody>
                    <a:bodyPr/>
                    <a:lstStyle/>
                    <a:p>
                      <a:pPr>
                        <a:lnSpc>
                          <a:spcPct val="115000"/>
                        </a:lnSpc>
                        <a:spcAft>
                          <a:spcPts val="0"/>
                        </a:spcAft>
                      </a:pPr>
                      <a:r>
                        <a:rPr lang="tr-TR" sz="900">
                          <a:effectLst/>
                        </a:rPr>
                        <a:t>9</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Cüneyt </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ÖZDEMİR</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Akademik Personel (Öğr.Gör)</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09"/>
                  </a:ext>
                </a:extLst>
              </a:tr>
              <a:tr h="155405">
                <a:tc>
                  <a:txBody>
                    <a:bodyPr/>
                    <a:lstStyle/>
                    <a:p>
                      <a:pPr>
                        <a:lnSpc>
                          <a:spcPct val="115000"/>
                        </a:lnSpc>
                        <a:spcAft>
                          <a:spcPts val="0"/>
                        </a:spcAft>
                      </a:pPr>
                      <a:r>
                        <a:rPr lang="tr-TR" sz="900">
                          <a:effectLst/>
                        </a:rPr>
                        <a:t>10</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Ebuzer</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CENGİZ</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Akademik Personel (</a:t>
                      </a:r>
                      <a:r>
                        <a:rPr lang="tr-TR" sz="900" dirty="0" err="1">
                          <a:effectLst/>
                        </a:rPr>
                        <a:t>Öğr.Gör</a:t>
                      </a:r>
                      <a:r>
                        <a:rPr lang="tr-TR" sz="900" dirty="0">
                          <a:effectLst/>
                        </a:rPr>
                        <a:t>)</a:t>
                      </a:r>
                      <a:endParaRPr lang="tr-TR" sz="900" dirty="0">
                        <a:effectLst/>
                        <a:latin typeface="Calibri"/>
                        <a:ea typeface="Calibri"/>
                        <a:cs typeface="Times New Roman"/>
                      </a:endParaRPr>
                    </a:p>
                  </a:txBody>
                  <a:tcPr marL="55282" marR="55282" marT="0" marB="0"/>
                </a:tc>
                <a:extLst>
                  <a:ext uri="{0D108BD9-81ED-4DB2-BD59-A6C34878D82A}">
                    <a16:rowId xmlns:a16="http://schemas.microsoft.com/office/drawing/2014/main" val="10010"/>
                  </a:ext>
                </a:extLst>
              </a:tr>
              <a:tr h="155405">
                <a:tc>
                  <a:txBody>
                    <a:bodyPr/>
                    <a:lstStyle/>
                    <a:p>
                      <a:pPr>
                        <a:lnSpc>
                          <a:spcPct val="115000"/>
                        </a:lnSpc>
                        <a:spcAft>
                          <a:spcPts val="0"/>
                        </a:spcAft>
                      </a:pPr>
                      <a:r>
                        <a:rPr lang="tr-TR" sz="900" dirty="0">
                          <a:effectLst/>
                        </a:rPr>
                        <a:t>11</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Haydar</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DEMİRAY</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Akademik Personel (Öğr.Gör)</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11"/>
                  </a:ext>
                </a:extLst>
              </a:tr>
              <a:tr h="155405">
                <a:tc>
                  <a:txBody>
                    <a:bodyPr/>
                    <a:lstStyle/>
                    <a:p>
                      <a:pPr>
                        <a:lnSpc>
                          <a:spcPct val="115000"/>
                        </a:lnSpc>
                        <a:spcAft>
                          <a:spcPts val="0"/>
                        </a:spcAft>
                      </a:pPr>
                      <a:r>
                        <a:rPr lang="tr-TR" sz="900" dirty="0">
                          <a:effectLst/>
                        </a:rPr>
                        <a:t>12</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Mahmut</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UYAR</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Akademik Personel (Öğr.Gör)</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12"/>
                  </a:ext>
                </a:extLst>
              </a:tr>
              <a:tr h="155405">
                <a:tc>
                  <a:txBody>
                    <a:bodyPr/>
                    <a:lstStyle/>
                    <a:p>
                      <a:pPr>
                        <a:lnSpc>
                          <a:spcPct val="115000"/>
                        </a:lnSpc>
                        <a:spcAft>
                          <a:spcPts val="0"/>
                        </a:spcAft>
                      </a:pPr>
                      <a:r>
                        <a:rPr lang="tr-TR" sz="900">
                          <a:effectLst/>
                        </a:rPr>
                        <a:t>13</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Muhittin Selami</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ERMAN</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Akademik Personel (Öğr.Gör)</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13"/>
                  </a:ext>
                </a:extLst>
              </a:tr>
              <a:tr h="155405">
                <a:tc>
                  <a:txBody>
                    <a:bodyPr/>
                    <a:lstStyle/>
                    <a:p>
                      <a:pPr>
                        <a:lnSpc>
                          <a:spcPct val="115000"/>
                        </a:lnSpc>
                        <a:spcAft>
                          <a:spcPts val="0"/>
                        </a:spcAft>
                      </a:pPr>
                      <a:r>
                        <a:rPr lang="tr-TR" sz="900">
                          <a:effectLst/>
                        </a:rPr>
                        <a:t>14</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Osman</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KUNCAN</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Akademik Personel (Öğr.Gör)</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14"/>
                  </a:ext>
                </a:extLst>
              </a:tr>
              <a:tr h="155405">
                <a:tc>
                  <a:txBody>
                    <a:bodyPr/>
                    <a:lstStyle/>
                    <a:p>
                      <a:pPr>
                        <a:lnSpc>
                          <a:spcPct val="115000"/>
                        </a:lnSpc>
                        <a:spcAft>
                          <a:spcPts val="0"/>
                        </a:spcAft>
                      </a:pPr>
                      <a:r>
                        <a:rPr lang="tr-TR" sz="900">
                          <a:effectLst/>
                        </a:rPr>
                        <a:t>15</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Şule Azime</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YENİÇERİ</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Akademik Personel (Öğr.Gör)</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15"/>
                  </a:ext>
                </a:extLst>
              </a:tr>
              <a:tr h="155405">
                <a:tc>
                  <a:txBody>
                    <a:bodyPr/>
                    <a:lstStyle/>
                    <a:p>
                      <a:pPr>
                        <a:lnSpc>
                          <a:spcPct val="115000"/>
                        </a:lnSpc>
                        <a:spcAft>
                          <a:spcPts val="0"/>
                        </a:spcAft>
                      </a:pPr>
                      <a:r>
                        <a:rPr lang="tr-TR" sz="900">
                          <a:effectLst/>
                        </a:rPr>
                        <a:t>16</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Uyan</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YÜKSEL</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Akademik Personel (Dr.Öğr.Üyesi)</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16"/>
                  </a:ext>
                </a:extLst>
              </a:tr>
              <a:tr h="155405">
                <a:tc>
                  <a:txBody>
                    <a:bodyPr/>
                    <a:lstStyle/>
                    <a:p>
                      <a:pPr>
                        <a:lnSpc>
                          <a:spcPct val="115000"/>
                        </a:lnSpc>
                        <a:spcAft>
                          <a:spcPts val="0"/>
                        </a:spcAft>
                      </a:pPr>
                      <a:r>
                        <a:rPr lang="tr-TR" sz="900">
                          <a:effectLst/>
                        </a:rPr>
                        <a:t>17</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Yaşar </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KAYAN</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Akademik Personel (Öğr.Gör)</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17"/>
                  </a:ext>
                </a:extLst>
              </a:tr>
              <a:tr h="155405">
                <a:tc>
                  <a:txBody>
                    <a:bodyPr/>
                    <a:lstStyle/>
                    <a:p>
                      <a:pPr>
                        <a:lnSpc>
                          <a:spcPct val="115000"/>
                        </a:lnSpc>
                        <a:spcAft>
                          <a:spcPts val="0"/>
                        </a:spcAft>
                      </a:pPr>
                      <a:r>
                        <a:rPr lang="tr-TR" sz="900" dirty="0">
                          <a:effectLst/>
                        </a:rPr>
                        <a:t>18</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Yunus</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ALP</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Akademik Personel (</a:t>
                      </a:r>
                      <a:r>
                        <a:rPr lang="tr-TR" sz="900" dirty="0" err="1">
                          <a:effectLst/>
                        </a:rPr>
                        <a:t>Öğr.Gör</a:t>
                      </a:r>
                      <a:r>
                        <a:rPr lang="tr-TR" sz="900" dirty="0">
                          <a:effectLst/>
                        </a:rPr>
                        <a:t>)</a:t>
                      </a:r>
                      <a:endParaRPr lang="tr-TR" sz="900" dirty="0">
                        <a:effectLst/>
                        <a:latin typeface="Calibri"/>
                        <a:ea typeface="Calibri"/>
                        <a:cs typeface="Times New Roman"/>
                      </a:endParaRPr>
                    </a:p>
                  </a:txBody>
                  <a:tcPr marL="55282" marR="55282" marT="0" marB="0"/>
                </a:tc>
                <a:extLst>
                  <a:ext uri="{0D108BD9-81ED-4DB2-BD59-A6C34878D82A}">
                    <a16:rowId xmlns:a16="http://schemas.microsoft.com/office/drawing/2014/main" val="10018"/>
                  </a:ext>
                </a:extLst>
              </a:tr>
              <a:tr h="155405">
                <a:tc>
                  <a:txBody>
                    <a:bodyPr/>
                    <a:lstStyle/>
                    <a:p>
                      <a:pPr>
                        <a:lnSpc>
                          <a:spcPct val="115000"/>
                        </a:lnSpc>
                        <a:spcAft>
                          <a:spcPts val="0"/>
                        </a:spcAft>
                      </a:pPr>
                      <a:r>
                        <a:rPr lang="tr-TR" sz="900" dirty="0">
                          <a:effectLst/>
                          <a:latin typeface="Calibri"/>
                          <a:ea typeface="Calibri"/>
                          <a:cs typeface="Times New Roman"/>
                        </a:rPr>
                        <a:t>19</a:t>
                      </a:r>
                    </a:p>
                  </a:txBody>
                  <a:tcPr marL="55282" marR="55282" marT="0" marB="0"/>
                </a:tc>
                <a:tc>
                  <a:txBody>
                    <a:bodyPr/>
                    <a:lstStyle/>
                    <a:p>
                      <a:pPr>
                        <a:lnSpc>
                          <a:spcPct val="115000"/>
                        </a:lnSpc>
                        <a:spcAft>
                          <a:spcPts val="0"/>
                        </a:spcAft>
                      </a:pPr>
                      <a:r>
                        <a:rPr lang="tr-TR" sz="900" dirty="0">
                          <a:effectLst/>
                          <a:latin typeface="Calibri"/>
                          <a:ea typeface="Calibri"/>
                          <a:cs typeface="Times New Roman"/>
                        </a:rPr>
                        <a:t>Hüsamettin</a:t>
                      </a:r>
                    </a:p>
                  </a:txBody>
                  <a:tcPr marL="55282" marR="55282" marT="0" marB="0"/>
                </a:tc>
                <a:tc>
                  <a:txBody>
                    <a:bodyPr/>
                    <a:lstStyle/>
                    <a:p>
                      <a:pPr>
                        <a:lnSpc>
                          <a:spcPct val="115000"/>
                        </a:lnSpc>
                        <a:spcAft>
                          <a:spcPts val="0"/>
                        </a:spcAft>
                      </a:pPr>
                      <a:r>
                        <a:rPr lang="tr-TR" sz="900" dirty="0">
                          <a:effectLst/>
                          <a:latin typeface="Calibri"/>
                          <a:ea typeface="Calibri"/>
                          <a:cs typeface="Times New Roman"/>
                        </a:rPr>
                        <a:t>NAS ( YENİ ATANAN)</a:t>
                      </a:r>
                    </a:p>
                  </a:txBody>
                  <a:tcPr marL="55282" marR="55282" marT="0" marB="0"/>
                </a:tc>
                <a:tc>
                  <a:txBody>
                    <a:bodyPr/>
                    <a:lstStyle/>
                    <a:p>
                      <a:pPr>
                        <a:lnSpc>
                          <a:spcPct val="115000"/>
                        </a:lnSpc>
                        <a:spcAft>
                          <a:spcPts val="0"/>
                        </a:spcAft>
                      </a:pPr>
                      <a:r>
                        <a:rPr lang="tr-TR" sz="900" dirty="0">
                          <a:effectLst/>
                        </a:rPr>
                        <a:t>Akademik Personel (</a:t>
                      </a:r>
                      <a:r>
                        <a:rPr lang="tr-TR" sz="900" dirty="0" err="1">
                          <a:effectLst/>
                        </a:rPr>
                        <a:t>Öğr.Gör</a:t>
                      </a:r>
                      <a:r>
                        <a:rPr lang="tr-TR" sz="900" dirty="0">
                          <a:effectLst/>
                        </a:rPr>
                        <a:t>)</a:t>
                      </a:r>
                      <a:endParaRPr lang="tr-TR" sz="900" dirty="0">
                        <a:effectLst/>
                        <a:latin typeface="Calibri"/>
                        <a:ea typeface="Calibri"/>
                        <a:cs typeface="Times New Roman"/>
                      </a:endParaRPr>
                    </a:p>
                  </a:txBody>
                  <a:tcPr marL="55282" marR="55282" marT="0" marB="0"/>
                </a:tc>
                <a:extLst>
                  <a:ext uri="{0D108BD9-81ED-4DB2-BD59-A6C34878D82A}">
                    <a16:rowId xmlns:a16="http://schemas.microsoft.com/office/drawing/2014/main" val="10019"/>
                  </a:ext>
                </a:extLst>
              </a:tr>
              <a:tr h="155405">
                <a:tc>
                  <a:txBody>
                    <a:bodyPr/>
                    <a:lstStyle/>
                    <a:p>
                      <a:pPr>
                        <a:lnSpc>
                          <a:spcPct val="115000"/>
                        </a:lnSpc>
                        <a:spcAft>
                          <a:spcPts val="0"/>
                        </a:spcAft>
                      </a:pPr>
                      <a:r>
                        <a:rPr lang="tr-TR" sz="900" dirty="0">
                          <a:effectLst/>
                          <a:latin typeface="Calibri"/>
                          <a:ea typeface="Calibri"/>
                          <a:cs typeface="Times New Roman"/>
                        </a:rPr>
                        <a:t>20</a:t>
                      </a:r>
                    </a:p>
                  </a:txBody>
                  <a:tcPr marL="55282" marR="55282" marT="0" marB="0"/>
                </a:tc>
                <a:tc>
                  <a:txBody>
                    <a:bodyPr/>
                    <a:lstStyle/>
                    <a:p>
                      <a:pPr>
                        <a:lnSpc>
                          <a:spcPct val="115000"/>
                        </a:lnSpc>
                        <a:spcAft>
                          <a:spcPts val="0"/>
                        </a:spcAft>
                      </a:pPr>
                      <a:r>
                        <a:rPr lang="tr-TR" sz="900" dirty="0">
                          <a:effectLst/>
                          <a:latin typeface="Calibri"/>
                          <a:ea typeface="Calibri"/>
                          <a:cs typeface="Times New Roman"/>
                        </a:rPr>
                        <a:t>Mehmet</a:t>
                      </a:r>
                      <a:r>
                        <a:rPr lang="tr-TR" sz="900" baseline="0" dirty="0">
                          <a:effectLst/>
                          <a:latin typeface="Calibri"/>
                          <a:ea typeface="Calibri"/>
                          <a:cs typeface="Times New Roman"/>
                        </a:rPr>
                        <a:t> Rıdvan</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latin typeface="Calibri"/>
                          <a:ea typeface="Calibri"/>
                          <a:cs typeface="Times New Roman"/>
                        </a:rPr>
                        <a:t>ALTUNKUM (YENİ ATANAN)</a:t>
                      </a:r>
                    </a:p>
                  </a:txBody>
                  <a:tcPr marL="55282" marR="55282" marT="0" marB="0"/>
                </a:tc>
                <a:tc>
                  <a:txBody>
                    <a:bodyPr/>
                    <a:lstStyle/>
                    <a:p>
                      <a:pPr>
                        <a:lnSpc>
                          <a:spcPct val="115000"/>
                        </a:lnSpc>
                        <a:spcAft>
                          <a:spcPts val="0"/>
                        </a:spcAft>
                      </a:pPr>
                      <a:r>
                        <a:rPr lang="tr-TR" sz="900" dirty="0">
                          <a:effectLst/>
                        </a:rPr>
                        <a:t>Akademik Personel (</a:t>
                      </a:r>
                      <a:r>
                        <a:rPr lang="tr-TR" sz="900" dirty="0" err="1">
                          <a:effectLst/>
                        </a:rPr>
                        <a:t>Öğr.Gör</a:t>
                      </a:r>
                      <a:r>
                        <a:rPr lang="tr-TR" sz="900" dirty="0">
                          <a:effectLst/>
                        </a:rPr>
                        <a:t>)</a:t>
                      </a:r>
                      <a:endParaRPr lang="tr-TR" sz="900" dirty="0">
                        <a:effectLst/>
                        <a:latin typeface="Calibri"/>
                        <a:ea typeface="Calibri"/>
                        <a:cs typeface="Times New Roman"/>
                      </a:endParaRPr>
                    </a:p>
                  </a:txBody>
                  <a:tcPr marL="55282" marR="55282" marT="0" marB="0"/>
                </a:tc>
                <a:extLst>
                  <a:ext uri="{0D108BD9-81ED-4DB2-BD59-A6C34878D82A}">
                    <a16:rowId xmlns:a16="http://schemas.microsoft.com/office/drawing/2014/main" val="10020"/>
                  </a:ext>
                </a:extLst>
              </a:tr>
              <a:tr h="155405">
                <a:tc>
                  <a:txBody>
                    <a:bodyPr/>
                    <a:lstStyle/>
                    <a:p>
                      <a:pPr>
                        <a:lnSpc>
                          <a:spcPct val="115000"/>
                        </a:lnSpc>
                        <a:spcAft>
                          <a:spcPts val="0"/>
                        </a:spcAft>
                      </a:pPr>
                      <a:r>
                        <a:rPr lang="tr-TR" sz="900" dirty="0">
                          <a:effectLst/>
                          <a:latin typeface="Calibri"/>
                          <a:ea typeface="Calibri"/>
                          <a:cs typeface="Times New Roman"/>
                        </a:rPr>
                        <a:t>21</a:t>
                      </a:r>
                    </a:p>
                  </a:txBody>
                  <a:tcPr marL="55282" marR="55282" marT="0" marB="0"/>
                </a:tc>
                <a:tc>
                  <a:txBody>
                    <a:bodyPr/>
                    <a:lstStyle/>
                    <a:p>
                      <a:pPr>
                        <a:lnSpc>
                          <a:spcPct val="115000"/>
                        </a:lnSpc>
                        <a:spcAft>
                          <a:spcPts val="0"/>
                        </a:spcAft>
                      </a:pPr>
                      <a:r>
                        <a:rPr lang="tr-TR" sz="900" dirty="0">
                          <a:effectLst/>
                          <a:latin typeface="Calibri"/>
                          <a:ea typeface="Calibri"/>
                          <a:cs typeface="Times New Roman"/>
                        </a:rPr>
                        <a:t>Serpil</a:t>
                      </a:r>
                      <a:r>
                        <a:rPr lang="tr-TR" sz="900" baseline="0" dirty="0">
                          <a:effectLst/>
                          <a:latin typeface="Calibri"/>
                          <a:ea typeface="Calibri"/>
                          <a:cs typeface="Times New Roman"/>
                        </a:rPr>
                        <a:t> </a:t>
                      </a:r>
                      <a:r>
                        <a:rPr lang="tr-TR" sz="900" baseline="0" dirty="0" err="1">
                          <a:effectLst/>
                          <a:latin typeface="Calibri"/>
                          <a:ea typeface="Calibri"/>
                          <a:cs typeface="Times New Roman"/>
                        </a:rPr>
                        <a:t>Pekdoğan</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latin typeface="Calibri"/>
                          <a:ea typeface="Calibri"/>
                          <a:cs typeface="Times New Roman"/>
                        </a:rPr>
                        <a:t>GÖZTOK(YENİ ATANAN)</a:t>
                      </a:r>
                    </a:p>
                  </a:txBody>
                  <a:tcPr marL="55282" marR="55282" marT="0" marB="0"/>
                </a:tc>
                <a:tc>
                  <a:txBody>
                    <a:bodyPr/>
                    <a:lstStyle/>
                    <a:p>
                      <a:pPr>
                        <a:lnSpc>
                          <a:spcPct val="115000"/>
                        </a:lnSpc>
                        <a:spcAft>
                          <a:spcPts val="0"/>
                        </a:spcAft>
                      </a:pPr>
                      <a:r>
                        <a:rPr lang="tr-TR" sz="900" dirty="0">
                          <a:effectLst/>
                        </a:rPr>
                        <a:t>Akademik Personel (</a:t>
                      </a:r>
                      <a:r>
                        <a:rPr lang="tr-TR" sz="900" dirty="0" err="1">
                          <a:effectLst/>
                        </a:rPr>
                        <a:t>Öğr.Gör</a:t>
                      </a:r>
                      <a:r>
                        <a:rPr lang="tr-TR" sz="900" dirty="0">
                          <a:effectLst/>
                        </a:rPr>
                        <a:t>)</a:t>
                      </a:r>
                      <a:endParaRPr lang="tr-TR" sz="900" dirty="0">
                        <a:effectLst/>
                        <a:latin typeface="Calibri"/>
                        <a:ea typeface="Calibri"/>
                        <a:cs typeface="Times New Roman"/>
                      </a:endParaRPr>
                    </a:p>
                  </a:txBody>
                  <a:tcPr marL="55282" marR="55282" marT="0" marB="0"/>
                </a:tc>
                <a:extLst>
                  <a:ext uri="{0D108BD9-81ED-4DB2-BD59-A6C34878D82A}">
                    <a16:rowId xmlns:a16="http://schemas.microsoft.com/office/drawing/2014/main" val="10021"/>
                  </a:ext>
                </a:extLst>
              </a:tr>
              <a:tr h="155405">
                <a:tc>
                  <a:txBody>
                    <a:bodyPr/>
                    <a:lstStyle/>
                    <a:p>
                      <a:pPr>
                        <a:lnSpc>
                          <a:spcPct val="115000"/>
                        </a:lnSpc>
                        <a:spcAft>
                          <a:spcPts val="0"/>
                        </a:spcAft>
                      </a:pPr>
                      <a:r>
                        <a:rPr lang="tr-TR" sz="900" dirty="0">
                          <a:effectLst/>
                          <a:latin typeface="+mn-lt"/>
                          <a:ea typeface="+mn-ea"/>
                          <a:cs typeface="+mn-cs"/>
                        </a:rPr>
                        <a:t>22</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Bahar                                          </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YILDIZ</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Öğrenci İşleri</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22"/>
                  </a:ext>
                </a:extLst>
              </a:tr>
              <a:tr h="155405">
                <a:tc>
                  <a:txBody>
                    <a:bodyPr/>
                    <a:lstStyle/>
                    <a:p>
                      <a:pPr>
                        <a:lnSpc>
                          <a:spcPct val="115000"/>
                        </a:lnSpc>
                        <a:spcAft>
                          <a:spcPts val="0"/>
                        </a:spcAft>
                      </a:pPr>
                      <a:r>
                        <a:rPr lang="tr-TR" sz="900" dirty="0">
                          <a:effectLst/>
                        </a:rPr>
                        <a:t>23</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Şadi</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TÜRKER</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Yazı İşleri</a:t>
                      </a:r>
                      <a:endParaRPr lang="tr-TR" sz="900" dirty="0">
                        <a:effectLst/>
                        <a:latin typeface="Calibri"/>
                        <a:ea typeface="Calibri"/>
                        <a:cs typeface="Times New Roman"/>
                      </a:endParaRPr>
                    </a:p>
                  </a:txBody>
                  <a:tcPr marL="55282" marR="55282" marT="0" marB="0"/>
                </a:tc>
                <a:extLst>
                  <a:ext uri="{0D108BD9-81ED-4DB2-BD59-A6C34878D82A}">
                    <a16:rowId xmlns:a16="http://schemas.microsoft.com/office/drawing/2014/main" val="10023"/>
                  </a:ext>
                </a:extLst>
              </a:tr>
              <a:tr h="155405">
                <a:tc>
                  <a:txBody>
                    <a:bodyPr/>
                    <a:lstStyle/>
                    <a:p>
                      <a:pPr>
                        <a:lnSpc>
                          <a:spcPct val="115000"/>
                        </a:lnSpc>
                        <a:spcAft>
                          <a:spcPts val="0"/>
                        </a:spcAft>
                      </a:pPr>
                      <a:r>
                        <a:rPr lang="tr-TR" sz="900" dirty="0">
                          <a:effectLst/>
                        </a:rPr>
                        <a:t>24</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Şefik </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DOĞAN</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Sekreterlik</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24"/>
                  </a:ext>
                </a:extLst>
              </a:tr>
              <a:tr h="155405">
                <a:tc>
                  <a:txBody>
                    <a:bodyPr/>
                    <a:lstStyle/>
                    <a:p>
                      <a:pPr>
                        <a:lnSpc>
                          <a:spcPct val="115000"/>
                        </a:lnSpc>
                        <a:spcAft>
                          <a:spcPts val="0"/>
                        </a:spcAft>
                      </a:pPr>
                      <a:r>
                        <a:rPr lang="tr-TR" sz="900" dirty="0">
                          <a:effectLst/>
                        </a:rPr>
                        <a:t>25</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Mehmet Salih</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ABAÇA</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Muhasebe İşleri</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25"/>
                  </a:ext>
                </a:extLst>
              </a:tr>
              <a:tr h="155405">
                <a:tc>
                  <a:txBody>
                    <a:bodyPr/>
                    <a:lstStyle/>
                    <a:p>
                      <a:pPr>
                        <a:lnSpc>
                          <a:spcPct val="115000"/>
                        </a:lnSpc>
                        <a:spcAft>
                          <a:spcPts val="0"/>
                        </a:spcAft>
                      </a:pPr>
                      <a:r>
                        <a:rPr lang="tr-TR" sz="900" dirty="0">
                          <a:effectLst/>
                        </a:rPr>
                        <a:t>26</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Mehmet Zahit                                 </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SEVGİLİ</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Yazı İşleri</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26"/>
                  </a:ext>
                </a:extLst>
              </a:tr>
              <a:tr h="155405">
                <a:tc>
                  <a:txBody>
                    <a:bodyPr/>
                    <a:lstStyle/>
                    <a:p>
                      <a:pPr>
                        <a:lnSpc>
                          <a:spcPct val="115000"/>
                        </a:lnSpc>
                        <a:spcAft>
                          <a:spcPts val="0"/>
                        </a:spcAft>
                      </a:pPr>
                      <a:r>
                        <a:rPr lang="tr-TR" sz="900" dirty="0">
                          <a:effectLst/>
                        </a:rPr>
                        <a:t>27</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Nuran                                          </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EVİN  </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Yazı İşleri</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27"/>
                  </a:ext>
                </a:extLst>
              </a:tr>
              <a:tr h="155405">
                <a:tc>
                  <a:txBody>
                    <a:bodyPr/>
                    <a:lstStyle/>
                    <a:p>
                      <a:pPr>
                        <a:lnSpc>
                          <a:spcPct val="115000"/>
                        </a:lnSpc>
                        <a:spcAft>
                          <a:spcPts val="0"/>
                        </a:spcAft>
                      </a:pPr>
                      <a:r>
                        <a:rPr lang="tr-TR" sz="900" dirty="0">
                          <a:effectLst/>
                        </a:rPr>
                        <a:t>28</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Yunus                                    </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KESKİN    </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Sekreterlik</a:t>
                      </a:r>
                      <a:endParaRPr lang="tr-TR" sz="900" dirty="0">
                        <a:effectLst/>
                        <a:latin typeface="Calibri"/>
                        <a:ea typeface="Calibri"/>
                        <a:cs typeface="Times New Roman"/>
                      </a:endParaRPr>
                    </a:p>
                  </a:txBody>
                  <a:tcPr marL="55282" marR="55282" marT="0" marB="0"/>
                </a:tc>
                <a:extLst>
                  <a:ext uri="{0D108BD9-81ED-4DB2-BD59-A6C34878D82A}">
                    <a16:rowId xmlns:a16="http://schemas.microsoft.com/office/drawing/2014/main" val="10028"/>
                  </a:ext>
                </a:extLst>
              </a:tr>
            </a:tbl>
          </a:graphicData>
        </a:graphic>
      </p:graphicFrame>
    </p:spTree>
    <p:extLst>
      <p:ext uri="{BB962C8B-B14F-4D97-AF65-F5344CB8AC3E}">
        <p14:creationId xmlns:p14="http://schemas.microsoft.com/office/powerpoint/2010/main" val="307172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830997"/>
          </a:xfrm>
          <a:prstGeom prst="rect">
            <a:avLst/>
          </a:prstGeom>
          <a:noFill/>
        </p:spPr>
        <p:txBody>
          <a:bodyPr wrap="square" rtlCol="0">
            <a:spAutoFit/>
          </a:bodyPr>
          <a:lstStyle/>
          <a:p>
            <a:pPr algn="ctr"/>
            <a:r>
              <a:rPr lang="tr-TR" sz="2400" b="1" dirty="0"/>
              <a:t>BİRİM PERSONELİ İLE İLGİLİ BİLGİLER</a:t>
            </a:r>
          </a:p>
          <a:p>
            <a:pPr algn="ctr"/>
            <a:endParaRPr lang="tr-TR" sz="2400" b="1" dirty="0"/>
          </a:p>
        </p:txBody>
      </p:sp>
      <p:graphicFrame>
        <p:nvGraphicFramePr>
          <p:cNvPr id="7" name="Tablo 6"/>
          <p:cNvGraphicFramePr>
            <a:graphicFrameLocks noGrp="1"/>
          </p:cNvGraphicFramePr>
          <p:nvPr>
            <p:extLst>
              <p:ext uri="{D42A27DB-BD31-4B8C-83A1-F6EECF244321}">
                <p14:modId xmlns:p14="http://schemas.microsoft.com/office/powerpoint/2010/main" val="777685815"/>
              </p:ext>
            </p:extLst>
          </p:nvPr>
        </p:nvGraphicFramePr>
        <p:xfrm>
          <a:off x="1776846" y="1272116"/>
          <a:ext cx="6319404" cy="3733800"/>
        </p:xfrm>
        <a:graphic>
          <a:graphicData uri="http://schemas.openxmlformats.org/drawingml/2006/table">
            <a:tbl>
              <a:tblPr firstRow="1" bandRow="1">
                <a:tableStyleId>{5C22544A-7EE6-4342-B048-85BDC9FD1C3A}</a:tableStyleId>
              </a:tblPr>
              <a:tblGrid>
                <a:gridCol w="537729">
                  <a:extLst>
                    <a:ext uri="{9D8B030D-6E8A-4147-A177-3AD203B41FA5}">
                      <a16:colId xmlns:a16="http://schemas.microsoft.com/office/drawing/2014/main" val="20000"/>
                    </a:ext>
                  </a:extLst>
                </a:gridCol>
                <a:gridCol w="2219325">
                  <a:extLst>
                    <a:ext uri="{9D8B030D-6E8A-4147-A177-3AD203B41FA5}">
                      <a16:colId xmlns:a16="http://schemas.microsoft.com/office/drawing/2014/main" val="20001"/>
                    </a:ext>
                  </a:extLst>
                </a:gridCol>
                <a:gridCol w="790575">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743075">
                  <a:extLst>
                    <a:ext uri="{9D8B030D-6E8A-4147-A177-3AD203B41FA5}">
                      <a16:colId xmlns:a16="http://schemas.microsoft.com/office/drawing/2014/main" val="20004"/>
                    </a:ext>
                  </a:extLst>
                </a:gridCol>
              </a:tblGrid>
              <a:tr h="370840">
                <a:tc>
                  <a:txBody>
                    <a:bodyPr/>
                    <a:lstStyle/>
                    <a:p>
                      <a:pPr algn="ctr">
                        <a:lnSpc>
                          <a:spcPct val="115000"/>
                        </a:lnSpc>
                        <a:spcAft>
                          <a:spcPts val="0"/>
                        </a:spcAft>
                      </a:pPr>
                      <a:r>
                        <a:rPr lang="tr-TR" sz="1000" dirty="0">
                          <a:effectLst/>
                          <a:latin typeface="Times New Roman" pitchFamily="18" charset="0"/>
                          <a:cs typeface="Times New Roman" pitchFamily="18" charset="0"/>
                        </a:rPr>
                        <a:t>SIRA</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gn="ctr">
                        <a:lnSpc>
                          <a:spcPct val="115000"/>
                        </a:lnSpc>
                        <a:spcAft>
                          <a:spcPts val="0"/>
                        </a:spcAft>
                      </a:pPr>
                      <a:r>
                        <a:rPr lang="tr-TR" sz="1000" dirty="0">
                          <a:effectLst/>
                          <a:latin typeface="Times New Roman" pitchFamily="18" charset="0"/>
                          <a:cs typeface="Times New Roman" pitchFamily="18" charset="0"/>
                        </a:rPr>
                        <a:t>ADI </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gn="ctr">
                        <a:lnSpc>
                          <a:spcPct val="115000"/>
                        </a:lnSpc>
                        <a:spcAft>
                          <a:spcPts val="0"/>
                        </a:spcAft>
                      </a:pPr>
                      <a:r>
                        <a:rPr lang="tr-TR" sz="1000" dirty="0">
                          <a:effectLst/>
                          <a:latin typeface="Times New Roman" pitchFamily="18" charset="0"/>
                          <a:cs typeface="Times New Roman" pitchFamily="18" charset="0"/>
                        </a:rPr>
                        <a:t>SOYADI </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gn="ctr"/>
                      <a:r>
                        <a:rPr lang="tr-TR" sz="1000" dirty="0">
                          <a:latin typeface="Times New Roman" pitchFamily="18" charset="0"/>
                          <a:cs typeface="Times New Roman" pitchFamily="18" charset="0"/>
                        </a:rPr>
                        <a:t>YÜKSEK</a:t>
                      </a:r>
                      <a:r>
                        <a:rPr lang="tr-TR" sz="1000" baseline="0" dirty="0">
                          <a:latin typeface="Times New Roman" pitchFamily="18" charset="0"/>
                          <a:cs typeface="Times New Roman" pitchFamily="18" charset="0"/>
                        </a:rPr>
                        <a:t> LİSANS</a:t>
                      </a:r>
                      <a:endParaRPr lang="tr-TR" sz="1000" dirty="0">
                        <a:latin typeface="Times New Roman" pitchFamily="18" charset="0"/>
                        <a:cs typeface="Times New Roman" pitchFamily="18" charset="0"/>
                      </a:endParaRPr>
                    </a:p>
                  </a:txBody>
                  <a:tcPr/>
                </a:tc>
                <a:tc>
                  <a:txBody>
                    <a:bodyPr/>
                    <a:lstStyle/>
                    <a:p>
                      <a:pPr algn="ctr"/>
                      <a:r>
                        <a:rPr lang="tr-TR" sz="1000" dirty="0">
                          <a:latin typeface="Times New Roman" pitchFamily="18" charset="0"/>
                          <a:cs typeface="Times New Roman" pitchFamily="18" charset="0"/>
                        </a:rPr>
                        <a:t>DOKTORA</a:t>
                      </a:r>
                    </a:p>
                  </a:txBody>
                  <a:tcPr/>
                </a:tc>
                <a:extLst>
                  <a:ext uri="{0D108BD9-81ED-4DB2-BD59-A6C34878D82A}">
                    <a16:rowId xmlns:a16="http://schemas.microsoft.com/office/drawing/2014/main" val="10000"/>
                  </a:ext>
                </a:extLst>
              </a:tr>
              <a:tr h="370840">
                <a:tc>
                  <a:txBody>
                    <a:bodyPr/>
                    <a:lstStyle/>
                    <a:p>
                      <a:pPr>
                        <a:lnSpc>
                          <a:spcPct val="115000"/>
                        </a:lnSpc>
                        <a:spcAft>
                          <a:spcPts val="0"/>
                        </a:spcAft>
                      </a:pPr>
                      <a:r>
                        <a:rPr lang="tr-TR" sz="1000" dirty="0">
                          <a:effectLst/>
                          <a:latin typeface="Times New Roman" pitchFamily="18" charset="0"/>
                          <a:cs typeface="Times New Roman" pitchFamily="18" charset="0"/>
                        </a:rPr>
                        <a:t>1</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Dr.Öğr.Üyesi</a:t>
                      </a:r>
                      <a:r>
                        <a:rPr lang="tr-TR" sz="1000" dirty="0">
                          <a:effectLst/>
                          <a:latin typeface="Times New Roman" pitchFamily="18" charset="0"/>
                          <a:cs typeface="Times New Roman" pitchFamily="18" charset="0"/>
                        </a:rPr>
                        <a:t> Mehmet Recep</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a:effectLst/>
                          <a:latin typeface="Times New Roman" pitchFamily="18" charset="0"/>
                          <a:cs typeface="Times New Roman" pitchFamily="18" charset="0"/>
                        </a:rPr>
                        <a:t>MİNAZ</a:t>
                      </a:r>
                      <a:endParaRPr lang="tr-TR" sz="1000" dirty="0">
                        <a:effectLst/>
                        <a:latin typeface="Times New Roman" pitchFamily="18" charset="0"/>
                        <a:ea typeface="Calibri"/>
                        <a:cs typeface="Times New Roman" pitchFamily="18" charset="0"/>
                      </a:endParaRPr>
                    </a:p>
                  </a:txBody>
                  <a:tcPr marL="55282" marR="55282" marT="0" marB="0"/>
                </a:tc>
                <a:tc>
                  <a:txBody>
                    <a:bodyPr/>
                    <a:lstStyle/>
                    <a:p>
                      <a:endParaRPr lang="tr-TR" sz="1000">
                        <a:latin typeface="Times New Roman" pitchFamily="18" charset="0"/>
                        <a:cs typeface="Times New Roman" pitchFamily="18" charset="0"/>
                      </a:endParaRPr>
                    </a:p>
                  </a:txBody>
                  <a:tcPr/>
                </a:tc>
                <a:tc>
                  <a:txBody>
                    <a:bodyPr/>
                    <a:lstStyle/>
                    <a:p>
                      <a:endParaRPr lang="tr-TR" sz="10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nSpc>
                          <a:spcPct val="115000"/>
                        </a:lnSpc>
                        <a:spcAft>
                          <a:spcPts val="0"/>
                        </a:spcAft>
                      </a:pPr>
                      <a:r>
                        <a:rPr lang="tr-TR" sz="1000" dirty="0">
                          <a:effectLst/>
                          <a:latin typeface="Times New Roman" pitchFamily="18" charset="0"/>
                          <a:cs typeface="Times New Roman" pitchFamily="18" charset="0"/>
                        </a:rPr>
                        <a:t>2</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Öğr.Gör</a:t>
                      </a:r>
                      <a:r>
                        <a:rPr lang="tr-TR" sz="1000" dirty="0">
                          <a:effectLst/>
                          <a:latin typeface="Times New Roman" pitchFamily="18" charset="0"/>
                          <a:cs typeface="Times New Roman" pitchFamily="18" charset="0"/>
                        </a:rPr>
                        <a:t>. Ersin</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a:effectLst/>
                          <a:latin typeface="Times New Roman" pitchFamily="18" charset="0"/>
                          <a:cs typeface="Times New Roman" pitchFamily="18" charset="0"/>
                        </a:rPr>
                        <a:t>AYHAN</a:t>
                      </a:r>
                      <a:endParaRPr lang="tr-TR" sz="1000" dirty="0">
                        <a:effectLst/>
                        <a:latin typeface="Times New Roman" pitchFamily="18" charset="0"/>
                        <a:ea typeface="Calibri"/>
                        <a:cs typeface="Times New Roman" pitchFamily="18" charset="0"/>
                      </a:endParaRPr>
                    </a:p>
                  </a:txBody>
                  <a:tcPr marL="55282" marR="55282" marT="0" marB="0"/>
                </a:tc>
                <a:tc>
                  <a:txBody>
                    <a:bodyPr/>
                    <a:lstStyle/>
                    <a:p>
                      <a:endParaRPr lang="tr-TR" sz="1000" dirty="0">
                        <a:latin typeface="Times New Roman" pitchFamily="18" charset="0"/>
                        <a:cs typeface="Times New Roman" pitchFamily="18" charset="0"/>
                      </a:endParaRPr>
                    </a:p>
                  </a:txBody>
                  <a:tcPr/>
                </a:tc>
                <a:tc>
                  <a:txBody>
                    <a:bodyPr/>
                    <a:lstStyle/>
                    <a:p>
                      <a:r>
                        <a:rPr lang="tr-TR" sz="1000" dirty="0">
                          <a:latin typeface="Times New Roman" pitchFamily="18" charset="0"/>
                          <a:cs typeface="Times New Roman" pitchFamily="18" charset="0"/>
                        </a:rPr>
                        <a:t>Devam</a:t>
                      </a:r>
                      <a:r>
                        <a:rPr lang="tr-TR" sz="1000" baseline="0" dirty="0">
                          <a:latin typeface="Times New Roman" pitchFamily="18" charset="0"/>
                          <a:cs typeface="Times New Roman" pitchFamily="18" charset="0"/>
                        </a:rPr>
                        <a:t> Ediyor</a:t>
                      </a:r>
                      <a:endParaRPr lang="tr-TR" sz="10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nSpc>
                          <a:spcPct val="115000"/>
                        </a:lnSpc>
                        <a:spcAft>
                          <a:spcPts val="0"/>
                        </a:spcAft>
                      </a:pPr>
                      <a:r>
                        <a:rPr lang="tr-TR" sz="1000">
                          <a:effectLst/>
                          <a:latin typeface="Times New Roman" pitchFamily="18" charset="0"/>
                          <a:cs typeface="Times New Roman" pitchFamily="18" charset="0"/>
                        </a:rPr>
                        <a:t>3</a:t>
                      </a:r>
                      <a:endParaRPr lang="tr-TR" sz="100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Öğr.Gör</a:t>
                      </a:r>
                      <a:r>
                        <a:rPr lang="tr-TR" sz="1000" dirty="0">
                          <a:effectLst/>
                          <a:latin typeface="Times New Roman" pitchFamily="18" charset="0"/>
                          <a:cs typeface="Times New Roman" pitchFamily="18" charset="0"/>
                        </a:rPr>
                        <a:t>. Mehmet Şah</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a:effectLst/>
                          <a:latin typeface="Times New Roman" pitchFamily="18" charset="0"/>
                          <a:cs typeface="Times New Roman" pitchFamily="18" charset="0"/>
                        </a:rPr>
                        <a:t>GÜLTEKİN</a:t>
                      </a:r>
                      <a:endParaRPr lang="tr-TR" sz="1000">
                        <a:effectLst/>
                        <a:latin typeface="Times New Roman" pitchFamily="18" charset="0"/>
                        <a:ea typeface="Calibri"/>
                        <a:cs typeface="Times New Roman" pitchFamily="18" charset="0"/>
                      </a:endParaRPr>
                    </a:p>
                  </a:txBody>
                  <a:tcPr marL="55282" marR="55282" marT="0" marB="0"/>
                </a:tc>
                <a:tc>
                  <a:txBody>
                    <a:bodyPr/>
                    <a:lstStyle/>
                    <a:p>
                      <a:r>
                        <a:rPr lang="tr-TR" sz="1000" dirty="0">
                          <a:latin typeface="Times New Roman" pitchFamily="18" charset="0"/>
                          <a:cs typeface="Times New Roman" pitchFamily="18" charset="0"/>
                        </a:rPr>
                        <a:t>Mezun</a:t>
                      </a:r>
                    </a:p>
                  </a:txBody>
                  <a:tcPr/>
                </a:tc>
                <a:tc>
                  <a:txBody>
                    <a:bodyPr/>
                    <a:lstStyle/>
                    <a:p>
                      <a:endParaRPr lang="tr-TR" sz="100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pPr>
                        <a:lnSpc>
                          <a:spcPct val="115000"/>
                        </a:lnSpc>
                        <a:spcAft>
                          <a:spcPts val="0"/>
                        </a:spcAft>
                      </a:pPr>
                      <a:r>
                        <a:rPr lang="tr-TR" sz="1000" dirty="0">
                          <a:effectLst/>
                          <a:latin typeface="Times New Roman" pitchFamily="18" charset="0"/>
                          <a:cs typeface="Times New Roman" pitchFamily="18" charset="0"/>
                        </a:rPr>
                        <a:t>4</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Öğr.Gör</a:t>
                      </a:r>
                      <a:r>
                        <a:rPr lang="tr-TR" sz="1000" dirty="0">
                          <a:effectLst/>
                          <a:latin typeface="Times New Roman" pitchFamily="18" charset="0"/>
                          <a:cs typeface="Times New Roman" pitchFamily="18" charset="0"/>
                        </a:rPr>
                        <a:t>. Abdülgani</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a:effectLst/>
                          <a:latin typeface="Times New Roman" pitchFamily="18" charset="0"/>
                          <a:cs typeface="Times New Roman" pitchFamily="18" charset="0"/>
                        </a:rPr>
                        <a:t>GÖZ</a:t>
                      </a:r>
                      <a:endParaRPr lang="tr-TR" sz="1000" dirty="0">
                        <a:effectLst/>
                        <a:latin typeface="Times New Roman" pitchFamily="18" charset="0"/>
                        <a:ea typeface="Calibri"/>
                        <a:cs typeface="Times New Roman" pitchFamily="18" charset="0"/>
                      </a:endParaRPr>
                    </a:p>
                  </a:txBody>
                  <a:tcPr marL="55282" marR="55282" marT="0" marB="0"/>
                </a:tc>
                <a:tc>
                  <a:txBody>
                    <a:bodyPr/>
                    <a:lstStyle/>
                    <a:p>
                      <a:r>
                        <a:rPr lang="tr-TR" sz="1000" dirty="0">
                          <a:latin typeface="Times New Roman" pitchFamily="18" charset="0"/>
                          <a:cs typeface="Times New Roman" pitchFamily="18" charset="0"/>
                        </a:rPr>
                        <a:t>Mezun</a:t>
                      </a:r>
                    </a:p>
                  </a:txBody>
                  <a:tcPr/>
                </a:tc>
                <a:tc>
                  <a:txBody>
                    <a:bodyPr/>
                    <a:lstStyle/>
                    <a:p>
                      <a:endParaRPr lang="tr-TR" sz="100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370840">
                <a:tc>
                  <a:txBody>
                    <a:bodyPr/>
                    <a:lstStyle/>
                    <a:p>
                      <a:pPr>
                        <a:lnSpc>
                          <a:spcPct val="115000"/>
                        </a:lnSpc>
                        <a:spcAft>
                          <a:spcPts val="0"/>
                        </a:spcAft>
                      </a:pPr>
                      <a:r>
                        <a:rPr lang="tr-TR" sz="1000" dirty="0">
                          <a:effectLst/>
                          <a:latin typeface="Times New Roman" pitchFamily="18" charset="0"/>
                          <a:ea typeface="+mn-ea"/>
                          <a:cs typeface="Times New Roman" pitchFamily="18" charset="0"/>
                        </a:rPr>
                        <a:t>5</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Öğr.Gör</a:t>
                      </a:r>
                      <a:r>
                        <a:rPr lang="tr-TR" sz="1000" dirty="0">
                          <a:effectLst/>
                          <a:latin typeface="Times New Roman" pitchFamily="18" charset="0"/>
                          <a:cs typeface="Times New Roman" pitchFamily="18" charset="0"/>
                        </a:rPr>
                        <a:t>. Abdulkadir</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a:effectLst/>
                          <a:latin typeface="Times New Roman" pitchFamily="18" charset="0"/>
                          <a:cs typeface="Times New Roman" pitchFamily="18" charset="0"/>
                        </a:rPr>
                        <a:t>ÖZCAN</a:t>
                      </a:r>
                      <a:endParaRPr lang="tr-TR" sz="1000">
                        <a:effectLst/>
                        <a:latin typeface="Times New Roman" pitchFamily="18" charset="0"/>
                        <a:ea typeface="Calibri"/>
                        <a:cs typeface="Times New Roman" pitchFamily="18" charset="0"/>
                      </a:endParaRPr>
                    </a:p>
                  </a:txBody>
                  <a:tcPr marL="55282" marR="55282"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dirty="0">
                          <a:latin typeface="Times New Roman" pitchFamily="18" charset="0"/>
                          <a:cs typeface="Times New Roman" pitchFamily="18" charset="0"/>
                        </a:rPr>
                        <a:t>Devam</a:t>
                      </a:r>
                      <a:r>
                        <a:rPr lang="tr-TR" sz="1000" baseline="0" dirty="0">
                          <a:latin typeface="Times New Roman" pitchFamily="18" charset="0"/>
                          <a:cs typeface="Times New Roman" pitchFamily="18" charset="0"/>
                        </a:rPr>
                        <a:t> Ediyor</a:t>
                      </a:r>
                      <a:endParaRPr lang="tr-TR" sz="1000" dirty="0">
                        <a:latin typeface="Times New Roman" pitchFamily="18" charset="0"/>
                        <a:cs typeface="Times New Roman" pitchFamily="18" charset="0"/>
                      </a:endParaRPr>
                    </a:p>
                  </a:txBody>
                  <a:tcPr/>
                </a:tc>
                <a:tc>
                  <a:txBody>
                    <a:bodyPr/>
                    <a:lstStyle/>
                    <a:p>
                      <a:endParaRPr lang="tr-TR" sz="1000">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370840">
                <a:tc>
                  <a:txBody>
                    <a:bodyPr/>
                    <a:lstStyle/>
                    <a:p>
                      <a:pPr>
                        <a:lnSpc>
                          <a:spcPct val="115000"/>
                        </a:lnSpc>
                        <a:spcAft>
                          <a:spcPts val="0"/>
                        </a:spcAft>
                      </a:pPr>
                      <a:r>
                        <a:rPr lang="tr-TR" sz="1000" dirty="0">
                          <a:effectLst/>
                          <a:latin typeface="Times New Roman" pitchFamily="18" charset="0"/>
                          <a:ea typeface="+mn-ea"/>
                          <a:cs typeface="Times New Roman" pitchFamily="18" charset="0"/>
                        </a:rPr>
                        <a:t>6</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Öğr.Gör</a:t>
                      </a:r>
                      <a:r>
                        <a:rPr lang="tr-TR" sz="1000" dirty="0">
                          <a:effectLst/>
                          <a:latin typeface="Times New Roman" pitchFamily="18" charset="0"/>
                          <a:cs typeface="Times New Roman" pitchFamily="18" charset="0"/>
                        </a:rPr>
                        <a:t>. Abdullah</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a:effectLst/>
                          <a:latin typeface="Times New Roman" pitchFamily="18" charset="0"/>
                          <a:cs typeface="Times New Roman" pitchFamily="18" charset="0"/>
                        </a:rPr>
                        <a:t>BAYCAR</a:t>
                      </a:r>
                      <a:endParaRPr lang="tr-TR" sz="1000">
                        <a:effectLst/>
                        <a:latin typeface="Times New Roman" pitchFamily="18" charset="0"/>
                        <a:ea typeface="Calibri"/>
                        <a:cs typeface="Times New Roman" pitchFamily="18" charset="0"/>
                      </a:endParaRPr>
                    </a:p>
                  </a:txBody>
                  <a:tcPr marL="55282" marR="55282" marT="0" marB="0"/>
                </a:tc>
                <a:tc>
                  <a:txBody>
                    <a:bodyPr/>
                    <a:lstStyle/>
                    <a:p>
                      <a:endParaRPr lang="tr-TR" sz="1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dirty="0">
                          <a:latin typeface="Times New Roman" pitchFamily="18" charset="0"/>
                          <a:cs typeface="Times New Roman" pitchFamily="18" charset="0"/>
                        </a:rPr>
                        <a:t>Devam</a:t>
                      </a:r>
                      <a:r>
                        <a:rPr lang="tr-TR" sz="1000" baseline="0" dirty="0">
                          <a:latin typeface="Times New Roman" pitchFamily="18" charset="0"/>
                          <a:cs typeface="Times New Roman" pitchFamily="18" charset="0"/>
                        </a:rPr>
                        <a:t> Ediyor</a:t>
                      </a:r>
                      <a:endParaRPr lang="tr-TR" sz="1000" dirty="0">
                        <a:latin typeface="Times New Roman" pitchFamily="18" charset="0"/>
                        <a:cs typeface="Times New Roman" pitchFamily="18" charset="0"/>
                      </a:endParaRPr>
                    </a:p>
                  </a:txBody>
                  <a:tcPr/>
                </a:tc>
                <a:extLst>
                  <a:ext uri="{0D108BD9-81ED-4DB2-BD59-A6C34878D82A}">
                    <a16:rowId xmlns:a16="http://schemas.microsoft.com/office/drawing/2014/main" val="10006"/>
                  </a:ext>
                </a:extLst>
              </a:tr>
              <a:tr h="370840">
                <a:tc>
                  <a:txBody>
                    <a:bodyPr/>
                    <a:lstStyle/>
                    <a:p>
                      <a:pPr>
                        <a:lnSpc>
                          <a:spcPct val="115000"/>
                        </a:lnSpc>
                        <a:spcAft>
                          <a:spcPts val="0"/>
                        </a:spcAft>
                      </a:pPr>
                      <a:r>
                        <a:rPr lang="tr-TR" sz="1000" dirty="0">
                          <a:effectLst/>
                          <a:latin typeface="Times New Roman" pitchFamily="18" charset="0"/>
                          <a:ea typeface="+mn-ea"/>
                          <a:cs typeface="Times New Roman" pitchFamily="18" charset="0"/>
                        </a:rPr>
                        <a:t>7</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Öğr.Gör</a:t>
                      </a:r>
                      <a:r>
                        <a:rPr lang="tr-TR" sz="1000" dirty="0">
                          <a:effectLst/>
                          <a:latin typeface="Times New Roman" pitchFamily="18" charset="0"/>
                          <a:cs typeface="Times New Roman" pitchFamily="18" charset="0"/>
                        </a:rPr>
                        <a:t>. Alper</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a:effectLst/>
                          <a:latin typeface="Times New Roman" pitchFamily="18" charset="0"/>
                          <a:cs typeface="Times New Roman" pitchFamily="18" charset="0"/>
                        </a:rPr>
                        <a:t>YILDIRIM</a:t>
                      </a:r>
                      <a:endParaRPr lang="tr-TR" sz="1000">
                        <a:effectLst/>
                        <a:latin typeface="Times New Roman" pitchFamily="18" charset="0"/>
                        <a:ea typeface="Calibri"/>
                        <a:cs typeface="Times New Roman" pitchFamily="18" charset="0"/>
                      </a:endParaRPr>
                    </a:p>
                  </a:txBody>
                  <a:tcPr marL="55282" marR="55282"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dirty="0">
                          <a:latin typeface="Times New Roman" pitchFamily="18" charset="0"/>
                          <a:cs typeface="Times New Roman" pitchFamily="18" charset="0"/>
                        </a:rPr>
                        <a:t>Mezun</a:t>
                      </a:r>
                    </a:p>
                  </a:txBody>
                  <a:tcPr/>
                </a:tc>
                <a:tc>
                  <a:txBody>
                    <a:bodyPr/>
                    <a:lstStyle/>
                    <a:p>
                      <a:endParaRPr lang="tr-TR" sz="1000">
                        <a:latin typeface="Times New Roman" pitchFamily="18" charset="0"/>
                        <a:cs typeface="Times New Roman" pitchFamily="18" charset="0"/>
                      </a:endParaRPr>
                    </a:p>
                  </a:txBody>
                  <a:tcPr/>
                </a:tc>
                <a:extLst>
                  <a:ext uri="{0D108BD9-81ED-4DB2-BD59-A6C34878D82A}">
                    <a16:rowId xmlns:a16="http://schemas.microsoft.com/office/drawing/2014/main" val="10007"/>
                  </a:ext>
                </a:extLst>
              </a:tr>
              <a:tr h="370840">
                <a:tc>
                  <a:txBody>
                    <a:bodyPr/>
                    <a:lstStyle/>
                    <a:p>
                      <a:pPr>
                        <a:lnSpc>
                          <a:spcPct val="115000"/>
                        </a:lnSpc>
                        <a:spcAft>
                          <a:spcPts val="0"/>
                        </a:spcAft>
                      </a:pPr>
                      <a:r>
                        <a:rPr lang="tr-TR" sz="1000" dirty="0">
                          <a:effectLst/>
                          <a:latin typeface="Times New Roman" pitchFamily="18" charset="0"/>
                          <a:ea typeface="+mn-ea"/>
                          <a:cs typeface="Times New Roman" pitchFamily="18" charset="0"/>
                        </a:rPr>
                        <a:t>8</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Öğr.Gör</a:t>
                      </a:r>
                      <a:r>
                        <a:rPr lang="tr-TR" sz="1000" dirty="0">
                          <a:effectLst/>
                          <a:latin typeface="Times New Roman" pitchFamily="18" charset="0"/>
                          <a:cs typeface="Times New Roman" pitchFamily="18" charset="0"/>
                        </a:rPr>
                        <a:t>. Cüneyt </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a:effectLst/>
                          <a:latin typeface="Times New Roman" pitchFamily="18" charset="0"/>
                          <a:cs typeface="Times New Roman" pitchFamily="18" charset="0"/>
                        </a:rPr>
                        <a:t>ÖZDEMİR</a:t>
                      </a:r>
                      <a:endParaRPr lang="tr-TR" sz="1000" dirty="0">
                        <a:effectLst/>
                        <a:latin typeface="Times New Roman" pitchFamily="18" charset="0"/>
                        <a:ea typeface="Calibri"/>
                        <a:cs typeface="Times New Roman" pitchFamily="18" charset="0"/>
                      </a:endParaRPr>
                    </a:p>
                  </a:txBody>
                  <a:tcPr marL="55282" marR="55282" marT="0" marB="0"/>
                </a:tc>
                <a:tc>
                  <a:txBody>
                    <a:bodyPr/>
                    <a:lstStyle/>
                    <a:p>
                      <a:endParaRPr lang="tr-TR" sz="1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dirty="0">
                          <a:latin typeface="Times New Roman" pitchFamily="18" charset="0"/>
                          <a:cs typeface="Times New Roman" pitchFamily="18" charset="0"/>
                        </a:rPr>
                        <a:t>Devam</a:t>
                      </a:r>
                      <a:r>
                        <a:rPr lang="tr-TR" sz="1000" baseline="0" dirty="0">
                          <a:latin typeface="Times New Roman" pitchFamily="18" charset="0"/>
                          <a:cs typeface="Times New Roman" pitchFamily="18" charset="0"/>
                        </a:rPr>
                        <a:t> Ediyor</a:t>
                      </a:r>
                      <a:endParaRPr lang="tr-TR" sz="1000" dirty="0">
                        <a:latin typeface="Times New Roman" pitchFamily="18" charset="0"/>
                        <a:cs typeface="Times New Roman" pitchFamily="18" charset="0"/>
                      </a:endParaRPr>
                    </a:p>
                  </a:txBody>
                  <a:tcPr/>
                </a:tc>
                <a:extLst>
                  <a:ext uri="{0D108BD9-81ED-4DB2-BD59-A6C34878D82A}">
                    <a16:rowId xmlns:a16="http://schemas.microsoft.com/office/drawing/2014/main" val="10008"/>
                  </a:ext>
                </a:extLst>
              </a:tr>
              <a:tr h="370840">
                <a:tc>
                  <a:txBody>
                    <a:bodyPr/>
                    <a:lstStyle/>
                    <a:p>
                      <a:pPr>
                        <a:lnSpc>
                          <a:spcPct val="115000"/>
                        </a:lnSpc>
                        <a:spcAft>
                          <a:spcPts val="0"/>
                        </a:spcAft>
                      </a:pPr>
                      <a:r>
                        <a:rPr lang="tr-TR" sz="1000" dirty="0">
                          <a:effectLst/>
                          <a:latin typeface="Times New Roman" pitchFamily="18" charset="0"/>
                          <a:ea typeface="Calibri"/>
                          <a:cs typeface="Times New Roman" pitchFamily="18" charset="0"/>
                        </a:rPr>
                        <a:t>9</a:t>
                      </a: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Öğr.Gör</a:t>
                      </a:r>
                      <a:r>
                        <a:rPr lang="tr-TR" sz="1000" dirty="0">
                          <a:effectLst/>
                          <a:latin typeface="Times New Roman" pitchFamily="18" charset="0"/>
                          <a:cs typeface="Times New Roman" pitchFamily="18" charset="0"/>
                        </a:rPr>
                        <a:t>. </a:t>
                      </a:r>
                      <a:r>
                        <a:rPr lang="tr-TR" sz="1000" dirty="0" err="1">
                          <a:effectLst/>
                          <a:latin typeface="Times New Roman" pitchFamily="18" charset="0"/>
                          <a:ea typeface="Calibri"/>
                          <a:cs typeface="Times New Roman" pitchFamily="18" charset="0"/>
                        </a:rPr>
                        <a:t>Ebuzer</a:t>
                      </a:r>
                      <a:r>
                        <a:rPr lang="tr-TR" sz="1000" dirty="0">
                          <a:effectLst/>
                          <a:latin typeface="Times New Roman" pitchFamily="18" charset="0"/>
                          <a:ea typeface="Calibri"/>
                          <a:cs typeface="Times New Roman" pitchFamily="18" charset="0"/>
                        </a:rPr>
                        <a:t> </a:t>
                      </a:r>
                    </a:p>
                  </a:txBody>
                  <a:tcPr marL="55282" marR="55282" marT="0" marB="0"/>
                </a:tc>
                <a:tc>
                  <a:txBody>
                    <a:bodyPr/>
                    <a:lstStyle/>
                    <a:p>
                      <a:pPr>
                        <a:lnSpc>
                          <a:spcPct val="115000"/>
                        </a:lnSpc>
                        <a:spcAft>
                          <a:spcPts val="0"/>
                        </a:spcAft>
                      </a:pPr>
                      <a:r>
                        <a:rPr lang="tr-TR" sz="1000" dirty="0">
                          <a:effectLst/>
                          <a:latin typeface="Times New Roman" pitchFamily="18" charset="0"/>
                          <a:ea typeface="Calibri"/>
                          <a:cs typeface="Times New Roman" pitchFamily="18" charset="0"/>
                        </a:rPr>
                        <a:t>CENGİZ</a:t>
                      </a:r>
                    </a:p>
                  </a:txBody>
                  <a:tcPr marL="55282" marR="55282"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dirty="0">
                          <a:latin typeface="Times New Roman" pitchFamily="18" charset="0"/>
                          <a:cs typeface="Times New Roman" pitchFamily="18" charset="0"/>
                        </a:rPr>
                        <a:t>Devam</a:t>
                      </a:r>
                      <a:r>
                        <a:rPr lang="tr-TR" sz="1000" baseline="0" dirty="0">
                          <a:latin typeface="Times New Roman" pitchFamily="18" charset="0"/>
                          <a:cs typeface="Times New Roman" pitchFamily="18" charset="0"/>
                        </a:rPr>
                        <a:t> Ediyor</a:t>
                      </a:r>
                      <a:endParaRPr lang="tr-TR" sz="1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000" dirty="0">
                        <a:latin typeface="Times New Roman" pitchFamily="18" charset="0"/>
                        <a:cs typeface="Times New Roman" pitchFamily="18" charset="0"/>
                      </a:endParaRP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80591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830997"/>
          </a:xfrm>
          <a:prstGeom prst="rect">
            <a:avLst/>
          </a:prstGeom>
          <a:noFill/>
        </p:spPr>
        <p:txBody>
          <a:bodyPr wrap="square" rtlCol="0">
            <a:spAutoFit/>
          </a:bodyPr>
          <a:lstStyle/>
          <a:p>
            <a:pPr algn="ctr"/>
            <a:r>
              <a:rPr lang="tr-TR" sz="2400" b="1" dirty="0"/>
              <a:t>BİRİM PERSONELİ İLE İLGİLİ BİLGİLER</a:t>
            </a:r>
          </a:p>
          <a:p>
            <a:pPr algn="ctr"/>
            <a:endParaRPr lang="tr-TR" sz="2400" b="1" dirty="0"/>
          </a:p>
        </p:txBody>
      </p:sp>
      <p:graphicFrame>
        <p:nvGraphicFramePr>
          <p:cNvPr id="7" name="Tablo 6"/>
          <p:cNvGraphicFramePr>
            <a:graphicFrameLocks noGrp="1"/>
          </p:cNvGraphicFramePr>
          <p:nvPr>
            <p:extLst>
              <p:ext uri="{D42A27DB-BD31-4B8C-83A1-F6EECF244321}">
                <p14:modId xmlns:p14="http://schemas.microsoft.com/office/powerpoint/2010/main" val="3092916665"/>
              </p:ext>
            </p:extLst>
          </p:nvPr>
        </p:nvGraphicFramePr>
        <p:xfrm>
          <a:off x="1776846" y="1129241"/>
          <a:ext cx="6481329" cy="4475480"/>
        </p:xfrm>
        <a:graphic>
          <a:graphicData uri="http://schemas.openxmlformats.org/drawingml/2006/table">
            <a:tbl>
              <a:tblPr firstRow="1" bandRow="1">
                <a:tableStyleId>{5C22544A-7EE6-4342-B048-85BDC9FD1C3A}</a:tableStyleId>
              </a:tblPr>
              <a:tblGrid>
                <a:gridCol w="634684">
                  <a:extLst>
                    <a:ext uri="{9D8B030D-6E8A-4147-A177-3AD203B41FA5}">
                      <a16:colId xmlns:a16="http://schemas.microsoft.com/office/drawing/2014/main" val="20000"/>
                    </a:ext>
                  </a:extLst>
                </a:gridCol>
                <a:gridCol w="1693810">
                  <a:extLst>
                    <a:ext uri="{9D8B030D-6E8A-4147-A177-3AD203B41FA5}">
                      <a16:colId xmlns:a16="http://schemas.microsoft.com/office/drawing/2014/main" val="20001"/>
                    </a:ext>
                  </a:extLst>
                </a:gridCol>
                <a:gridCol w="1194353">
                  <a:extLst>
                    <a:ext uri="{9D8B030D-6E8A-4147-A177-3AD203B41FA5}">
                      <a16:colId xmlns:a16="http://schemas.microsoft.com/office/drawing/2014/main" val="20002"/>
                    </a:ext>
                  </a:extLst>
                </a:gridCol>
                <a:gridCol w="1617805">
                  <a:extLst>
                    <a:ext uri="{9D8B030D-6E8A-4147-A177-3AD203B41FA5}">
                      <a16:colId xmlns:a16="http://schemas.microsoft.com/office/drawing/2014/main" val="20003"/>
                    </a:ext>
                  </a:extLst>
                </a:gridCol>
                <a:gridCol w="1340677">
                  <a:extLst>
                    <a:ext uri="{9D8B030D-6E8A-4147-A177-3AD203B41FA5}">
                      <a16:colId xmlns:a16="http://schemas.microsoft.com/office/drawing/2014/main" val="20004"/>
                    </a:ext>
                  </a:extLst>
                </a:gridCol>
              </a:tblGrid>
              <a:tr h="370840">
                <a:tc>
                  <a:txBody>
                    <a:bodyPr/>
                    <a:lstStyle/>
                    <a:p>
                      <a:pPr algn="l">
                        <a:lnSpc>
                          <a:spcPct val="115000"/>
                        </a:lnSpc>
                        <a:spcAft>
                          <a:spcPts val="0"/>
                        </a:spcAft>
                      </a:pPr>
                      <a:r>
                        <a:rPr lang="tr-TR" sz="1100" dirty="0">
                          <a:effectLst/>
                          <a:latin typeface="Times New Roman" pitchFamily="18" charset="0"/>
                          <a:cs typeface="Times New Roman" pitchFamily="18" charset="0"/>
                        </a:rPr>
                        <a:t>SIRA</a:t>
                      </a:r>
                      <a:endParaRPr lang="tr-TR" sz="1100" dirty="0">
                        <a:effectLst/>
                        <a:latin typeface="Times New Roman" pitchFamily="18" charset="0"/>
                        <a:ea typeface="Calibri"/>
                        <a:cs typeface="Times New Roman" pitchFamily="18" charset="0"/>
                      </a:endParaRPr>
                    </a:p>
                  </a:txBody>
                  <a:tcPr marL="55282" marR="55282" marT="0" marB="0"/>
                </a:tc>
                <a:tc>
                  <a:txBody>
                    <a:bodyPr/>
                    <a:lstStyle/>
                    <a:p>
                      <a:pPr algn="l">
                        <a:lnSpc>
                          <a:spcPct val="115000"/>
                        </a:lnSpc>
                        <a:spcAft>
                          <a:spcPts val="0"/>
                        </a:spcAft>
                      </a:pPr>
                      <a:r>
                        <a:rPr lang="tr-TR" sz="1100" dirty="0">
                          <a:effectLst/>
                          <a:latin typeface="Times New Roman" pitchFamily="18" charset="0"/>
                          <a:cs typeface="Times New Roman" pitchFamily="18" charset="0"/>
                        </a:rPr>
                        <a:t>ADI </a:t>
                      </a:r>
                      <a:endParaRPr lang="tr-TR" sz="1100" dirty="0">
                        <a:effectLst/>
                        <a:latin typeface="Times New Roman" pitchFamily="18" charset="0"/>
                        <a:ea typeface="Calibri"/>
                        <a:cs typeface="Times New Roman" pitchFamily="18" charset="0"/>
                      </a:endParaRPr>
                    </a:p>
                  </a:txBody>
                  <a:tcPr marL="55282" marR="55282" marT="0" marB="0"/>
                </a:tc>
                <a:tc>
                  <a:txBody>
                    <a:bodyPr/>
                    <a:lstStyle/>
                    <a:p>
                      <a:pPr algn="l">
                        <a:lnSpc>
                          <a:spcPct val="115000"/>
                        </a:lnSpc>
                        <a:spcAft>
                          <a:spcPts val="0"/>
                        </a:spcAft>
                      </a:pPr>
                      <a:r>
                        <a:rPr lang="tr-TR" sz="1100" dirty="0">
                          <a:effectLst/>
                          <a:latin typeface="Times New Roman" pitchFamily="18" charset="0"/>
                          <a:cs typeface="Times New Roman" pitchFamily="18" charset="0"/>
                        </a:rPr>
                        <a:t>SOYADI </a:t>
                      </a:r>
                      <a:endParaRPr lang="tr-TR" sz="1100" dirty="0">
                        <a:effectLst/>
                        <a:latin typeface="Times New Roman" pitchFamily="18" charset="0"/>
                        <a:ea typeface="Calibri"/>
                        <a:cs typeface="Times New Roman" pitchFamily="18" charset="0"/>
                      </a:endParaRPr>
                    </a:p>
                  </a:txBody>
                  <a:tcPr marL="55282" marR="55282" marT="0" marB="0"/>
                </a:tc>
                <a:tc>
                  <a:txBody>
                    <a:bodyPr/>
                    <a:lstStyle/>
                    <a:p>
                      <a:pPr algn="l"/>
                      <a:r>
                        <a:rPr lang="tr-TR" sz="1100" dirty="0">
                          <a:latin typeface="Times New Roman" pitchFamily="18" charset="0"/>
                          <a:cs typeface="Times New Roman" pitchFamily="18" charset="0"/>
                        </a:rPr>
                        <a:t>YÜKSEK</a:t>
                      </a:r>
                      <a:r>
                        <a:rPr lang="tr-TR" sz="1100" baseline="0" dirty="0">
                          <a:latin typeface="Times New Roman" pitchFamily="18" charset="0"/>
                          <a:cs typeface="Times New Roman" pitchFamily="18" charset="0"/>
                        </a:rPr>
                        <a:t> LİSANS</a:t>
                      </a:r>
                      <a:endParaRPr lang="tr-TR" sz="1100" dirty="0">
                        <a:latin typeface="Times New Roman" pitchFamily="18" charset="0"/>
                        <a:cs typeface="Times New Roman" pitchFamily="18" charset="0"/>
                      </a:endParaRPr>
                    </a:p>
                  </a:txBody>
                  <a:tcPr/>
                </a:tc>
                <a:tc>
                  <a:txBody>
                    <a:bodyPr/>
                    <a:lstStyle/>
                    <a:p>
                      <a:pPr algn="l"/>
                      <a:r>
                        <a:rPr lang="tr-TR" sz="1100" dirty="0">
                          <a:latin typeface="Times New Roman" pitchFamily="18" charset="0"/>
                          <a:cs typeface="Times New Roman" pitchFamily="18" charset="0"/>
                        </a:rPr>
                        <a:t>DOKTORA</a:t>
                      </a:r>
                    </a:p>
                  </a:txBody>
                  <a:tcPr/>
                </a:tc>
                <a:extLst>
                  <a:ext uri="{0D108BD9-81ED-4DB2-BD59-A6C34878D82A}">
                    <a16:rowId xmlns:a16="http://schemas.microsoft.com/office/drawing/2014/main" val="10000"/>
                  </a:ext>
                </a:extLst>
              </a:tr>
              <a:tr h="370840">
                <a:tc>
                  <a:txBody>
                    <a:bodyPr/>
                    <a:lstStyle/>
                    <a:p>
                      <a:pPr>
                        <a:lnSpc>
                          <a:spcPct val="115000"/>
                        </a:lnSpc>
                        <a:spcAft>
                          <a:spcPts val="0"/>
                        </a:spcAft>
                      </a:pPr>
                      <a:r>
                        <a:rPr lang="tr-TR" sz="1000" dirty="0">
                          <a:effectLst/>
                          <a:latin typeface="Times New Roman" pitchFamily="18" charset="0"/>
                          <a:cs typeface="Times New Roman" pitchFamily="18" charset="0"/>
                        </a:rPr>
                        <a:t>10</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Öğr.Gör</a:t>
                      </a:r>
                      <a:r>
                        <a:rPr lang="tr-TR" sz="1000" dirty="0">
                          <a:effectLst/>
                          <a:latin typeface="Times New Roman" pitchFamily="18" charset="0"/>
                          <a:cs typeface="Times New Roman" pitchFamily="18" charset="0"/>
                        </a:rPr>
                        <a:t>. Haydar</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a:effectLst/>
                          <a:latin typeface="Times New Roman" pitchFamily="18" charset="0"/>
                          <a:cs typeface="Times New Roman" pitchFamily="18" charset="0"/>
                        </a:rPr>
                        <a:t>DEMİRAY</a:t>
                      </a:r>
                      <a:endParaRPr lang="tr-TR" sz="1000">
                        <a:effectLst/>
                        <a:latin typeface="Times New Roman" pitchFamily="18" charset="0"/>
                        <a:ea typeface="Calibri"/>
                        <a:cs typeface="Times New Roman" pitchFamily="18" charset="0"/>
                      </a:endParaRPr>
                    </a:p>
                  </a:txBody>
                  <a:tcPr marL="55282" marR="55282" marT="0" marB="0"/>
                </a:tc>
                <a:tc>
                  <a:txBody>
                    <a:bodyPr/>
                    <a:lstStyle/>
                    <a:p>
                      <a:pPr algn="l"/>
                      <a:r>
                        <a:rPr lang="tr-TR" sz="1000" dirty="0">
                          <a:latin typeface="Times New Roman" pitchFamily="18" charset="0"/>
                          <a:cs typeface="Times New Roman" pitchFamily="18" charset="0"/>
                        </a:rPr>
                        <a:t>Devam Ediyor</a:t>
                      </a:r>
                    </a:p>
                  </a:txBody>
                  <a:tcPr/>
                </a:tc>
                <a:tc>
                  <a:txBody>
                    <a:bodyPr/>
                    <a:lstStyle/>
                    <a:p>
                      <a:pPr algn="l"/>
                      <a:endParaRPr lang="tr-TR" sz="10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nSpc>
                          <a:spcPct val="115000"/>
                        </a:lnSpc>
                        <a:spcAft>
                          <a:spcPts val="0"/>
                        </a:spcAft>
                      </a:pPr>
                      <a:r>
                        <a:rPr lang="tr-TR" sz="1000" dirty="0">
                          <a:effectLst/>
                          <a:latin typeface="Times New Roman" pitchFamily="18" charset="0"/>
                          <a:cs typeface="Times New Roman" pitchFamily="18" charset="0"/>
                        </a:rPr>
                        <a:t>11</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Öğr.Gör</a:t>
                      </a:r>
                      <a:r>
                        <a:rPr lang="tr-TR" sz="1000" dirty="0">
                          <a:effectLst/>
                          <a:latin typeface="Times New Roman" pitchFamily="18" charset="0"/>
                          <a:cs typeface="Times New Roman" pitchFamily="18" charset="0"/>
                        </a:rPr>
                        <a:t>. Mahmut</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a:effectLst/>
                          <a:latin typeface="Times New Roman" pitchFamily="18" charset="0"/>
                          <a:cs typeface="Times New Roman" pitchFamily="18" charset="0"/>
                        </a:rPr>
                        <a:t>UYAR</a:t>
                      </a:r>
                      <a:endParaRPr lang="tr-TR" sz="1000">
                        <a:effectLst/>
                        <a:latin typeface="Times New Roman" pitchFamily="18" charset="0"/>
                        <a:ea typeface="Calibri"/>
                        <a:cs typeface="Times New Roman" pitchFamily="18" charset="0"/>
                      </a:endParaRPr>
                    </a:p>
                  </a:txBody>
                  <a:tcPr marL="55282" marR="55282" marT="0" marB="0"/>
                </a:tc>
                <a:tc>
                  <a:txBody>
                    <a:bodyPr/>
                    <a:lstStyle/>
                    <a:p>
                      <a:pPr algn="l"/>
                      <a:endParaRPr lang="tr-TR" sz="1000" dirty="0">
                        <a:latin typeface="Times New Roman" pitchFamily="18" charset="0"/>
                        <a:cs typeface="Times New Roman" pitchFamily="18" charset="0"/>
                      </a:endParaRPr>
                    </a:p>
                  </a:txBody>
                  <a:tcPr/>
                </a:tc>
                <a:tc>
                  <a:txBody>
                    <a:bodyPr/>
                    <a:lstStyle/>
                    <a:p>
                      <a:pPr algn="l"/>
                      <a:r>
                        <a:rPr lang="tr-TR" sz="1000" dirty="0">
                          <a:latin typeface="Times New Roman" pitchFamily="18" charset="0"/>
                          <a:cs typeface="Times New Roman" pitchFamily="18" charset="0"/>
                        </a:rPr>
                        <a:t>Devam</a:t>
                      </a:r>
                      <a:r>
                        <a:rPr lang="tr-TR" sz="1000" baseline="0" dirty="0">
                          <a:latin typeface="Times New Roman" pitchFamily="18" charset="0"/>
                          <a:cs typeface="Times New Roman" pitchFamily="18" charset="0"/>
                        </a:rPr>
                        <a:t> Ediyor</a:t>
                      </a:r>
                      <a:endParaRPr lang="tr-TR" sz="10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nSpc>
                          <a:spcPct val="115000"/>
                        </a:lnSpc>
                        <a:spcAft>
                          <a:spcPts val="0"/>
                        </a:spcAft>
                      </a:pPr>
                      <a:r>
                        <a:rPr lang="tr-TR" sz="1000" dirty="0">
                          <a:effectLst/>
                          <a:latin typeface="Times New Roman" pitchFamily="18" charset="0"/>
                          <a:cs typeface="Times New Roman" pitchFamily="18" charset="0"/>
                        </a:rPr>
                        <a:t>12</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Öğr.Gör</a:t>
                      </a:r>
                      <a:r>
                        <a:rPr lang="tr-TR" sz="1000" dirty="0">
                          <a:effectLst/>
                          <a:latin typeface="Times New Roman" pitchFamily="18" charset="0"/>
                          <a:cs typeface="Times New Roman" pitchFamily="18" charset="0"/>
                        </a:rPr>
                        <a:t>. Muhittin Selami</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a:effectLst/>
                          <a:latin typeface="Times New Roman" pitchFamily="18" charset="0"/>
                          <a:cs typeface="Times New Roman" pitchFamily="18" charset="0"/>
                        </a:rPr>
                        <a:t>ERMAN</a:t>
                      </a:r>
                      <a:endParaRPr lang="tr-TR" sz="1000">
                        <a:effectLst/>
                        <a:latin typeface="Times New Roman" pitchFamily="18" charset="0"/>
                        <a:ea typeface="Calibri"/>
                        <a:cs typeface="Times New Roman" pitchFamily="18" charset="0"/>
                      </a:endParaRPr>
                    </a:p>
                  </a:txBody>
                  <a:tcPr marL="55282" marR="55282" marT="0" marB="0"/>
                </a:tc>
                <a:tc>
                  <a:txBody>
                    <a:bodyPr/>
                    <a:lstStyle/>
                    <a:p>
                      <a:pPr algn="l"/>
                      <a:r>
                        <a:rPr lang="tr-TR" sz="1000" dirty="0">
                          <a:latin typeface="Times New Roman" pitchFamily="18" charset="0"/>
                          <a:cs typeface="Times New Roman" pitchFamily="18" charset="0"/>
                        </a:rPr>
                        <a:t>Mezun</a:t>
                      </a:r>
                    </a:p>
                  </a:txBody>
                  <a:tcPr/>
                </a:tc>
                <a:tc>
                  <a:txBody>
                    <a:bodyPr/>
                    <a:lstStyle/>
                    <a:p>
                      <a:pPr algn="l"/>
                      <a:endParaRPr lang="tr-TR" sz="100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pPr>
                        <a:lnSpc>
                          <a:spcPct val="115000"/>
                        </a:lnSpc>
                        <a:spcAft>
                          <a:spcPts val="0"/>
                        </a:spcAft>
                      </a:pPr>
                      <a:r>
                        <a:rPr lang="tr-TR" sz="1000" dirty="0">
                          <a:effectLst/>
                          <a:latin typeface="Times New Roman" pitchFamily="18" charset="0"/>
                          <a:cs typeface="Times New Roman" pitchFamily="18" charset="0"/>
                        </a:rPr>
                        <a:t>13</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Öğr.Gör</a:t>
                      </a:r>
                      <a:r>
                        <a:rPr lang="tr-TR" sz="1000" dirty="0">
                          <a:effectLst/>
                          <a:latin typeface="Times New Roman" pitchFamily="18" charset="0"/>
                          <a:cs typeface="Times New Roman" pitchFamily="18" charset="0"/>
                        </a:rPr>
                        <a:t>. Osman</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a:effectLst/>
                          <a:latin typeface="Times New Roman" pitchFamily="18" charset="0"/>
                          <a:cs typeface="Times New Roman" pitchFamily="18" charset="0"/>
                        </a:rPr>
                        <a:t>KUNCAN</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dirty="0">
                          <a:latin typeface="Times New Roman" pitchFamily="18" charset="0"/>
                          <a:cs typeface="Times New Roman" pitchFamily="18" charset="0"/>
                        </a:rPr>
                        <a:t>Mezun</a:t>
                      </a:r>
                    </a:p>
                  </a:txBody>
                  <a:tcPr/>
                </a:tc>
                <a:tc>
                  <a:txBody>
                    <a:bodyPr/>
                    <a:lstStyle/>
                    <a:p>
                      <a:pPr algn="l"/>
                      <a:endParaRPr lang="tr-TR" sz="10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370840">
                <a:tc>
                  <a:txBody>
                    <a:bodyPr/>
                    <a:lstStyle/>
                    <a:p>
                      <a:pPr>
                        <a:lnSpc>
                          <a:spcPct val="115000"/>
                        </a:lnSpc>
                        <a:spcAft>
                          <a:spcPts val="0"/>
                        </a:spcAft>
                      </a:pPr>
                      <a:r>
                        <a:rPr lang="tr-TR" sz="1000" dirty="0">
                          <a:effectLst/>
                          <a:latin typeface="Times New Roman" pitchFamily="18" charset="0"/>
                          <a:cs typeface="Times New Roman" pitchFamily="18" charset="0"/>
                        </a:rPr>
                        <a:t>14</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Öğr.Gör</a:t>
                      </a:r>
                      <a:r>
                        <a:rPr lang="tr-TR" sz="1000" dirty="0">
                          <a:effectLst/>
                          <a:latin typeface="Times New Roman" pitchFamily="18" charset="0"/>
                          <a:cs typeface="Times New Roman" pitchFamily="18" charset="0"/>
                        </a:rPr>
                        <a:t>. Şule Azime</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a:effectLst/>
                          <a:latin typeface="Times New Roman" pitchFamily="18" charset="0"/>
                          <a:cs typeface="Times New Roman" pitchFamily="18" charset="0"/>
                        </a:rPr>
                        <a:t>YENİÇERİ</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gn="l"/>
                      <a:endParaRPr lang="tr-TR" sz="100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dirty="0">
                          <a:latin typeface="Times New Roman" pitchFamily="18" charset="0"/>
                          <a:cs typeface="Times New Roman" pitchFamily="18" charset="0"/>
                        </a:rPr>
                        <a:t>Devam</a:t>
                      </a:r>
                      <a:r>
                        <a:rPr lang="tr-TR" sz="1000" baseline="0" dirty="0">
                          <a:latin typeface="Times New Roman" pitchFamily="18" charset="0"/>
                          <a:cs typeface="Times New Roman" pitchFamily="18" charset="0"/>
                        </a:rPr>
                        <a:t> Ediyor</a:t>
                      </a:r>
                      <a:endParaRPr lang="tr-TR" sz="1000"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370840">
                <a:tc>
                  <a:txBody>
                    <a:bodyPr/>
                    <a:lstStyle/>
                    <a:p>
                      <a:pPr>
                        <a:lnSpc>
                          <a:spcPct val="115000"/>
                        </a:lnSpc>
                        <a:spcAft>
                          <a:spcPts val="0"/>
                        </a:spcAft>
                      </a:pPr>
                      <a:r>
                        <a:rPr lang="tr-TR" sz="1000" dirty="0">
                          <a:effectLst/>
                          <a:latin typeface="Times New Roman" pitchFamily="18" charset="0"/>
                          <a:cs typeface="Times New Roman" pitchFamily="18" charset="0"/>
                        </a:rPr>
                        <a:t>15</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Dr.Öğr.Üyesi</a:t>
                      </a:r>
                      <a:r>
                        <a:rPr lang="tr-TR" sz="1000" baseline="0" dirty="0">
                          <a:effectLst/>
                          <a:latin typeface="Times New Roman" pitchFamily="18" charset="0"/>
                          <a:cs typeface="Times New Roman" pitchFamily="18" charset="0"/>
                        </a:rPr>
                        <a:t> </a:t>
                      </a:r>
                      <a:r>
                        <a:rPr lang="tr-TR" sz="1000" dirty="0">
                          <a:effectLst/>
                          <a:latin typeface="Times New Roman" pitchFamily="18" charset="0"/>
                          <a:cs typeface="Times New Roman" pitchFamily="18" charset="0"/>
                        </a:rPr>
                        <a:t>Uyan</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a:effectLst/>
                          <a:latin typeface="Times New Roman" pitchFamily="18" charset="0"/>
                          <a:cs typeface="Times New Roman" pitchFamily="18" charset="0"/>
                        </a:rPr>
                        <a:t>YÜKSEL</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gn="l"/>
                      <a:endParaRPr lang="tr-TR" sz="100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dirty="0">
                          <a:latin typeface="Times New Roman" pitchFamily="18" charset="0"/>
                          <a:cs typeface="Times New Roman" pitchFamily="18" charset="0"/>
                        </a:rPr>
                        <a:t>Mezun</a:t>
                      </a:r>
                    </a:p>
                  </a:txBody>
                  <a:tcPr/>
                </a:tc>
                <a:extLst>
                  <a:ext uri="{0D108BD9-81ED-4DB2-BD59-A6C34878D82A}">
                    <a16:rowId xmlns:a16="http://schemas.microsoft.com/office/drawing/2014/main" val="10006"/>
                  </a:ext>
                </a:extLst>
              </a:tr>
              <a:tr h="370840">
                <a:tc>
                  <a:txBody>
                    <a:bodyPr/>
                    <a:lstStyle/>
                    <a:p>
                      <a:pPr>
                        <a:lnSpc>
                          <a:spcPct val="115000"/>
                        </a:lnSpc>
                        <a:spcAft>
                          <a:spcPts val="0"/>
                        </a:spcAft>
                      </a:pPr>
                      <a:r>
                        <a:rPr lang="tr-TR" sz="1000" dirty="0">
                          <a:effectLst/>
                          <a:latin typeface="Times New Roman" pitchFamily="18" charset="0"/>
                          <a:cs typeface="Times New Roman" pitchFamily="18" charset="0"/>
                        </a:rPr>
                        <a:t>16</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Öğr.Gör</a:t>
                      </a:r>
                      <a:r>
                        <a:rPr lang="tr-TR" sz="1000" dirty="0">
                          <a:effectLst/>
                          <a:latin typeface="Times New Roman" pitchFamily="18" charset="0"/>
                          <a:cs typeface="Times New Roman" pitchFamily="18" charset="0"/>
                        </a:rPr>
                        <a:t>. Yaşar </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a:effectLst/>
                          <a:latin typeface="Times New Roman" pitchFamily="18" charset="0"/>
                          <a:cs typeface="Times New Roman" pitchFamily="18" charset="0"/>
                        </a:rPr>
                        <a:t>KAYAN</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dirty="0">
                          <a:latin typeface="Times New Roman" pitchFamily="18" charset="0"/>
                          <a:cs typeface="Times New Roman" pitchFamily="18" charset="0"/>
                        </a:rPr>
                        <a:t>Devam</a:t>
                      </a:r>
                      <a:r>
                        <a:rPr lang="tr-TR" sz="1000" baseline="0" dirty="0">
                          <a:latin typeface="Times New Roman" pitchFamily="18" charset="0"/>
                          <a:cs typeface="Times New Roman" pitchFamily="18" charset="0"/>
                        </a:rPr>
                        <a:t> Ediyor</a:t>
                      </a:r>
                      <a:endParaRPr lang="tr-TR" sz="1000" dirty="0">
                        <a:latin typeface="Times New Roman" pitchFamily="18" charset="0"/>
                        <a:cs typeface="Times New Roman" pitchFamily="18" charset="0"/>
                      </a:endParaRPr>
                    </a:p>
                  </a:txBody>
                  <a:tcPr/>
                </a:tc>
                <a:tc>
                  <a:txBody>
                    <a:bodyPr/>
                    <a:lstStyle/>
                    <a:p>
                      <a:pPr algn="l"/>
                      <a:endParaRPr lang="tr-TR" sz="1000">
                        <a:latin typeface="Times New Roman" pitchFamily="18" charset="0"/>
                        <a:cs typeface="Times New Roman" pitchFamily="18" charset="0"/>
                      </a:endParaRPr>
                    </a:p>
                  </a:txBody>
                  <a:tcPr/>
                </a:tc>
                <a:extLst>
                  <a:ext uri="{0D108BD9-81ED-4DB2-BD59-A6C34878D82A}">
                    <a16:rowId xmlns:a16="http://schemas.microsoft.com/office/drawing/2014/main" val="10007"/>
                  </a:ext>
                </a:extLst>
              </a:tr>
              <a:tr h="370840">
                <a:tc>
                  <a:txBody>
                    <a:bodyPr/>
                    <a:lstStyle/>
                    <a:p>
                      <a:pPr>
                        <a:lnSpc>
                          <a:spcPct val="115000"/>
                        </a:lnSpc>
                        <a:spcAft>
                          <a:spcPts val="0"/>
                        </a:spcAft>
                      </a:pPr>
                      <a:r>
                        <a:rPr lang="tr-TR" sz="1000" dirty="0">
                          <a:effectLst/>
                          <a:latin typeface="Times New Roman" pitchFamily="18" charset="0"/>
                          <a:cs typeface="Times New Roman" pitchFamily="18" charset="0"/>
                        </a:rPr>
                        <a:t>17</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Öğr.Gör</a:t>
                      </a:r>
                      <a:r>
                        <a:rPr lang="tr-TR" sz="1000" dirty="0">
                          <a:effectLst/>
                          <a:latin typeface="Times New Roman" pitchFamily="18" charset="0"/>
                          <a:cs typeface="Times New Roman" pitchFamily="18" charset="0"/>
                        </a:rPr>
                        <a:t>. Yunus</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a:effectLst/>
                          <a:latin typeface="Times New Roman" pitchFamily="18" charset="0"/>
                          <a:cs typeface="Times New Roman" pitchFamily="18" charset="0"/>
                        </a:rPr>
                        <a:t>ALP</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dirty="0">
                          <a:latin typeface="Times New Roman" pitchFamily="18" charset="0"/>
                          <a:cs typeface="Times New Roman" pitchFamily="18" charset="0"/>
                        </a:rPr>
                        <a:t>Devam</a:t>
                      </a:r>
                      <a:r>
                        <a:rPr lang="tr-TR" sz="1000" baseline="0" dirty="0">
                          <a:latin typeface="Times New Roman" pitchFamily="18" charset="0"/>
                          <a:cs typeface="Times New Roman" pitchFamily="18" charset="0"/>
                        </a:rPr>
                        <a:t> Ediyor</a:t>
                      </a:r>
                      <a:endParaRPr lang="tr-TR" sz="1000" dirty="0">
                        <a:latin typeface="Times New Roman" pitchFamily="18" charset="0"/>
                        <a:cs typeface="Times New Roman" pitchFamily="18" charset="0"/>
                      </a:endParaRPr>
                    </a:p>
                  </a:txBody>
                  <a:tcPr/>
                </a:tc>
                <a:tc>
                  <a:txBody>
                    <a:bodyPr/>
                    <a:lstStyle/>
                    <a:p>
                      <a:pPr algn="l"/>
                      <a:endParaRPr lang="tr-TR" sz="1000">
                        <a:latin typeface="Times New Roman" pitchFamily="18" charset="0"/>
                        <a:cs typeface="Times New Roman" pitchFamily="18" charset="0"/>
                      </a:endParaRPr>
                    </a:p>
                  </a:txBody>
                  <a:tcPr/>
                </a:tc>
                <a:extLst>
                  <a:ext uri="{0D108BD9-81ED-4DB2-BD59-A6C34878D82A}">
                    <a16:rowId xmlns:a16="http://schemas.microsoft.com/office/drawing/2014/main" val="10008"/>
                  </a:ext>
                </a:extLst>
              </a:tr>
              <a:tr h="370840">
                <a:tc>
                  <a:txBody>
                    <a:bodyPr/>
                    <a:lstStyle/>
                    <a:p>
                      <a:pPr>
                        <a:lnSpc>
                          <a:spcPct val="115000"/>
                        </a:lnSpc>
                        <a:spcAft>
                          <a:spcPts val="0"/>
                        </a:spcAft>
                      </a:pPr>
                      <a:r>
                        <a:rPr lang="tr-TR" sz="1000" dirty="0">
                          <a:effectLst/>
                          <a:latin typeface="Times New Roman" pitchFamily="18" charset="0"/>
                          <a:ea typeface="Calibri"/>
                          <a:cs typeface="Times New Roman" pitchFamily="18" charset="0"/>
                        </a:rPr>
                        <a:t>18</a:t>
                      </a: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Öğr.Gör</a:t>
                      </a:r>
                      <a:r>
                        <a:rPr lang="tr-TR" sz="1000" dirty="0">
                          <a:effectLst/>
                          <a:latin typeface="Times New Roman" pitchFamily="18" charset="0"/>
                          <a:cs typeface="Times New Roman" pitchFamily="18" charset="0"/>
                        </a:rPr>
                        <a:t>. </a:t>
                      </a:r>
                      <a:r>
                        <a:rPr lang="tr-TR" sz="1000" dirty="0">
                          <a:effectLst/>
                          <a:latin typeface="Times New Roman" pitchFamily="18" charset="0"/>
                          <a:ea typeface="Calibri"/>
                          <a:cs typeface="Times New Roman" pitchFamily="18" charset="0"/>
                        </a:rPr>
                        <a:t>Hüsamettin</a:t>
                      </a:r>
                    </a:p>
                  </a:txBody>
                  <a:tcPr marL="55282" marR="55282" marT="0" marB="0"/>
                </a:tc>
                <a:tc>
                  <a:txBody>
                    <a:bodyPr/>
                    <a:lstStyle/>
                    <a:p>
                      <a:pPr>
                        <a:lnSpc>
                          <a:spcPct val="115000"/>
                        </a:lnSpc>
                        <a:spcAft>
                          <a:spcPts val="0"/>
                        </a:spcAft>
                      </a:pPr>
                      <a:r>
                        <a:rPr lang="tr-TR" sz="1000" dirty="0">
                          <a:effectLst/>
                          <a:latin typeface="Times New Roman" pitchFamily="18" charset="0"/>
                          <a:ea typeface="Calibri"/>
                          <a:cs typeface="Times New Roman" pitchFamily="18" charset="0"/>
                        </a:rPr>
                        <a:t>NAS ( YENİ ATANDI)</a:t>
                      </a:r>
                    </a:p>
                  </a:txBody>
                  <a:tcPr marL="55282" marR="55282"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dirty="0">
                          <a:latin typeface="Times New Roman" pitchFamily="18" charset="0"/>
                          <a:cs typeface="Times New Roman" pitchFamily="18" charset="0"/>
                        </a:rPr>
                        <a:t>Mezun</a:t>
                      </a:r>
                    </a:p>
                  </a:txBody>
                  <a:tcPr/>
                </a:tc>
                <a:tc>
                  <a:txBody>
                    <a:bodyPr/>
                    <a:lstStyle/>
                    <a:p>
                      <a:pPr algn="l"/>
                      <a:endParaRPr lang="tr-TR" sz="1000" dirty="0">
                        <a:latin typeface="Times New Roman" pitchFamily="18" charset="0"/>
                        <a:cs typeface="Times New Roman" pitchFamily="18" charset="0"/>
                      </a:endParaRPr>
                    </a:p>
                  </a:txBody>
                  <a:tcPr/>
                </a:tc>
                <a:extLst>
                  <a:ext uri="{0D108BD9-81ED-4DB2-BD59-A6C34878D82A}">
                    <a16:rowId xmlns:a16="http://schemas.microsoft.com/office/drawing/2014/main" val="10009"/>
                  </a:ext>
                </a:extLst>
              </a:tr>
              <a:tr h="370840">
                <a:tc>
                  <a:txBody>
                    <a:bodyPr/>
                    <a:lstStyle/>
                    <a:p>
                      <a:pPr>
                        <a:lnSpc>
                          <a:spcPct val="115000"/>
                        </a:lnSpc>
                        <a:spcAft>
                          <a:spcPts val="0"/>
                        </a:spcAft>
                      </a:pPr>
                      <a:r>
                        <a:rPr lang="tr-TR" sz="1000" dirty="0">
                          <a:effectLst/>
                          <a:latin typeface="Times New Roman" pitchFamily="18" charset="0"/>
                          <a:ea typeface="Calibri"/>
                          <a:cs typeface="Times New Roman" pitchFamily="18" charset="0"/>
                        </a:rPr>
                        <a:t>19</a:t>
                      </a: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Öğr.Gör</a:t>
                      </a:r>
                      <a:r>
                        <a:rPr lang="tr-TR" sz="1000" dirty="0">
                          <a:effectLst/>
                          <a:latin typeface="Times New Roman" pitchFamily="18" charset="0"/>
                          <a:cs typeface="Times New Roman" pitchFamily="18" charset="0"/>
                        </a:rPr>
                        <a:t>. </a:t>
                      </a:r>
                      <a:r>
                        <a:rPr lang="tr-TR" sz="1000" dirty="0">
                          <a:effectLst/>
                          <a:latin typeface="Times New Roman" pitchFamily="18" charset="0"/>
                          <a:ea typeface="Calibri"/>
                          <a:cs typeface="Times New Roman" pitchFamily="18" charset="0"/>
                        </a:rPr>
                        <a:t>Mehmet</a:t>
                      </a:r>
                      <a:r>
                        <a:rPr lang="tr-TR" sz="1000" baseline="0" dirty="0">
                          <a:effectLst/>
                          <a:latin typeface="Times New Roman" pitchFamily="18" charset="0"/>
                          <a:ea typeface="Calibri"/>
                          <a:cs typeface="Times New Roman" pitchFamily="18" charset="0"/>
                        </a:rPr>
                        <a:t> Rıdvan</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000" baseline="0" dirty="0">
                          <a:effectLst/>
                          <a:latin typeface="Times New Roman" pitchFamily="18" charset="0"/>
                          <a:ea typeface="Calibri"/>
                          <a:cs typeface="Times New Roman" pitchFamily="18" charset="0"/>
                        </a:rPr>
                        <a:t>ALTUNKUM</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dirty="0">
                          <a:latin typeface="Times New Roman" pitchFamily="18" charset="0"/>
                          <a:cs typeface="Times New Roman" pitchFamily="18" charset="0"/>
                        </a:rPr>
                        <a:t>Mezun</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000" dirty="0">
                        <a:latin typeface="Times New Roman" pitchFamily="18" charset="0"/>
                        <a:cs typeface="Times New Roman" pitchFamily="18" charset="0"/>
                      </a:endParaRPr>
                    </a:p>
                  </a:txBody>
                  <a:tcPr/>
                </a:tc>
                <a:tc>
                  <a:txBody>
                    <a:bodyPr/>
                    <a:lstStyle/>
                    <a:p>
                      <a:pPr algn="l"/>
                      <a:endParaRPr lang="tr-TR" sz="1000" dirty="0">
                        <a:latin typeface="Times New Roman" pitchFamily="18" charset="0"/>
                        <a:cs typeface="Times New Roman" pitchFamily="18" charset="0"/>
                      </a:endParaRPr>
                    </a:p>
                  </a:txBody>
                  <a:tcPr/>
                </a:tc>
                <a:extLst>
                  <a:ext uri="{0D108BD9-81ED-4DB2-BD59-A6C34878D82A}">
                    <a16:rowId xmlns:a16="http://schemas.microsoft.com/office/drawing/2014/main" val="10010"/>
                  </a:ext>
                </a:extLst>
              </a:tr>
              <a:tr h="370840">
                <a:tc>
                  <a:txBody>
                    <a:bodyPr/>
                    <a:lstStyle/>
                    <a:p>
                      <a:pPr>
                        <a:lnSpc>
                          <a:spcPct val="115000"/>
                        </a:lnSpc>
                        <a:spcAft>
                          <a:spcPts val="0"/>
                        </a:spcAft>
                      </a:pPr>
                      <a:r>
                        <a:rPr lang="tr-TR" sz="1000" dirty="0">
                          <a:effectLst/>
                          <a:latin typeface="Times New Roman" pitchFamily="18" charset="0"/>
                          <a:ea typeface="Calibri"/>
                          <a:cs typeface="Times New Roman" pitchFamily="18" charset="0"/>
                        </a:rPr>
                        <a:t>20</a:t>
                      </a: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Öğr.Gör</a:t>
                      </a:r>
                      <a:r>
                        <a:rPr lang="tr-TR" sz="1000" dirty="0">
                          <a:effectLst/>
                          <a:latin typeface="Times New Roman" pitchFamily="18" charset="0"/>
                          <a:cs typeface="Times New Roman" pitchFamily="18" charset="0"/>
                        </a:rPr>
                        <a:t>. </a:t>
                      </a:r>
                      <a:r>
                        <a:rPr lang="tr-TR" sz="1000" dirty="0">
                          <a:effectLst/>
                          <a:latin typeface="Times New Roman" pitchFamily="18" charset="0"/>
                          <a:ea typeface="Calibri"/>
                          <a:cs typeface="Times New Roman" pitchFamily="18" charset="0"/>
                        </a:rPr>
                        <a:t>Serpil</a:t>
                      </a:r>
                      <a:r>
                        <a:rPr lang="tr-TR" sz="1000" baseline="0" dirty="0">
                          <a:effectLst/>
                          <a:latin typeface="Times New Roman" pitchFamily="18" charset="0"/>
                          <a:ea typeface="Calibri"/>
                          <a:cs typeface="Times New Roman" pitchFamily="18" charset="0"/>
                        </a:rPr>
                        <a:t> PEKDOĞAN</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a:effectLst/>
                          <a:latin typeface="Times New Roman" pitchFamily="18" charset="0"/>
                          <a:ea typeface="Calibri"/>
                          <a:cs typeface="Times New Roman" pitchFamily="18" charset="0"/>
                        </a:rPr>
                        <a:t>GÖZTOK</a:t>
                      </a:r>
                    </a:p>
                  </a:txBody>
                  <a:tcPr marL="55282" marR="55282"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dirty="0">
                          <a:latin typeface="Times New Roman" pitchFamily="18" charset="0"/>
                          <a:cs typeface="Times New Roman" pitchFamily="18" charset="0"/>
                        </a:rPr>
                        <a:t>Devam</a:t>
                      </a:r>
                      <a:r>
                        <a:rPr lang="tr-TR" sz="1000" baseline="0" dirty="0">
                          <a:latin typeface="Times New Roman" pitchFamily="18" charset="0"/>
                          <a:cs typeface="Times New Roman" pitchFamily="18" charset="0"/>
                        </a:rPr>
                        <a:t> Ediyor</a:t>
                      </a:r>
                      <a:endParaRPr lang="tr-TR" sz="1000" dirty="0">
                        <a:latin typeface="Times New Roman" pitchFamily="18" charset="0"/>
                        <a:cs typeface="Times New Roman" pitchFamily="18" charset="0"/>
                      </a:endParaRP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54437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461665"/>
          </a:xfrm>
          <a:prstGeom prst="rect">
            <a:avLst/>
          </a:prstGeom>
          <a:noFill/>
        </p:spPr>
        <p:txBody>
          <a:bodyPr wrap="square" rtlCol="0">
            <a:spAutoFit/>
          </a:bodyPr>
          <a:lstStyle/>
          <a:p>
            <a:r>
              <a:rPr lang="tr-TR" sz="2400" b="1" dirty="0"/>
              <a:t>YÜKSEKOKULU ENVANTER SAYISI</a:t>
            </a:r>
          </a:p>
        </p:txBody>
      </p:sp>
      <p:graphicFrame>
        <p:nvGraphicFramePr>
          <p:cNvPr id="3" name="Tablo 2"/>
          <p:cNvGraphicFramePr>
            <a:graphicFrameLocks noGrp="1"/>
          </p:cNvGraphicFramePr>
          <p:nvPr>
            <p:extLst>
              <p:ext uri="{D42A27DB-BD31-4B8C-83A1-F6EECF244321}">
                <p14:modId xmlns:p14="http://schemas.microsoft.com/office/powerpoint/2010/main" val="390741641"/>
              </p:ext>
            </p:extLst>
          </p:nvPr>
        </p:nvGraphicFramePr>
        <p:xfrm>
          <a:off x="1505372" y="1339999"/>
          <a:ext cx="6137652" cy="2759309"/>
        </p:xfrm>
        <a:graphic>
          <a:graphicData uri="http://schemas.openxmlformats.org/drawingml/2006/table">
            <a:tbl>
              <a:tblPr firstRow="1" firstCol="1" bandRow="1">
                <a:tableStyleId>{5C22544A-7EE6-4342-B048-85BDC9FD1C3A}</a:tableStyleId>
              </a:tblPr>
              <a:tblGrid>
                <a:gridCol w="2527817">
                  <a:extLst>
                    <a:ext uri="{9D8B030D-6E8A-4147-A177-3AD203B41FA5}">
                      <a16:colId xmlns:a16="http://schemas.microsoft.com/office/drawing/2014/main" val="20000"/>
                    </a:ext>
                  </a:extLst>
                </a:gridCol>
                <a:gridCol w="850157">
                  <a:extLst>
                    <a:ext uri="{9D8B030D-6E8A-4147-A177-3AD203B41FA5}">
                      <a16:colId xmlns:a16="http://schemas.microsoft.com/office/drawing/2014/main" val="20001"/>
                    </a:ext>
                  </a:extLst>
                </a:gridCol>
                <a:gridCol w="1699647">
                  <a:extLst>
                    <a:ext uri="{9D8B030D-6E8A-4147-A177-3AD203B41FA5}">
                      <a16:colId xmlns:a16="http://schemas.microsoft.com/office/drawing/2014/main" val="20002"/>
                    </a:ext>
                  </a:extLst>
                </a:gridCol>
                <a:gridCol w="1060031">
                  <a:extLst>
                    <a:ext uri="{9D8B030D-6E8A-4147-A177-3AD203B41FA5}">
                      <a16:colId xmlns:a16="http://schemas.microsoft.com/office/drawing/2014/main" val="20003"/>
                    </a:ext>
                  </a:extLst>
                </a:gridCol>
              </a:tblGrid>
              <a:tr h="705815">
                <a:tc>
                  <a:txBody>
                    <a:bodyPr/>
                    <a:lstStyle/>
                    <a:p>
                      <a:pPr>
                        <a:lnSpc>
                          <a:spcPct val="115000"/>
                        </a:lnSpc>
                        <a:spcAft>
                          <a:spcPts val="0"/>
                        </a:spcAft>
                      </a:pPr>
                      <a:r>
                        <a:rPr lang="tr-TR" sz="1100" dirty="0">
                          <a:effectLst/>
                        </a:rPr>
                        <a:t>CİNSİ</a:t>
                      </a:r>
                      <a:endParaRPr lang="tr-TR" sz="11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100">
                          <a:effectLst/>
                        </a:rPr>
                        <a:t>İdari amaçlı</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100">
                          <a:effectLst/>
                        </a:rPr>
                        <a:t>Eğitim amaçlı (Adet)</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100">
                          <a:effectLst/>
                        </a:rPr>
                        <a:t>Toplam</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42249">
                <a:tc>
                  <a:txBody>
                    <a:bodyPr/>
                    <a:lstStyle/>
                    <a:p>
                      <a:pPr>
                        <a:lnSpc>
                          <a:spcPct val="115000"/>
                        </a:lnSpc>
                        <a:spcAft>
                          <a:spcPts val="0"/>
                        </a:spcAft>
                      </a:pPr>
                      <a:r>
                        <a:rPr lang="tr-TR" sz="1100">
                          <a:effectLst/>
                        </a:rPr>
                        <a:t>Taşınabilir Sayısı</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100">
                          <a:effectLst/>
                        </a:rPr>
                        <a:t>11</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100">
                          <a:effectLst/>
                        </a:rPr>
                        <a:t>-</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100">
                          <a:effectLst/>
                        </a:rPr>
                        <a:t>11</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42249">
                <a:tc>
                  <a:txBody>
                    <a:bodyPr/>
                    <a:lstStyle/>
                    <a:p>
                      <a:pPr>
                        <a:lnSpc>
                          <a:spcPct val="115000"/>
                        </a:lnSpc>
                        <a:spcAft>
                          <a:spcPts val="0"/>
                        </a:spcAft>
                      </a:pPr>
                      <a:r>
                        <a:rPr lang="tr-TR" sz="1100">
                          <a:effectLst/>
                        </a:rPr>
                        <a:t>Masaüstü Bilgisayar </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100" dirty="0">
                          <a:effectLst/>
                        </a:rPr>
                        <a:t>20</a:t>
                      </a:r>
                      <a:endParaRPr lang="tr-TR" sz="11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100">
                          <a:effectLst/>
                        </a:rPr>
                        <a:t>-</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100">
                          <a:effectLst/>
                        </a:rPr>
                        <a:t>20</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42249">
                <a:tc>
                  <a:txBody>
                    <a:bodyPr/>
                    <a:lstStyle/>
                    <a:p>
                      <a:pPr>
                        <a:lnSpc>
                          <a:spcPct val="115000"/>
                        </a:lnSpc>
                        <a:spcAft>
                          <a:spcPts val="0"/>
                        </a:spcAft>
                      </a:pPr>
                      <a:r>
                        <a:rPr lang="tr-TR" sz="1100">
                          <a:effectLst/>
                        </a:rPr>
                        <a:t>Bilgisayar Labaratuvar sayısı </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100">
                          <a:effectLst/>
                        </a:rPr>
                        <a:t>2</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100">
                          <a:effectLst/>
                        </a:rPr>
                        <a:t>-</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100">
                          <a:effectLst/>
                        </a:rPr>
                        <a:t>2</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342249">
                <a:tc>
                  <a:txBody>
                    <a:bodyPr/>
                    <a:lstStyle/>
                    <a:p>
                      <a:pPr>
                        <a:lnSpc>
                          <a:spcPct val="115000"/>
                        </a:lnSpc>
                        <a:spcAft>
                          <a:spcPts val="0"/>
                        </a:spcAft>
                      </a:pPr>
                      <a:r>
                        <a:rPr lang="tr-TR" sz="1100">
                          <a:effectLst/>
                        </a:rPr>
                        <a:t>Labatuvarda bulunan bilgisayar sayısı</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100" dirty="0">
                          <a:effectLst/>
                        </a:rPr>
                        <a:t> </a:t>
                      </a:r>
                      <a:endParaRPr lang="tr-TR" sz="11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100" dirty="0">
                          <a:effectLst/>
                        </a:rPr>
                        <a:t>73</a:t>
                      </a:r>
                      <a:endParaRPr lang="tr-TR" sz="11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100" dirty="0">
                          <a:effectLst/>
                        </a:rPr>
                        <a:t>73</a:t>
                      </a:r>
                      <a:endParaRPr lang="tr-T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342249">
                <a:tc>
                  <a:txBody>
                    <a:bodyPr/>
                    <a:lstStyle/>
                    <a:p>
                      <a:pPr>
                        <a:lnSpc>
                          <a:spcPct val="115000"/>
                        </a:lnSpc>
                        <a:spcAft>
                          <a:spcPts val="0"/>
                        </a:spcAft>
                      </a:pPr>
                      <a:r>
                        <a:rPr lang="tr-TR" sz="1100">
                          <a:effectLst/>
                        </a:rPr>
                        <a:t>Derslik Sayısı</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100" dirty="0">
                          <a:effectLst/>
                        </a:rPr>
                        <a:t>12</a:t>
                      </a:r>
                      <a:endParaRPr lang="tr-TR" sz="11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100" dirty="0">
                          <a:effectLst/>
                        </a:rPr>
                        <a:t>-</a:t>
                      </a:r>
                      <a:endParaRPr lang="tr-TR" sz="11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100" dirty="0">
                          <a:effectLst/>
                        </a:rPr>
                        <a:t>12</a:t>
                      </a:r>
                      <a:endParaRPr lang="tr-T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342249">
                <a:tc>
                  <a:txBody>
                    <a:bodyPr/>
                    <a:lstStyle/>
                    <a:p>
                      <a:pPr>
                        <a:lnSpc>
                          <a:spcPct val="115000"/>
                        </a:lnSpc>
                        <a:spcAft>
                          <a:spcPts val="0"/>
                        </a:spcAft>
                      </a:pPr>
                      <a:r>
                        <a:rPr lang="tr-TR" sz="1100">
                          <a:effectLst/>
                        </a:rPr>
                        <a:t>Öğrenci yemekhanesi</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100" dirty="0">
                          <a:effectLst/>
                        </a:rPr>
                        <a:t>1</a:t>
                      </a:r>
                      <a:endParaRPr lang="tr-TR" sz="11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100">
                          <a:effectLst/>
                        </a:rPr>
                        <a:t>-</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100" dirty="0">
                          <a:effectLst/>
                        </a:rPr>
                        <a:t>1</a:t>
                      </a:r>
                      <a:endParaRPr lang="tr-T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4079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461665"/>
          </a:xfrm>
          <a:prstGeom prst="rect">
            <a:avLst/>
          </a:prstGeom>
          <a:noFill/>
        </p:spPr>
        <p:txBody>
          <a:bodyPr wrap="square" rtlCol="0">
            <a:spAutoFit/>
          </a:bodyPr>
          <a:lstStyle/>
          <a:p>
            <a:r>
              <a:rPr lang="tr-TR" sz="2400" b="1" dirty="0"/>
              <a:t>MALİ YAPIMIZ</a:t>
            </a:r>
          </a:p>
        </p:txBody>
      </p:sp>
      <p:sp>
        <p:nvSpPr>
          <p:cNvPr id="3" name="Dikdörtgen 2"/>
          <p:cNvSpPr/>
          <p:nvPr/>
        </p:nvSpPr>
        <p:spPr>
          <a:xfrm>
            <a:off x="1776846" y="1383864"/>
            <a:ext cx="6096000" cy="2862322"/>
          </a:xfrm>
          <a:prstGeom prst="rect">
            <a:avLst/>
          </a:prstGeom>
        </p:spPr>
        <p:txBody>
          <a:bodyPr>
            <a:spAutoFit/>
          </a:bodyPr>
          <a:lstStyle/>
          <a:p>
            <a:pPr algn="just">
              <a:buNone/>
            </a:pPr>
            <a:r>
              <a:rPr lang="tr-TR" dirty="0"/>
              <a:t>Mali Yapımız incelendiğinde özellikle ikinci öğretim bütçe planlamasında harç  geliri ve personel giderleri arasında denge sağlanabilecek kapasitede olmadığından sınırlı bir bütçeye sahip olduğumuz görülmektedir. 		</a:t>
            </a:r>
          </a:p>
          <a:p>
            <a:pPr algn="just">
              <a:buNone/>
            </a:pPr>
            <a:endParaRPr lang="tr-TR" dirty="0"/>
          </a:p>
          <a:p>
            <a:pPr algn="just">
              <a:buNone/>
            </a:pPr>
            <a:r>
              <a:rPr lang="tr-TR" dirty="0"/>
              <a:t>Bütçe dengemizi, mümkün mertebede en iyi şekilde devam ettirebilmek için her yarıyıl başlangıcında yaklaşık gelir-maliyet hesaplamasını yaparak katsayı belirlemeye  devam edilecektir. Aynı zamanda harcama planlaması titiz bir şekilde ele alınmaktadır.</a:t>
            </a:r>
          </a:p>
        </p:txBody>
      </p:sp>
    </p:spTree>
    <p:extLst>
      <p:ext uri="{BB962C8B-B14F-4D97-AF65-F5344CB8AC3E}">
        <p14:creationId xmlns:p14="http://schemas.microsoft.com/office/powerpoint/2010/main" val="4246184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4893647"/>
          </a:xfrm>
          <a:prstGeom prst="rect">
            <a:avLst/>
          </a:prstGeom>
          <a:noFill/>
        </p:spPr>
        <p:txBody>
          <a:bodyPr wrap="square" rtlCol="0">
            <a:spAutoFit/>
          </a:bodyPr>
          <a:lstStyle/>
          <a:p>
            <a:r>
              <a:rPr lang="tr-TR" sz="2400" b="1" dirty="0"/>
              <a:t>ZAYIF YÖNLERİMİZ</a:t>
            </a:r>
          </a:p>
          <a:p>
            <a:pPr lvl="0"/>
            <a:r>
              <a:rPr lang="tr-TR" sz="2400" dirty="0"/>
              <a:t>* Binamızın oldukça eski olması özellikle binamızın bodrum katında bulunan Laboratuvarların fiziki şartlarında oldukça büyük bir dezavantaj yaratma binanın gelecek dönemlerde değişme ihtimali göz önüne alınmakta ve gideri yüksek harcamalardan bütçemizin de sınırlı olması sebebi ile kaçınılmaktadır.</a:t>
            </a:r>
          </a:p>
          <a:p>
            <a:pPr lvl="0"/>
            <a:r>
              <a:rPr lang="tr-TR" sz="2400" dirty="0"/>
              <a:t>* Bütçemizin sınırlı olması sebebi ile ve ikinci öğretim bölümü öğrencilerin sayısının oldukça az olması sebebi ile var olan ihtiyaçlarımızı öncelik sırasına koymak zorunda kalmaktayız.</a:t>
            </a:r>
          </a:p>
          <a:p>
            <a:endParaRPr lang="tr-TR" sz="2400" b="1" dirty="0"/>
          </a:p>
        </p:txBody>
      </p:sp>
    </p:spTree>
    <p:extLst>
      <p:ext uri="{BB962C8B-B14F-4D97-AF65-F5344CB8AC3E}">
        <p14:creationId xmlns:p14="http://schemas.microsoft.com/office/powerpoint/2010/main" val="1013667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3416320"/>
          </a:xfrm>
          <a:prstGeom prst="rect">
            <a:avLst/>
          </a:prstGeom>
          <a:noFill/>
        </p:spPr>
        <p:txBody>
          <a:bodyPr wrap="square" rtlCol="0">
            <a:spAutoFit/>
          </a:bodyPr>
          <a:lstStyle/>
          <a:p>
            <a:r>
              <a:rPr lang="tr-TR" sz="2400" b="1" dirty="0"/>
              <a:t>KUVVETLİ YÖNLERİMİZ</a:t>
            </a:r>
          </a:p>
          <a:p>
            <a:pPr lvl="0"/>
            <a:r>
              <a:rPr lang="tr-TR" sz="1600" dirty="0"/>
              <a:t>* Özveri ile çalışan (az sayıda olmasına rağmen) yetişmiş akademisyenlerimizin olması. </a:t>
            </a:r>
          </a:p>
          <a:p>
            <a:pPr lvl="0"/>
            <a:r>
              <a:rPr lang="tr-TR" sz="1600" dirty="0"/>
              <a:t>* Sınıf mevcutlarının ideal sayıda olması. </a:t>
            </a:r>
          </a:p>
          <a:p>
            <a:pPr lvl="0"/>
            <a:r>
              <a:rPr lang="tr-TR" sz="1600" dirty="0"/>
              <a:t>* Birimimizin sektörle olan ilişkilerinin aktif olup olumlu yönde ilerlemesi. </a:t>
            </a:r>
          </a:p>
          <a:p>
            <a:pPr lvl="0"/>
            <a:r>
              <a:rPr lang="tr-TR" sz="1600" dirty="0"/>
              <a:t>* Akademisyenlerimizin, konuları hakkında ders notlarının ve materyallerin hazırlanması çalışmalarında gayretli olmaları. </a:t>
            </a:r>
          </a:p>
          <a:p>
            <a:pPr lvl="0"/>
            <a:r>
              <a:rPr lang="tr-TR" sz="1600" dirty="0"/>
              <a:t>* Ders içeriklerinin iyileştirilmesi yönünde paydaşlarımızla çalışmaların yapılıyor olması. </a:t>
            </a:r>
          </a:p>
          <a:p>
            <a:pPr lvl="0"/>
            <a:r>
              <a:rPr lang="tr-TR" sz="1600" dirty="0"/>
              <a:t>* Bazı hizmetlerin internet üzerinden yürütülmesi.( Uzaktan Eğitim)</a:t>
            </a:r>
          </a:p>
          <a:p>
            <a:pPr lvl="0"/>
            <a:r>
              <a:rPr lang="tr-TR" sz="1600" dirty="0"/>
              <a:t>* Öğrencilerimizin ve akademisyenlerimizin tüm kampüs alanlarında kablosuz internet hizmetinden faydalanabilmesi</a:t>
            </a:r>
          </a:p>
          <a:p>
            <a:endParaRPr lang="tr-TR" sz="1600" b="1" dirty="0"/>
          </a:p>
        </p:txBody>
      </p:sp>
    </p:spTree>
    <p:extLst>
      <p:ext uri="{BB962C8B-B14F-4D97-AF65-F5344CB8AC3E}">
        <p14:creationId xmlns:p14="http://schemas.microsoft.com/office/powerpoint/2010/main" val="1489172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461665"/>
          </a:xfrm>
          <a:prstGeom prst="rect">
            <a:avLst/>
          </a:prstGeom>
          <a:noFill/>
        </p:spPr>
        <p:txBody>
          <a:bodyPr wrap="square" rtlCol="0">
            <a:spAutoFit/>
          </a:bodyPr>
          <a:lstStyle/>
          <a:p>
            <a:r>
              <a:rPr lang="tr-TR" sz="2400" b="1" dirty="0"/>
              <a:t>KUVVETLİ YÖNLERİMİZ</a:t>
            </a:r>
          </a:p>
        </p:txBody>
      </p:sp>
      <p:sp>
        <p:nvSpPr>
          <p:cNvPr id="3" name="Dikdörtgen 2"/>
          <p:cNvSpPr/>
          <p:nvPr/>
        </p:nvSpPr>
        <p:spPr>
          <a:xfrm>
            <a:off x="1581150" y="1251208"/>
            <a:ext cx="6096000" cy="3098284"/>
          </a:xfrm>
          <a:prstGeom prst="rect">
            <a:avLst/>
          </a:prstGeom>
        </p:spPr>
        <p:txBody>
          <a:bodyPr>
            <a:spAutoFit/>
          </a:bodyPr>
          <a:lstStyle/>
          <a:p>
            <a:pPr lvl="0" defTabSz="685800">
              <a:lnSpc>
                <a:spcPct val="90000"/>
              </a:lnSpc>
              <a:spcBef>
                <a:spcPts val="750"/>
              </a:spcBef>
            </a:pPr>
            <a:r>
              <a:rPr lang="tr-TR" dirty="0">
                <a:solidFill>
                  <a:prstClr val="black"/>
                </a:solidFill>
              </a:rPr>
              <a:t>* İdari personele yönelik, hizmet içi eğitim düzenleniyor olması.</a:t>
            </a:r>
          </a:p>
          <a:p>
            <a:pPr lvl="0" defTabSz="685800">
              <a:lnSpc>
                <a:spcPct val="90000"/>
              </a:lnSpc>
              <a:spcBef>
                <a:spcPts val="750"/>
              </a:spcBef>
            </a:pPr>
            <a:r>
              <a:rPr lang="tr-TR" dirty="0">
                <a:solidFill>
                  <a:prstClr val="black"/>
                </a:solidFill>
              </a:rPr>
              <a:t>* Temizlik hizmetlerinin en iyi şekilde yürütülüyor olması. </a:t>
            </a:r>
          </a:p>
          <a:p>
            <a:pPr lvl="0" defTabSz="685800">
              <a:lnSpc>
                <a:spcPct val="90000"/>
              </a:lnSpc>
              <a:spcBef>
                <a:spcPts val="750"/>
              </a:spcBef>
            </a:pPr>
            <a:r>
              <a:rPr lang="tr-TR" dirty="0">
                <a:solidFill>
                  <a:prstClr val="black"/>
                </a:solidFill>
              </a:rPr>
              <a:t>* Uygulamalı bölümlerdeki, ortak çalışmalarda sergilenen uyum ve yardımlaşma. </a:t>
            </a:r>
          </a:p>
          <a:p>
            <a:pPr lvl="0" defTabSz="685800">
              <a:lnSpc>
                <a:spcPct val="90000"/>
              </a:lnSpc>
              <a:spcBef>
                <a:spcPts val="750"/>
              </a:spcBef>
            </a:pPr>
            <a:r>
              <a:rPr lang="tr-TR" dirty="0">
                <a:solidFill>
                  <a:prstClr val="black"/>
                </a:solidFill>
              </a:rPr>
              <a:t>* Öğrencilerin akademisyenlerle rahat görüşebilme imkânına sahip olması.</a:t>
            </a:r>
          </a:p>
          <a:p>
            <a:pPr lvl="0" defTabSz="685800">
              <a:lnSpc>
                <a:spcPct val="90000"/>
              </a:lnSpc>
              <a:spcBef>
                <a:spcPts val="750"/>
              </a:spcBef>
            </a:pPr>
            <a:r>
              <a:rPr lang="tr-TR" dirty="0">
                <a:solidFill>
                  <a:prstClr val="black"/>
                </a:solidFill>
              </a:rPr>
              <a:t>* Öğrencinin öğretim sürecinde takibinin yapılması. </a:t>
            </a:r>
          </a:p>
          <a:p>
            <a:pPr lvl="0" defTabSz="685800">
              <a:lnSpc>
                <a:spcPct val="90000"/>
              </a:lnSpc>
              <a:spcBef>
                <a:spcPts val="750"/>
              </a:spcBef>
            </a:pPr>
            <a:r>
              <a:rPr lang="tr-TR" dirty="0">
                <a:solidFill>
                  <a:prstClr val="black"/>
                </a:solidFill>
              </a:rPr>
              <a:t>* Uygun zamanlarda her talep ettiğimizde düzenleyeceğimiz teknik geziler için araç tahsis edilmesi ve bu şekilde sahada da öğrencilerimize kabiliyet kazandırabiliyor olmamız.</a:t>
            </a:r>
          </a:p>
        </p:txBody>
      </p:sp>
    </p:spTree>
    <p:extLst>
      <p:ext uri="{BB962C8B-B14F-4D97-AF65-F5344CB8AC3E}">
        <p14:creationId xmlns:p14="http://schemas.microsoft.com/office/powerpoint/2010/main" val="4051438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00225" y="612845"/>
            <a:ext cx="7343775" cy="5078313"/>
          </a:xfrm>
          <a:prstGeom prst="rect">
            <a:avLst/>
          </a:prstGeom>
        </p:spPr>
        <p:txBody>
          <a:bodyPr wrap="square">
            <a:spAutoFit/>
          </a:bodyPr>
          <a:lstStyle/>
          <a:p>
            <a:r>
              <a:rPr lang="tr-TR" b="1" dirty="0"/>
              <a:t>BİRİMİN GEÇMİŞİ TARİHÇESİ </a:t>
            </a:r>
          </a:p>
          <a:p>
            <a:r>
              <a:rPr lang="tr-TR" dirty="0"/>
              <a:t> </a:t>
            </a:r>
          </a:p>
          <a:p>
            <a:pPr algn="just"/>
            <a:r>
              <a:rPr lang="tr-TR" sz="1600" dirty="0"/>
              <a:t>Siirt Meslek Yüksekokulu 2002-2003 eğitim –öğretim döneminde Dicle Üniversitesi’ne bağlı olarak kurulmuştur. 2014 -2015 eğitim –öğretim döneminde yeni bir yapılanmaya gidilmiş ve Teknik Bilimler Meslek Yüksekokulu ayrı ve yeni bir birim olarak eğitime hizmet vermeye başlamıştır.</a:t>
            </a:r>
          </a:p>
          <a:p>
            <a:pPr algn="just"/>
            <a:r>
              <a:rPr lang="tr-TR" sz="1600" dirty="0"/>
              <a:t>Teknik Bilimler Meslek Yüksekokulumuz 2014 yılında kurulmuş olup, bünyesinde;</a:t>
            </a:r>
          </a:p>
          <a:p>
            <a:r>
              <a:rPr lang="tr-TR" sz="1600" dirty="0"/>
              <a:t>* Makine ve Metal Teknolojileri,</a:t>
            </a:r>
          </a:p>
          <a:p>
            <a:r>
              <a:rPr lang="tr-TR" sz="1600" dirty="0"/>
              <a:t>* Elektrik Teknolojileri,</a:t>
            </a:r>
          </a:p>
          <a:p>
            <a:r>
              <a:rPr lang="tr-TR" sz="1600" dirty="0"/>
              <a:t>* İnşaat Teknolojileri,</a:t>
            </a:r>
          </a:p>
          <a:p>
            <a:r>
              <a:rPr lang="tr-TR" sz="1600" dirty="0"/>
              <a:t>* Bilgisayar Programcılığı,</a:t>
            </a:r>
          </a:p>
          <a:p>
            <a:r>
              <a:rPr lang="tr-TR" sz="1600" dirty="0"/>
              <a:t>* Gıda Teknolojileri,</a:t>
            </a:r>
          </a:p>
          <a:p>
            <a:r>
              <a:rPr lang="tr-TR" sz="1600" dirty="0"/>
              <a:t>* Kimya Teknolojileri,</a:t>
            </a:r>
          </a:p>
          <a:p>
            <a:r>
              <a:rPr lang="tr-TR" sz="1600" dirty="0"/>
              <a:t>* Arıcılık,</a:t>
            </a:r>
          </a:p>
          <a:p>
            <a:r>
              <a:rPr lang="tr-TR" sz="1600" dirty="0"/>
              <a:t>* Özel Güvenlik ve Koruma</a:t>
            </a:r>
          </a:p>
          <a:p>
            <a:r>
              <a:rPr lang="tr-TR" sz="1600" dirty="0"/>
              <a:t>* Raylı Sistemler Elektrik ve Elektronik Teknolojisi Programı (</a:t>
            </a:r>
            <a:r>
              <a:rPr lang="tr-TR" sz="1200" dirty="0"/>
              <a:t>Henüz Öğrenci Alımı Olmadı</a:t>
            </a:r>
            <a:r>
              <a:rPr lang="tr-TR" sz="1600" dirty="0"/>
              <a:t>)</a:t>
            </a:r>
          </a:p>
          <a:p>
            <a:r>
              <a:rPr lang="tr-TR" sz="1600" dirty="0"/>
              <a:t>* Raylı Sistemler Makine Teknolojisi Programı </a:t>
            </a:r>
            <a:r>
              <a:rPr lang="tr-TR" sz="1200" dirty="0"/>
              <a:t>(Henüz Öğrenci Alımı Olmadı)</a:t>
            </a:r>
            <a:endParaRPr lang="tr-TR" sz="1600" dirty="0"/>
          </a:p>
          <a:p>
            <a:r>
              <a:rPr lang="tr-TR" sz="1600" dirty="0"/>
              <a:t>Bölümleri Mevcuttur.</a:t>
            </a:r>
          </a:p>
          <a:p>
            <a:r>
              <a:rPr lang="tr-TR" sz="1600" dirty="0"/>
              <a:t>Teknik Bilimler Meslek Yüksekokulu merkez yerleşkede olup, sosyal imkânlar ve ulaşım açısından avantajlı bir konumdadır.  </a:t>
            </a:r>
          </a:p>
        </p:txBody>
      </p:sp>
    </p:spTree>
    <p:extLst>
      <p:ext uri="{BB962C8B-B14F-4D97-AF65-F5344CB8AC3E}">
        <p14:creationId xmlns:p14="http://schemas.microsoft.com/office/powerpoint/2010/main" val="787158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461665"/>
          </a:xfrm>
          <a:prstGeom prst="rect">
            <a:avLst/>
          </a:prstGeom>
          <a:noFill/>
        </p:spPr>
        <p:txBody>
          <a:bodyPr wrap="square" rtlCol="0">
            <a:spAutoFit/>
          </a:bodyPr>
          <a:lstStyle/>
          <a:p>
            <a:r>
              <a:rPr lang="tr-TR" sz="2400" b="1" dirty="0"/>
              <a:t>KUVVETLİ YÖNLERİMİZ</a:t>
            </a:r>
          </a:p>
        </p:txBody>
      </p:sp>
      <p:sp>
        <p:nvSpPr>
          <p:cNvPr id="3" name="Dikdörtgen 2"/>
          <p:cNvSpPr/>
          <p:nvPr/>
        </p:nvSpPr>
        <p:spPr>
          <a:xfrm>
            <a:off x="1581150" y="1251208"/>
            <a:ext cx="6096000" cy="341632"/>
          </a:xfrm>
          <a:prstGeom prst="rect">
            <a:avLst/>
          </a:prstGeom>
        </p:spPr>
        <p:txBody>
          <a:bodyPr>
            <a:spAutoFit/>
          </a:bodyPr>
          <a:lstStyle/>
          <a:p>
            <a:pPr lvl="0" defTabSz="685800">
              <a:lnSpc>
                <a:spcPct val="90000"/>
              </a:lnSpc>
              <a:spcBef>
                <a:spcPts val="750"/>
              </a:spcBef>
            </a:pPr>
            <a:endParaRPr lang="tr-TR" dirty="0">
              <a:solidFill>
                <a:prstClr val="black"/>
              </a:solidFill>
            </a:endParaRPr>
          </a:p>
        </p:txBody>
      </p:sp>
      <p:sp>
        <p:nvSpPr>
          <p:cNvPr id="4" name="Dikdörtgen 3"/>
          <p:cNvSpPr/>
          <p:nvPr/>
        </p:nvSpPr>
        <p:spPr>
          <a:xfrm>
            <a:off x="1776846" y="1439437"/>
            <a:ext cx="6096000" cy="2308324"/>
          </a:xfrm>
          <a:prstGeom prst="rect">
            <a:avLst/>
          </a:prstGeom>
        </p:spPr>
        <p:txBody>
          <a:bodyPr>
            <a:spAutoFit/>
          </a:bodyPr>
          <a:lstStyle/>
          <a:p>
            <a:pPr lvl="0"/>
            <a:r>
              <a:rPr lang="tr-TR" dirty="0"/>
              <a:t>* Öğretim elemanlarının danışmanlık yaptıkları öğrencileri izlemesi.</a:t>
            </a:r>
          </a:p>
          <a:p>
            <a:pPr lvl="0"/>
            <a:r>
              <a:rPr lang="tr-TR" dirty="0"/>
              <a:t>* Genç ve dinamik bir akademik kadronun olması. </a:t>
            </a:r>
          </a:p>
          <a:p>
            <a:pPr lvl="0"/>
            <a:r>
              <a:rPr lang="tr-TR" dirty="0"/>
              <a:t>* Akademisyenlerin araştırma gayretlerinin bulunması. </a:t>
            </a:r>
          </a:p>
          <a:p>
            <a:pPr lvl="0"/>
            <a:r>
              <a:rPr lang="tr-TR" dirty="0"/>
              <a:t>* Teorik ve uygulamalı derslerde öğrenci ve akademisyenlerin ders dışı etkinliklerle eğitim ve öğretime katkıda bulunması.</a:t>
            </a:r>
          </a:p>
          <a:p>
            <a:r>
              <a:rPr lang="tr-TR" dirty="0"/>
              <a:t>* İdari personelimizin, öğrencilerin talep ve ihtiyaçlarını karşılamada istekli ve gayretli olmaları.</a:t>
            </a:r>
          </a:p>
        </p:txBody>
      </p:sp>
    </p:spTree>
    <p:extLst>
      <p:ext uri="{BB962C8B-B14F-4D97-AF65-F5344CB8AC3E}">
        <p14:creationId xmlns:p14="http://schemas.microsoft.com/office/powerpoint/2010/main" val="622846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3785652"/>
          </a:xfrm>
          <a:prstGeom prst="rect">
            <a:avLst/>
          </a:prstGeom>
          <a:noFill/>
        </p:spPr>
        <p:txBody>
          <a:bodyPr wrap="square" rtlCol="0">
            <a:spAutoFit/>
          </a:bodyPr>
          <a:lstStyle/>
          <a:p>
            <a:r>
              <a:rPr lang="tr-TR" sz="2400" b="1" dirty="0"/>
              <a:t>HEDEFLERİMİZ</a:t>
            </a:r>
          </a:p>
          <a:p>
            <a:pPr algn="just"/>
            <a:r>
              <a:rPr lang="tr-TR" sz="2400" dirty="0"/>
              <a:t>*  Eğitim-öğretim yılı içerisinde Teknik Geziler artacak</a:t>
            </a:r>
          </a:p>
          <a:p>
            <a:pPr algn="just"/>
            <a:r>
              <a:rPr lang="tr-TR" sz="2400" dirty="0"/>
              <a:t>* Alanlarında uzman ve iş hayatında başarılı iş adamları ve kurum müdürlerini öğrencilerimizle buluşturmak </a:t>
            </a:r>
          </a:p>
          <a:p>
            <a:pPr algn="just"/>
            <a:r>
              <a:rPr lang="tr-TR" sz="2400" dirty="0"/>
              <a:t>* Yapılan tasarım çalışmalarından öne çıkacak tasarımlar için sergi açmayı planlamaktayız. </a:t>
            </a:r>
          </a:p>
          <a:p>
            <a:pPr algn="just"/>
            <a:r>
              <a:rPr lang="tr-TR" sz="2400" dirty="0"/>
              <a:t>* Önümüzdeki yıllarda Ulusal yada Uluslararası Teknik Bilimler Kongresini düzenlemeyi planlıyoruz. </a:t>
            </a:r>
          </a:p>
          <a:p>
            <a:endParaRPr lang="tr-TR" sz="2400" b="1" dirty="0"/>
          </a:p>
        </p:txBody>
      </p:sp>
      <p:sp>
        <p:nvSpPr>
          <p:cNvPr id="3" name="Dikdörtgen 2"/>
          <p:cNvSpPr/>
          <p:nvPr/>
        </p:nvSpPr>
        <p:spPr>
          <a:xfrm>
            <a:off x="1581150" y="1251208"/>
            <a:ext cx="6096000" cy="341632"/>
          </a:xfrm>
          <a:prstGeom prst="rect">
            <a:avLst/>
          </a:prstGeom>
        </p:spPr>
        <p:txBody>
          <a:bodyPr>
            <a:spAutoFit/>
          </a:bodyPr>
          <a:lstStyle/>
          <a:p>
            <a:pPr lvl="0" defTabSz="685800">
              <a:lnSpc>
                <a:spcPct val="90000"/>
              </a:lnSpc>
              <a:spcBef>
                <a:spcPts val="750"/>
              </a:spcBef>
            </a:pPr>
            <a:endParaRPr lang="tr-TR" dirty="0">
              <a:solidFill>
                <a:prstClr val="black"/>
              </a:solidFill>
            </a:endParaRPr>
          </a:p>
        </p:txBody>
      </p:sp>
    </p:spTree>
    <p:extLst>
      <p:ext uri="{BB962C8B-B14F-4D97-AF65-F5344CB8AC3E}">
        <p14:creationId xmlns:p14="http://schemas.microsoft.com/office/powerpoint/2010/main" val="278611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95677" y="1300456"/>
            <a:ext cx="7690634" cy="2031325"/>
          </a:xfrm>
          <a:prstGeom prst="rect">
            <a:avLst/>
          </a:prstGeom>
        </p:spPr>
        <p:txBody>
          <a:bodyPr wrap="square">
            <a:spAutoFit/>
          </a:bodyPr>
          <a:lstStyle/>
          <a:p>
            <a:pPr marL="542925" lvl="1" indent="-457200" algn="just" eaLnBrk="0" fontAlgn="base" latinLnBrk="0" hangingPunct="0">
              <a:spcBef>
                <a:spcPts val="600"/>
              </a:spcBef>
              <a:spcAft>
                <a:spcPts val="600"/>
              </a:spcAft>
              <a:buFont typeface="+mj-lt"/>
              <a:buAutoNum type="arabicPeriod"/>
              <a:tabLst>
                <a:tab pos="447675" algn="l"/>
              </a:tabLst>
            </a:pPr>
            <a:r>
              <a:rPr lang="tr-TR" sz="2400" dirty="0">
                <a:latin typeface="Calibri" pitchFamily="34" charset="0"/>
                <a:ea typeface="Times New Roman" pitchFamily="18" charset="0"/>
                <a:cs typeface="Times New Roman" pitchFamily="18" charset="0"/>
              </a:rPr>
              <a:t>Akademik Kadro</a:t>
            </a:r>
          </a:p>
          <a:p>
            <a:pPr marL="542925" lvl="1" indent="-457200" algn="just" eaLnBrk="0" fontAlgn="base" hangingPunct="0">
              <a:spcBef>
                <a:spcPts val="600"/>
              </a:spcBef>
              <a:spcAft>
                <a:spcPts val="600"/>
              </a:spcAft>
              <a:buFont typeface="+mj-lt"/>
              <a:buAutoNum type="arabicPeriod"/>
              <a:tabLst>
                <a:tab pos="447675" algn="l"/>
              </a:tabLst>
            </a:pPr>
            <a:r>
              <a:rPr lang="tr-TR" sz="2400" dirty="0">
                <a:latin typeface="Calibri" pitchFamily="34" charset="0"/>
                <a:ea typeface="Times New Roman" pitchFamily="18" charset="0"/>
                <a:cs typeface="Times New Roman" pitchFamily="18" charset="0"/>
              </a:rPr>
              <a:t>Yardımcı Personel</a:t>
            </a:r>
          </a:p>
          <a:p>
            <a:pPr marL="542925" lvl="1" indent="-457200" algn="just" eaLnBrk="0" fontAlgn="base" hangingPunct="0">
              <a:spcBef>
                <a:spcPts val="600"/>
              </a:spcBef>
              <a:spcAft>
                <a:spcPts val="600"/>
              </a:spcAft>
              <a:buFont typeface="+mj-lt"/>
              <a:buAutoNum type="arabicPeriod"/>
              <a:tabLst>
                <a:tab pos="447675" algn="l"/>
              </a:tabLst>
            </a:pPr>
            <a:r>
              <a:rPr lang="tr-TR" sz="2400" dirty="0">
                <a:latin typeface="Calibri" pitchFamily="34" charset="0"/>
                <a:ea typeface="Times New Roman" pitchFamily="18" charset="0"/>
                <a:cs typeface="Times New Roman" pitchFamily="18" charset="0"/>
              </a:rPr>
              <a:t>Yeni Bina</a:t>
            </a:r>
          </a:p>
          <a:p>
            <a:pPr marL="542925" lvl="1" indent="-457200" algn="just" eaLnBrk="0" fontAlgn="base" latinLnBrk="0" hangingPunct="0">
              <a:spcBef>
                <a:spcPts val="600"/>
              </a:spcBef>
              <a:spcAft>
                <a:spcPts val="600"/>
              </a:spcAft>
              <a:buFont typeface="+mj-lt"/>
              <a:buAutoNum type="arabicPeriod"/>
              <a:tabLst>
                <a:tab pos="447675" algn="l"/>
              </a:tabLst>
            </a:pPr>
            <a:r>
              <a:rPr lang="tr-TR" sz="2400" dirty="0">
                <a:latin typeface="Calibri" pitchFamily="34" charset="0"/>
                <a:ea typeface="Times New Roman" pitchFamily="18" charset="0"/>
                <a:cs typeface="Times New Roman" pitchFamily="18" charset="0"/>
              </a:rPr>
              <a:t>Bilgisayar</a:t>
            </a:r>
          </a:p>
        </p:txBody>
      </p:sp>
      <p:sp>
        <p:nvSpPr>
          <p:cNvPr id="7" name="Metin kutusu 6"/>
          <p:cNvSpPr txBox="1"/>
          <p:nvPr/>
        </p:nvSpPr>
        <p:spPr>
          <a:xfrm>
            <a:off x="1694717" y="648674"/>
            <a:ext cx="3107389" cy="461665"/>
          </a:xfrm>
          <a:prstGeom prst="rect">
            <a:avLst/>
          </a:prstGeom>
          <a:noFill/>
        </p:spPr>
        <p:txBody>
          <a:bodyPr wrap="none" rtlCol="0">
            <a:spAutoFit/>
          </a:bodyPr>
          <a:lstStyle/>
          <a:p>
            <a:r>
              <a:rPr lang="tr-TR" sz="2400" b="1" dirty="0"/>
              <a:t>TALEPLER - İHTİYAÇLAR</a:t>
            </a:r>
          </a:p>
        </p:txBody>
      </p:sp>
    </p:spTree>
    <p:extLst>
      <p:ext uri="{BB962C8B-B14F-4D97-AF65-F5344CB8AC3E}">
        <p14:creationId xmlns:p14="http://schemas.microsoft.com/office/powerpoint/2010/main" val="56194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958" y="1402080"/>
            <a:ext cx="10580517" cy="3799633"/>
          </a:xfrm>
          <a:prstGeom prst="rect">
            <a:avLst/>
          </a:prstGeom>
        </p:spPr>
      </p:pic>
    </p:spTree>
    <p:extLst>
      <p:ext uri="{BB962C8B-B14F-4D97-AF65-F5344CB8AC3E}">
        <p14:creationId xmlns:p14="http://schemas.microsoft.com/office/powerpoint/2010/main" val="2970953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57425" y="634128"/>
            <a:ext cx="6096000" cy="3693319"/>
          </a:xfrm>
          <a:prstGeom prst="rect">
            <a:avLst/>
          </a:prstGeom>
        </p:spPr>
        <p:txBody>
          <a:bodyPr>
            <a:spAutoFit/>
          </a:bodyPr>
          <a:lstStyle/>
          <a:p>
            <a:r>
              <a:rPr lang="tr-TR" b="1" dirty="0"/>
              <a:t>MİSYON VE VİZYON </a:t>
            </a:r>
          </a:p>
          <a:p>
            <a:endParaRPr lang="tr-TR" b="1" dirty="0"/>
          </a:p>
          <a:p>
            <a:pPr algn="just"/>
            <a:r>
              <a:rPr lang="tr-TR" b="1" dirty="0"/>
              <a:t>MİSYON </a:t>
            </a:r>
          </a:p>
          <a:p>
            <a:pPr algn="just"/>
            <a:r>
              <a:rPr lang="tr-TR" dirty="0"/>
              <a:t>Teknik alanlarda eğitim-öğretim gören potansiyel ara insan iş gücüne, uygulamaya yönelik olarak fen, teknik ve bilişim konularında yeterli bilgileri vermek ve bu elemanların hızla gelişen teknolojiye uyum sağlama, problem çözme, karar verme, sorumluluk alma ve girişimci olma özelliklerine sahip olmalarını sağlamaktır.</a:t>
            </a:r>
          </a:p>
          <a:p>
            <a:pPr algn="just"/>
            <a:endParaRPr lang="tr-TR" dirty="0"/>
          </a:p>
          <a:p>
            <a:r>
              <a:rPr lang="tr-TR" b="1" dirty="0"/>
              <a:t>VİZYON </a:t>
            </a:r>
          </a:p>
          <a:p>
            <a:pPr algn="just"/>
            <a:r>
              <a:rPr lang="tr-TR" dirty="0"/>
              <a:t>Teknik alanlarda yeterli bilgi birikimine sahip, iş becerisi yüksek, nitelikli ve alanında uzman ara insan iş gücünü yetiştirmektir. </a:t>
            </a:r>
          </a:p>
        </p:txBody>
      </p:sp>
    </p:spTree>
    <p:extLst>
      <p:ext uri="{BB962C8B-B14F-4D97-AF65-F5344CB8AC3E}">
        <p14:creationId xmlns:p14="http://schemas.microsoft.com/office/powerpoint/2010/main" val="537261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2308324"/>
          </a:xfrm>
          <a:prstGeom prst="rect">
            <a:avLst/>
          </a:prstGeom>
          <a:noFill/>
        </p:spPr>
        <p:txBody>
          <a:bodyPr wrap="square" rtlCol="0">
            <a:spAutoFit/>
          </a:bodyPr>
          <a:lstStyle/>
          <a:p>
            <a:r>
              <a:rPr lang="tr-TR" sz="2400" b="1" dirty="0"/>
              <a:t>YÜKSEKOKULUMUZ FİZİKİ YAPISI</a:t>
            </a:r>
          </a:p>
          <a:p>
            <a:endParaRPr lang="tr-TR" sz="2400" b="1" dirty="0"/>
          </a:p>
          <a:p>
            <a:pPr algn="just"/>
            <a:r>
              <a:rPr lang="tr-TR" sz="2400" dirty="0"/>
              <a:t>Meslek Yüksekokulumuz Sosyal Bilimler Meslek Yüksekokulu, Sağlık Hizmetleri Yüksek Okuluyla aynı yerleşkeyi kullanmaktadır. </a:t>
            </a:r>
          </a:p>
          <a:p>
            <a:pPr algn="just"/>
            <a:endParaRPr lang="tr-TR" sz="2400" b="1" dirty="0"/>
          </a:p>
        </p:txBody>
      </p:sp>
      <p:pic>
        <p:nvPicPr>
          <p:cNvPr id="1027" name="Picture 3" descr="C:\Users\Bilgisayar\Desktop\BRİFİNG 2019\ÇATILI OTURMA BANKLAR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6475" y="2508646"/>
            <a:ext cx="6038848" cy="3396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719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1200329"/>
          </a:xfrm>
          <a:prstGeom prst="rect">
            <a:avLst/>
          </a:prstGeom>
          <a:noFill/>
        </p:spPr>
        <p:txBody>
          <a:bodyPr wrap="square" rtlCol="0">
            <a:spAutoFit/>
          </a:bodyPr>
          <a:lstStyle/>
          <a:p>
            <a:r>
              <a:rPr lang="tr-TR" sz="2400" b="1" dirty="0"/>
              <a:t>YÜKSEKOKULUMUZ FİZİKİ YAPISI</a:t>
            </a:r>
          </a:p>
          <a:p>
            <a:endParaRPr lang="tr-TR" sz="2400" b="1" dirty="0"/>
          </a:p>
          <a:p>
            <a:endParaRPr lang="tr-TR" sz="2400" b="1" dirty="0"/>
          </a:p>
        </p:txBody>
      </p:sp>
      <p:pic>
        <p:nvPicPr>
          <p:cNvPr id="2050" name="Picture 2" descr="C:\Users\Bilgisayar\Desktop\BRİFİNG 2019\OTURMA BANKLAR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3618" y="1223618"/>
            <a:ext cx="6857710" cy="3891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281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1200329"/>
          </a:xfrm>
          <a:prstGeom prst="rect">
            <a:avLst/>
          </a:prstGeom>
          <a:noFill/>
        </p:spPr>
        <p:txBody>
          <a:bodyPr wrap="square" rtlCol="0">
            <a:spAutoFit/>
          </a:bodyPr>
          <a:lstStyle/>
          <a:p>
            <a:r>
              <a:rPr lang="tr-TR" sz="2400" b="1" dirty="0"/>
              <a:t>YÜKSEKOKULU FİZİKİ YAPISI</a:t>
            </a:r>
          </a:p>
          <a:p>
            <a:endParaRPr lang="tr-TR" sz="2400" b="1" dirty="0"/>
          </a:p>
          <a:p>
            <a:endParaRPr lang="tr-TR" sz="2400" b="1" dirty="0"/>
          </a:p>
        </p:txBody>
      </p:sp>
      <p:pic>
        <p:nvPicPr>
          <p:cNvPr id="3074" name="Picture 2" descr="C:\Users\Bilgisayar\Desktop\BRİFİNG 2019\MASA TENİS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8825" y="1395067"/>
            <a:ext cx="6581774" cy="4024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997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1569660"/>
          </a:xfrm>
          <a:prstGeom prst="rect">
            <a:avLst/>
          </a:prstGeom>
          <a:noFill/>
        </p:spPr>
        <p:txBody>
          <a:bodyPr wrap="square" rtlCol="0">
            <a:spAutoFit/>
          </a:bodyPr>
          <a:lstStyle/>
          <a:p>
            <a:r>
              <a:rPr lang="tr-TR" sz="2400" b="1" dirty="0"/>
              <a:t>YÜKSEKOKULU FİZİKİ YAPISI</a:t>
            </a:r>
          </a:p>
          <a:p>
            <a:endParaRPr lang="tr-TR" sz="2400" b="1" dirty="0"/>
          </a:p>
          <a:p>
            <a:endParaRPr lang="tr-TR" sz="2400" b="1" dirty="0"/>
          </a:p>
          <a:p>
            <a:r>
              <a:rPr lang="tr-TR" sz="2400" b="1" dirty="0"/>
              <a:t> </a:t>
            </a:r>
          </a:p>
        </p:txBody>
      </p:sp>
      <p:pic>
        <p:nvPicPr>
          <p:cNvPr id="4098" name="Picture 2" descr="C:\Users\Bilgisayar\Desktop\BRİFİNG 2019\KÜTÜPHA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0586" y="1220984"/>
            <a:ext cx="7013864" cy="4093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699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95896" y="623453"/>
            <a:ext cx="6764482" cy="1200329"/>
          </a:xfrm>
          <a:prstGeom prst="rect">
            <a:avLst/>
          </a:prstGeom>
          <a:noFill/>
        </p:spPr>
        <p:txBody>
          <a:bodyPr wrap="square" rtlCol="0">
            <a:spAutoFit/>
          </a:bodyPr>
          <a:lstStyle/>
          <a:p>
            <a:r>
              <a:rPr lang="tr-TR" sz="2400" b="1" dirty="0"/>
              <a:t>YÜKSEKOKULU FİZİKİ YAPISI</a:t>
            </a:r>
          </a:p>
          <a:p>
            <a:endParaRPr lang="tr-TR" sz="2400" b="1" dirty="0"/>
          </a:p>
          <a:p>
            <a:endParaRPr lang="tr-TR" sz="2400" b="1" dirty="0"/>
          </a:p>
        </p:txBody>
      </p:sp>
      <p:pic>
        <p:nvPicPr>
          <p:cNvPr id="5122" name="Picture 2" descr="C:\Users\Bilgisayar\Desktop\BRİFİNG 2019\P_20190220_1201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900" y="1223618"/>
            <a:ext cx="3467100" cy="201488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Bilgisayar\Desktop\BRİFİNG 2019\P_20190220_1202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9490" y="1223618"/>
            <a:ext cx="3577260" cy="201488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Bilgisayar\Desktop\BRİFİNG 2019\P_20190220_12082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3475" y="3367985"/>
            <a:ext cx="3438525" cy="207079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Bilgisayar\Desktop\BRİFİNG 2019\P_20190220_12094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9490" y="3387359"/>
            <a:ext cx="3577260" cy="205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332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653021" y="623453"/>
            <a:ext cx="6764482" cy="1200329"/>
          </a:xfrm>
          <a:prstGeom prst="rect">
            <a:avLst/>
          </a:prstGeom>
          <a:noFill/>
        </p:spPr>
        <p:txBody>
          <a:bodyPr wrap="square" rtlCol="0">
            <a:spAutoFit/>
          </a:bodyPr>
          <a:lstStyle/>
          <a:p>
            <a:r>
              <a:rPr lang="tr-TR" sz="2400" b="1" dirty="0"/>
              <a:t>YÜKSEKOKULU FİZİKİ YAPISI</a:t>
            </a:r>
          </a:p>
          <a:p>
            <a:endParaRPr lang="tr-TR" sz="2400" b="1" dirty="0"/>
          </a:p>
          <a:p>
            <a:endParaRPr lang="tr-TR" sz="2400" b="1" dirty="0"/>
          </a:p>
        </p:txBody>
      </p:sp>
      <p:pic>
        <p:nvPicPr>
          <p:cNvPr id="6146" name="Picture 2" descr="C:\Users\Bilgisayar\Desktop\BRİFİNG 2019\P_20190220_1210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1175" y="1223617"/>
            <a:ext cx="6891769" cy="3876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72959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3662</TotalTime>
  <Words>1246</Words>
  <Application>Microsoft Office PowerPoint</Application>
  <PresentationFormat>Geniş ekran</PresentationFormat>
  <Paragraphs>340</Paragraphs>
  <Slides>23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23</vt:i4>
      </vt:variant>
    </vt:vector>
  </HeadingPairs>
  <TitlesOfParts>
    <vt:vector size="29" baseType="lpstr">
      <vt:lpstr>Arial</vt:lpstr>
      <vt:lpstr>Calibri</vt:lpstr>
      <vt:lpstr>Calibri Light</vt:lpstr>
      <vt:lpstr>Montserrat Alternates</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Omer YATGIN</dc:creator>
  <cp:lastModifiedBy>ABDULGANİ GÖZ</cp:lastModifiedBy>
  <cp:revision>252</cp:revision>
  <dcterms:created xsi:type="dcterms:W3CDTF">2018-02-07T07:43:50Z</dcterms:created>
  <dcterms:modified xsi:type="dcterms:W3CDTF">2024-12-18T08:22:59Z</dcterms:modified>
</cp:coreProperties>
</file>