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48" r:id="rId1"/>
  </p:sldMasterIdLst>
  <p:sldIdLst>
    <p:sldId id="256" r:id="rId2"/>
    <p:sldId id="380" r:id="rId3"/>
    <p:sldId id="390" r:id="rId4"/>
    <p:sldId id="589" r:id="rId5"/>
    <p:sldId id="411" r:id="rId6"/>
    <p:sldId id="391" r:id="rId7"/>
    <p:sldId id="415" r:id="rId8"/>
    <p:sldId id="395" r:id="rId9"/>
    <p:sldId id="416" r:id="rId10"/>
    <p:sldId id="417" r:id="rId11"/>
    <p:sldId id="418" r:id="rId12"/>
    <p:sldId id="403" r:id="rId13"/>
    <p:sldId id="398" r:id="rId14"/>
    <p:sldId id="399" r:id="rId15"/>
    <p:sldId id="400" r:id="rId16"/>
    <p:sldId id="401" r:id="rId17"/>
    <p:sldId id="402" r:id="rId18"/>
    <p:sldId id="551" r:id="rId19"/>
    <p:sldId id="588" r:id="rId20"/>
    <p:sldId id="394" r:id="rId2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C416"/>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2838BEF-8BB2-4498-84A7-C5851F593DF1}" styleName="Orta Stil 4 - Vurgu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ema Uygulanmış Stil 1 - Vurgu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E269D01E-BC32-4049-B463-5C60D7B0CCD2}" styleName="Tema Uygulanmış Stil 2 - Vurgu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FD0F851-EC5A-4D38-B0AD-8093EC10F338}" styleName="Açık Stil 1 - Vurgu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12C8C85-51F0-491E-9774-3900AFEF0FD7}" styleName="Açık Stil 2 - Vurgu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BDBED569-4797-4DF1-A0F4-6AAB3CD982D8}" styleName="Açık Stil 3 - Vurgu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A111915-BE36-4E01-A7E5-04B1672EAD32}" styleName="Açık Stil 2 - Vurgu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ABFCF23-3B69-468F-B69F-88F6DE6A72F2}" styleName="Orta Stil 1 - Vurgu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AF606853-7671-496A-8E4F-DF71F8EC918B}" styleName="Koyu Stil 1 - Vurgu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Koyu Stil 2 - Vurgu 5/Vurgu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Koyu Stil 2 - Vurgu 3/Vurgu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Koyu Stil 2 - Vurgu 1/Vurgu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Koyu Stil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85BE263C-DBD7-4A20-BB59-AAB30ACAA65A}" styleName="Orta Stil 3 - Vurgu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Orta Stil 3 - Vurgu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B9631B5-78F2-41C9-869B-9F39066F8104}" styleName="Orta Stil 3 - Vurgu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Orta Stil 3 - Vurgu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ema Uygulanmış Stil 1 - Vurgu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D27102A9-8310-4765-A935-A1911B00CA55}" styleName="Açık Stil 1 - Vurgu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0" d="100"/>
          <a:sy n="90" d="100"/>
        </p:scale>
        <p:origin x="576"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9C6F7165-3F3F-4AEF-90AD-61FBA5020117}" type="datetimeFigureOut">
              <a:rPr lang="tr-TR" smtClean="0"/>
              <a:pPr/>
              <a:t>18.12.2024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1157431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9C6F7165-3F3F-4AEF-90AD-61FBA5020117}" type="datetimeFigureOut">
              <a:rPr lang="tr-TR" smtClean="0"/>
              <a:pPr/>
              <a:t>18.12.2024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2592226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9C6F7165-3F3F-4AEF-90AD-61FBA5020117}" type="datetimeFigureOut">
              <a:rPr lang="tr-TR" smtClean="0"/>
              <a:pPr/>
              <a:t>18.12.2024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3493932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9C6F7165-3F3F-4AEF-90AD-61FBA5020117}" type="datetimeFigureOut">
              <a:rPr lang="tr-TR" smtClean="0"/>
              <a:pPr/>
              <a:t>18.12.2024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3344952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9C6F7165-3F3F-4AEF-90AD-61FBA5020117}" type="datetimeFigureOut">
              <a:rPr lang="tr-TR" smtClean="0"/>
              <a:pPr/>
              <a:t>18.12.2024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2813260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9C6F7165-3F3F-4AEF-90AD-61FBA5020117}" type="datetimeFigureOut">
              <a:rPr lang="tr-TR" smtClean="0"/>
              <a:pPr/>
              <a:t>18.12.2024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3090281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9C6F7165-3F3F-4AEF-90AD-61FBA5020117}" type="datetimeFigureOut">
              <a:rPr lang="tr-TR" smtClean="0"/>
              <a:pPr/>
              <a:t>18.12.2024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1678977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9C6F7165-3F3F-4AEF-90AD-61FBA5020117}" type="datetimeFigureOut">
              <a:rPr lang="tr-TR" smtClean="0"/>
              <a:pPr/>
              <a:t>18.12.2024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1019288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C6F7165-3F3F-4AEF-90AD-61FBA5020117}" type="datetimeFigureOut">
              <a:rPr lang="tr-TR" smtClean="0"/>
              <a:pPr/>
              <a:t>18.12.2024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2680315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9C6F7165-3F3F-4AEF-90AD-61FBA5020117}" type="datetimeFigureOut">
              <a:rPr lang="tr-TR" smtClean="0"/>
              <a:pPr/>
              <a:t>18.12.2024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1928361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9C6F7165-3F3F-4AEF-90AD-61FBA5020117}" type="datetimeFigureOut">
              <a:rPr lang="tr-TR" smtClean="0"/>
              <a:pPr/>
              <a:t>18.12.2024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2174036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6F7165-3F3F-4AEF-90AD-61FBA5020117}" type="datetimeFigureOut">
              <a:rPr lang="tr-TR" smtClean="0"/>
              <a:pPr/>
              <a:t>18.12.2024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BF8EA4-8A69-4270-8123-1D095C65A064}" type="slidenum">
              <a:rPr lang="tr-TR" smtClean="0"/>
              <a:pPr/>
              <a:t>‹#›</a:t>
            </a:fld>
            <a:endParaRPr lang="tr-TR"/>
          </a:p>
        </p:txBody>
      </p:sp>
    </p:spTree>
    <p:extLst>
      <p:ext uri="{BB962C8B-B14F-4D97-AF65-F5344CB8AC3E}">
        <p14:creationId xmlns:p14="http://schemas.microsoft.com/office/powerpoint/2010/main" val="6471805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1" y="4844008"/>
            <a:ext cx="12191999" cy="584775"/>
          </a:xfrm>
          <a:prstGeom prst="rect">
            <a:avLst/>
          </a:prstGeom>
        </p:spPr>
        <p:txBody>
          <a:bodyPr wrap="square">
            <a:spAutoFit/>
          </a:bodyPr>
          <a:lstStyle/>
          <a:p>
            <a:pPr algn="ctr"/>
            <a:r>
              <a:rPr lang="tr-TR" sz="3200" b="1" dirty="0">
                <a:solidFill>
                  <a:schemeClr val="tx1">
                    <a:lumMod val="85000"/>
                    <a:lumOff val="15000"/>
                  </a:schemeClr>
                </a:solidFill>
                <a:latin typeface="Montserrat Alternates" panose="00000500000000000000" pitchFamily="50" charset="-94"/>
              </a:rPr>
              <a:t>TEKNİK BİLİMLER MESLEK YÜKSEK OKULU</a:t>
            </a:r>
          </a:p>
        </p:txBody>
      </p:sp>
    </p:spTree>
    <p:extLst>
      <p:ext uri="{BB962C8B-B14F-4D97-AF65-F5344CB8AC3E}">
        <p14:creationId xmlns:p14="http://schemas.microsoft.com/office/powerpoint/2010/main" val="28654601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776846" y="623454"/>
            <a:ext cx="6764482" cy="830997"/>
          </a:xfrm>
          <a:prstGeom prst="rect">
            <a:avLst/>
          </a:prstGeom>
          <a:noFill/>
        </p:spPr>
        <p:txBody>
          <a:bodyPr wrap="square" rtlCol="0">
            <a:spAutoFit/>
          </a:bodyPr>
          <a:lstStyle/>
          <a:p>
            <a:pPr algn="ctr"/>
            <a:r>
              <a:rPr lang="tr-TR" sz="2400" b="1" dirty="0"/>
              <a:t>BİRİM PERSONELLERİ</a:t>
            </a:r>
          </a:p>
          <a:p>
            <a:pPr algn="ctr"/>
            <a:endParaRPr lang="tr-TR" sz="2400" b="1" dirty="0"/>
          </a:p>
        </p:txBody>
      </p:sp>
      <p:graphicFrame>
        <p:nvGraphicFramePr>
          <p:cNvPr id="3" name="Tablo 2"/>
          <p:cNvGraphicFramePr>
            <a:graphicFrameLocks noGrp="1"/>
          </p:cNvGraphicFramePr>
          <p:nvPr>
            <p:extLst>
              <p:ext uri="{D42A27DB-BD31-4B8C-83A1-F6EECF244321}">
                <p14:modId xmlns:p14="http://schemas.microsoft.com/office/powerpoint/2010/main" val="2616571314"/>
              </p:ext>
            </p:extLst>
          </p:nvPr>
        </p:nvGraphicFramePr>
        <p:xfrm>
          <a:off x="2087251" y="1335166"/>
          <a:ext cx="8087058" cy="2494184"/>
        </p:xfrm>
        <a:graphic>
          <a:graphicData uri="http://schemas.openxmlformats.org/drawingml/2006/table">
            <a:tbl>
              <a:tblPr firstRow="1" firstCol="1" bandRow="1">
                <a:tableStyleId>{2D5ABB26-0587-4C30-8999-92F81FD0307C}</a:tableStyleId>
              </a:tblPr>
              <a:tblGrid>
                <a:gridCol w="1003679">
                  <a:extLst>
                    <a:ext uri="{9D8B030D-6E8A-4147-A177-3AD203B41FA5}">
                      <a16:colId xmlns:a16="http://schemas.microsoft.com/office/drawing/2014/main" val="20000"/>
                    </a:ext>
                  </a:extLst>
                </a:gridCol>
                <a:gridCol w="1983346">
                  <a:extLst>
                    <a:ext uri="{9D8B030D-6E8A-4147-A177-3AD203B41FA5}">
                      <a16:colId xmlns:a16="http://schemas.microsoft.com/office/drawing/2014/main" val="20001"/>
                    </a:ext>
                  </a:extLst>
                </a:gridCol>
                <a:gridCol w="1888727">
                  <a:extLst>
                    <a:ext uri="{9D8B030D-6E8A-4147-A177-3AD203B41FA5}">
                      <a16:colId xmlns:a16="http://schemas.microsoft.com/office/drawing/2014/main" val="20002"/>
                    </a:ext>
                  </a:extLst>
                </a:gridCol>
                <a:gridCol w="3211306">
                  <a:extLst>
                    <a:ext uri="{9D8B030D-6E8A-4147-A177-3AD203B41FA5}">
                      <a16:colId xmlns:a16="http://schemas.microsoft.com/office/drawing/2014/main" val="20003"/>
                    </a:ext>
                  </a:extLst>
                </a:gridCol>
              </a:tblGrid>
              <a:tr h="442118">
                <a:tc>
                  <a:txBody>
                    <a:bodyPr/>
                    <a:lstStyle/>
                    <a:p>
                      <a:pPr algn="ctr">
                        <a:lnSpc>
                          <a:spcPct val="150000"/>
                        </a:lnSpc>
                        <a:spcAft>
                          <a:spcPts val="0"/>
                        </a:spcAft>
                      </a:pPr>
                      <a:r>
                        <a:rPr lang="tr-TR" sz="1700" b="1" dirty="0">
                          <a:effectLst/>
                          <a:latin typeface="Times New Roman" panose="02020603050405020304" pitchFamily="18" charset="0"/>
                          <a:cs typeface="Times New Roman" panose="02020603050405020304" pitchFamily="18" charset="0"/>
                        </a:rPr>
                        <a:t>Sıra</a:t>
                      </a:r>
                      <a:endParaRPr lang="tr-TR" sz="1700" b="1" dirty="0">
                        <a:effectLst/>
                        <a:latin typeface="Times New Roman" panose="02020603050405020304" pitchFamily="18" charset="0"/>
                        <a:ea typeface="Calibri"/>
                        <a:cs typeface="Times New Roman" panose="02020603050405020304" pitchFamily="18" charset="0"/>
                      </a:endParaRPr>
                    </a:p>
                  </a:txBody>
                  <a:tcPr marL="55282" marR="55282" marT="0" marB="0">
                    <a:lnB w="12700" cap="flat" cmpd="sng" algn="ctr">
                      <a:solidFill>
                        <a:schemeClr val="tx1"/>
                      </a:solidFill>
                      <a:prstDash val="solid"/>
                      <a:round/>
                      <a:headEnd type="none" w="med" len="med"/>
                      <a:tailEnd type="none" w="med" len="med"/>
                    </a:lnB>
                  </a:tcPr>
                </a:tc>
                <a:tc>
                  <a:txBody>
                    <a:bodyPr/>
                    <a:lstStyle/>
                    <a:p>
                      <a:pPr algn="l">
                        <a:lnSpc>
                          <a:spcPct val="150000"/>
                        </a:lnSpc>
                        <a:spcAft>
                          <a:spcPts val="0"/>
                        </a:spcAft>
                      </a:pPr>
                      <a:r>
                        <a:rPr lang="tr-TR" sz="1700" b="1" dirty="0">
                          <a:effectLst/>
                          <a:latin typeface="Times New Roman" panose="02020603050405020304" pitchFamily="18" charset="0"/>
                          <a:cs typeface="Times New Roman" panose="02020603050405020304" pitchFamily="18" charset="0"/>
                        </a:rPr>
                        <a:t>Adı </a:t>
                      </a:r>
                      <a:endParaRPr lang="tr-TR" sz="1700" b="1" dirty="0">
                        <a:effectLst/>
                        <a:latin typeface="Times New Roman" panose="02020603050405020304" pitchFamily="18" charset="0"/>
                        <a:ea typeface="Calibri"/>
                        <a:cs typeface="Times New Roman" panose="02020603050405020304" pitchFamily="18" charset="0"/>
                      </a:endParaRPr>
                    </a:p>
                  </a:txBody>
                  <a:tcPr marL="55282" marR="55282" marT="0" marB="0">
                    <a:lnB w="12700" cap="flat" cmpd="sng" algn="ctr">
                      <a:solidFill>
                        <a:schemeClr val="tx1"/>
                      </a:solidFill>
                      <a:prstDash val="solid"/>
                      <a:round/>
                      <a:headEnd type="none" w="med" len="med"/>
                      <a:tailEnd type="none" w="med" len="med"/>
                    </a:lnB>
                  </a:tcPr>
                </a:tc>
                <a:tc>
                  <a:txBody>
                    <a:bodyPr/>
                    <a:lstStyle/>
                    <a:p>
                      <a:pPr algn="l">
                        <a:lnSpc>
                          <a:spcPct val="150000"/>
                        </a:lnSpc>
                        <a:spcAft>
                          <a:spcPts val="0"/>
                        </a:spcAft>
                      </a:pPr>
                      <a:r>
                        <a:rPr lang="tr-TR" sz="1700" b="1" dirty="0">
                          <a:effectLst/>
                          <a:latin typeface="Times New Roman" panose="02020603050405020304" pitchFamily="18" charset="0"/>
                          <a:cs typeface="Times New Roman" panose="02020603050405020304" pitchFamily="18" charset="0"/>
                        </a:rPr>
                        <a:t>Soyadı </a:t>
                      </a:r>
                      <a:endParaRPr lang="tr-TR" sz="1700" b="1" dirty="0">
                        <a:effectLst/>
                        <a:latin typeface="Times New Roman" panose="02020603050405020304" pitchFamily="18" charset="0"/>
                        <a:ea typeface="Calibri"/>
                        <a:cs typeface="Times New Roman" panose="02020603050405020304" pitchFamily="18" charset="0"/>
                      </a:endParaRPr>
                    </a:p>
                  </a:txBody>
                  <a:tcPr marL="55282" marR="55282" marT="0" marB="0">
                    <a:lnB w="12700" cap="flat" cmpd="sng" algn="ctr">
                      <a:solidFill>
                        <a:schemeClr val="tx1"/>
                      </a:solidFill>
                      <a:prstDash val="solid"/>
                      <a:round/>
                      <a:headEnd type="none" w="med" len="med"/>
                      <a:tailEnd type="none" w="med" len="med"/>
                    </a:lnB>
                  </a:tcPr>
                </a:tc>
                <a:tc>
                  <a:txBody>
                    <a:bodyPr/>
                    <a:lstStyle/>
                    <a:p>
                      <a:pPr algn="l">
                        <a:lnSpc>
                          <a:spcPct val="150000"/>
                        </a:lnSpc>
                        <a:spcAft>
                          <a:spcPts val="0"/>
                        </a:spcAft>
                      </a:pPr>
                      <a:r>
                        <a:rPr lang="tr-TR" sz="1700" b="1" dirty="0">
                          <a:effectLst/>
                          <a:latin typeface="Times New Roman" panose="02020603050405020304" pitchFamily="18" charset="0"/>
                          <a:cs typeface="Times New Roman" panose="02020603050405020304" pitchFamily="18" charset="0"/>
                        </a:rPr>
                        <a:t>Görevi </a:t>
                      </a:r>
                      <a:endParaRPr lang="tr-TR" sz="1700" b="1" dirty="0">
                        <a:effectLst/>
                        <a:latin typeface="Times New Roman" panose="02020603050405020304" pitchFamily="18" charset="0"/>
                        <a:ea typeface="Calibri"/>
                        <a:cs typeface="Times New Roman" panose="02020603050405020304" pitchFamily="18" charset="0"/>
                      </a:endParaRPr>
                    </a:p>
                  </a:txBody>
                  <a:tcPr marL="55282" marR="55282" marT="0" marB="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55405">
                <a:tc>
                  <a:txBody>
                    <a:bodyPr/>
                    <a:lstStyle/>
                    <a:p>
                      <a:pPr algn="ctr">
                        <a:lnSpc>
                          <a:spcPct val="150000"/>
                        </a:lnSpc>
                        <a:spcAft>
                          <a:spcPts val="0"/>
                        </a:spcAft>
                      </a:pPr>
                      <a:r>
                        <a:rPr lang="tr-TR" sz="1700" dirty="0">
                          <a:effectLst/>
                          <a:latin typeface="Times New Roman" panose="02020603050405020304" pitchFamily="18" charset="0"/>
                          <a:ea typeface="+mn-ea"/>
                          <a:cs typeface="Times New Roman" panose="02020603050405020304" pitchFamily="18" charset="0"/>
                        </a:rPr>
                        <a:t>19</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lnT w="12700" cap="flat" cmpd="sng" algn="ctr">
                      <a:solidFill>
                        <a:schemeClr val="tx1"/>
                      </a:solidFill>
                      <a:prstDash val="solid"/>
                      <a:round/>
                      <a:headEnd type="none" w="med" len="med"/>
                      <a:tailEnd type="none" w="med" len="med"/>
                    </a:lnT>
                  </a:tcP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Serpil</a:t>
                      </a:r>
                      <a:r>
                        <a:rPr lang="tr-TR" sz="1700" baseline="0" dirty="0">
                          <a:effectLst/>
                          <a:latin typeface="Times New Roman" panose="02020603050405020304" pitchFamily="18" charset="0"/>
                          <a:cs typeface="Times New Roman" panose="02020603050405020304" pitchFamily="18" charset="0"/>
                        </a:rPr>
                        <a:t> </a:t>
                      </a:r>
                      <a:r>
                        <a:rPr lang="tr-TR" sz="1700" baseline="0" dirty="0" err="1">
                          <a:effectLst/>
                          <a:latin typeface="Times New Roman" panose="02020603050405020304" pitchFamily="18" charset="0"/>
                          <a:cs typeface="Times New Roman" panose="02020603050405020304" pitchFamily="18" charset="0"/>
                        </a:rPr>
                        <a:t>Pekdoğan</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lnT w="12700" cap="flat" cmpd="sng" algn="ctr">
                      <a:solidFill>
                        <a:schemeClr val="tx1"/>
                      </a:solidFill>
                      <a:prstDash val="solid"/>
                      <a:round/>
                      <a:headEnd type="none" w="med" len="med"/>
                      <a:tailEnd type="none" w="med" len="med"/>
                    </a:lnT>
                  </a:tcP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GÖZTOK</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lnT w="12700" cap="flat" cmpd="sng" algn="ctr">
                      <a:solidFill>
                        <a:schemeClr val="tx1"/>
                      </a:solidFill>
                      <a:prstDash val="solid"/>
                      <a:round/>
                      <a:headEnd type="none" w="med" len="med"/>
                      <a:tailEnd type="none" w="med" len="med"/>
                    </a:lnT>
                  </a:tcP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Akademik Personel (</a:t>
                      </a:r>
                      <a:r>
                        <a:rPr lang="tr-TR" sz="1700" dirty="0" err="1">
                          <a:effectLst/>
                          <a:latin typeface="Times New Roman" panose="02020603050405020304" pitchFamily="18" charset="0"/>
                          <a:cs typeface="Times New Roman" panose="02020603050405020304" pitchFamily="18" charset="0"/>
                        </a:rPr>
                        <a:t>Öğr.Gör</a:t>
                      </a:r>
                      <a:r>
                        <a:rPr lang="tr-TR" sz="1700" dirty="0">
                          <a:effectLst/>
                          <a:latin typeface="Times New Roman" panose="02020603050405020304" pitchFamily="18" charset="0"/>
                          <a:cs typeface="Times New Roman" panose="02020603050405020304" pitchFamily="18" charset="0"/>
                        </a:rPr>
                        <a:t>)</a:t>
                      </a:r>
                    </a:p>
                  </a:txBody>
                  <a:tcPr marL="55282" marR="55282" marT="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21"/>
                  </a:ext>
                </a:extLst>
              </a:tr>
              <a:tr h="155405">
                <a:tc>
                  <a:txBody>
                    <a:bodyPr/>
                    <a:lstStyle/>
                    <a:p>
                      <a:pPr algn="ctr">
                        <a:lnSpc>
                          <a:spcPct val="150000"/>
                        </a:lnSpc>
                        <a:spcAft>
                          <a:spcPts val="0"/>
                        </a:spcAft>
                      </a:pPr>
                      <a:r>
                        <a:rPr lang="tr-TR" sz="1700" dirty="0">
                          <a:effectLst/>
                          <a:latin typeface="Times New Roman" panose="02020603050405020304" pitchFamily="18" charset="0"/>
                          <a:cs typeface="Times New Roman" panose="02020603050405020304" pitchFamily="18" charset="0"/>
                        </a:rPr>
                        <a:t>20</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Hasan </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EROĞLU</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Akademik Personel (</a:t>
                      </a:r>
                      <a:r>
                        <a:rPr lang="tr-TR" sz="1700" dirty="0" err="1">
                          <a:effectLst/>
                          <a:latin typeface="Times New Roman" panose="02020603050405020304" pitchFamily="18" charset="0"/>
                          <a:cs typeface="Times New Roman" panose="02020603050405020304" pitchFamily="18" charset="0"/>
                        </a:rPr>
                        <a:t>Öğr.Gör</a:t>
                      </a:r>
                      <a:r>
                        <a:rPr lang="tr-TR" sz="1700" dirty="0">
                          <a:effectLst/>
                          <a:latin typeface="Times New Roman" panose="02020603050405020304" pitchFamily="18" charset="0"/>
                          <a:cs typeface="Times New Roman" panose="02020603050405020304" pitchFamily="18" charset="0"/>
                        </a:rPr>
                        <a:t>)</a:t>
                      </a:r>
                    </a:p>
                  </a:txBody>
                  <a:tcPr marL="55282" marR="55282" marT="0" marB="0" anchor="ctr"/>
                </a:tc>
                <a:extLst>
                  <a:ext uri="{0D108BD9-81ED-4DB2-BD59-A6C34878D82A}">
                    <a16:rowId xmlns:a16="http://schemas.microsoft.com/office/drawing/2014/main" val="10022"/>
                  </a:ext>
                </a:extLst>
              </a:tr>
              <a:tr h="155405">
                <a:tc>
                  <a:txBody>
                    <a:bodyPr/>
                    <a:lstStyle/>
                    <a:p>
                      <a:pPr algn="ctr">
                        <a:lnSpc>
                          <a:spcPct val="150000"/>
                        </a:lnSpc>
                        <a:spcAft>
                          <a:spcPts val="0"/>
                        </a:spcAft>
                      </a:pPr>
                      <a:r>
                        <a:rPr lang="tr-TR" sz="1700" dirty="0">
                          <a:effectLst/>
                          <a:latin typeface="Times New Roman" panose="02020603050405020304" pitchFamily="18" charset="0"/>
                          <a:cs typeface="Times New Roman" panose="02020603050405020304" pitchFamily="18" charset="0"/>
                        </a:rPr>
                        <a:t>21</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İlker</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ARI</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tr-TR" sz="1700" dirty="0">
                          <a:effectLst/>
                          <a:latin typeface="Times New Roman" panose="02020603050405020304" pitchFamily="18" charset="0"/>
                          <a:cs typeface="Times New Roman" panose="02020603050405020304" pitchFamily="18" charset="0"/>
                        </a:rPr>
                        <a:t>Akademik Personel (</a:t>
                      </a:r>
                      <a:r>
                        <a:rPr lang="tr-TR" sz="1700" dirty="0" err="1">
                          <a:effectLst/>
                          <a:latin typeface="Times New Roman" panose="02020603050405020304" pitchFamily="18" charset="0"/>
                          <a:cs typeface="Times New Roman" panose="02020603050405020304" pitchFamily="18" charset="0"/>
                        </a:rPr>
                        <a:t>Öğr.Gör</a:t>
                      </a:r>
                      <a:r>
                        <a:rPr lang="tr-TR" sz="1700" dirty="0">
                          <a:effectLst/>
                          <a:latin typeface="Times New Roman" panose="02020603050405020304" pitchFamily="18" charset="0"/>
                          <a:cs typeface="Times New Roman" panose="02020603050405020304" pitchFamily="18" charset="0"/>
                        </a:rPr>
                        <a:t>)</a:t>
                      </a:r>
                    </a:p>
                  </a:txBody>
                  <a:tcPr marL="55282" marR="55282" marT="0" marB="0" anchor="ctr"/>
                </a:tc>
                <a:extLst>
                  <a:ext uri="{0D108BD9-81ED-4DB2-BD59-A6C34878D82A}">
                    <a16:rowId xmlns:a16="http://schemas.microsoft.com/office/drawing/2014/main" val="10023"/>
                  </a:ext>
                </a:extLst>
              </a:tr>
              <a:tr h="155405">
                <a:tc>
                  <a:txBody>
                    <a:bodyPr/>
                    <a:lstStyle/>
                    <a:p>
                      <a:pPr algn="ctr">
                        <a:lnSpc>
                          <a:spcPct val="150000"/>
                        </a:lnSpc>
                        <a:spcAft>
                          <a:spcPts val="0"/>
                        </a:spcAft>
                      </a:pPr>
                      <a:r>
                        <a:rPr lang="tr-TR" sz="1700" dirty="0">
                          <a:effectLst/>
                          <a:latin typeface="Times New Roman" panose="02020603050405020304" pitchFamily="18" charset="0"/>
                          <a:cs typeface="Times New Roman" panose="02020603050405020304" pitchFamily="18" charset="0"/>
                        </a:rPr>
                        <a:t>22</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ea typeface="Calibri"/>
                          <a:cs typeface="Times New Roman" panose="02020603050405020304" pitchFamily="18" charset="0"/>
                        </a:rPr>
                        <a:t>Ahmet</a:t>
                      </a: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ea typeface="Calibri"/>
                          <a:cs typeface="Times New Roman" panose="02020603050405020304" pitchFamily="18" charset="0"/>
                        </a:rPr>
                        <a:t>UZUN</a:t>
                      </a:r>
                    </a:p>
                  </a:txBody>
                  <a:tcPr marL="55282" marR="55282" marT="0" marB="0" anchor="ct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tr-TR" sz="1700" dirty="0">
                          <a:effectLst/>
                          <a:latin typeface="Times New Roman" panose="02020603050405020304" pitchFamily="18" charset="0"/>
                          <a:cs typeface="Times New Roman" panose="02020603050405020304" pitchFamily="18" charset="0"/>
                        </a:rPr>
                        <a:t>Akademik Personel (</a:t>
                      </a:r>
                      <a:r>
                        <a:rPr lang="tr-TR" sz="1700" dirty="0" err="1">
                          <a:effectLst/>
                          <a:latin typeface="Times New Roman" panose="02020603050405020304" pitchFamily="18" charset="0"/>
                          <a:cs typeface="Times New Roman" panose="02020603050405020304" pitchFamily="18" charset="0"/>
                        </a:rPr>
                        <a:t>Öğr.Gör</a:t>
                      </a:r>
                      <a:r>
                        <a:rPr lang="tr-TR" sz="1700" dirty="0">
                          <a:effectLst/>
                          <a:latin typeface="Times New Roman" panose="02020603050405020304" pitchFamily="18" charset="0"/>
                          <a:cs typeface="Times New Roman" panose="02020603050405020304" pitchFamily="18" charset="0"/>
                        </a:rPr>
                        <a:t>)</a:t>
                      </a:r>
                    </a:p>
                  </a:txBody>
                  <a:tcPr marL="55282" marR="55282" marT="0" marB="0" anchor="ctr"/>
                </a:tc>
                <a:extLst>
                  <a:ext uri="{0D108BD9-81ED-4DB2-BD59-A6C34878D82A}">
                    <a16:rowId xmlns:a16="http://schemas.microsoft.com/office/drawing/2014/main" val="10024"/>
                  </a:ext>
                </a:extLst>
              </a:tr>
              <a:tr h="155405">
                <a:tc>
                  <a:txBody>
                    <a:bodyPr/>
                    <a:lstStyle/>
                    <a:p>
                      <a:pPr algn="ctr">
                        <a:lnSpc>
                          <a:spcPct val="150000"/>
                        </a:lnSpc>
                        <a:spcAft>
                          <a:spcPts val="0"/>
                        </a:spcAft>
                      </a:pPr>
                      <a:r>
                        <a:rPr lang="tr-TR" sz="1700" dirty="0">
                          <a:effectLst/>
                          <a:latin typeface="Times New Roman" panose="02020603050405020304" pitchFamily="18" charset="0"/>
                          <a:cs typeface="Times New Roman" panose="02020603050405020304" pitchFamily="18" charset="0"/>
                        </a:rPr>
                        <a:t>23</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err="1">
                          <a:effectLst/>
                          <a:latin typeface="Times New Roman" panose="02020603050405020304" pitchFamily="18" charset="0"/>
                          <a:ea typeface="Calibri"/>
                          <a:cs typeface="Times New Roman" panose="02020603050405020304" pitchFamily="18" charset="0"/>
                        </a:rPr>
                        <a:t>Eyyüp</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ea typeface="Calibri"/>
                          <a:cs typeface="Times New Roman" panose="02020603050405020304" pitchFamily="18" charset="0"/>
                        </a:rPr>
                        <a:t>AKCAN</a:t>
                      </a:r>
                    </a:p>
                  </a:txBody>
                  <a:tcPr marL="55282" marR="55282" marT="0" marB="0" anchor="ct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tr-TR" sz="1700" dirty="0">
                          <a:effectLst/>
                          <a:latin typeface="Times New Roman" panose="02020603050405020304" pitchFamily="18" charset="0"/>
                          <a:cs typeface="Times New Roman" panose="02020603050405020304" pitchFamily="18" charset="0"/>
                        </a:rPr>
                        <a:t>Akademik Personel (</a:t>
                      </a:r>
                      <a:r>
                        <a:rPr lang="tr-TR" sz="1700" dirty="0" err="1">
                          <a:effectLst/>
                          <a:latin typeface="Times New Roman" panose="02020603050405020304" pitchFamily="18" charset="0"/>
                          <a:cs typeface="Times New Roman" panose="02020603050405020304" pitchFamily="18" charset="0"/>
                        </a:rPr>
                        <a:t>Öğr.Gör</a:t>
                      </a:r>
                      <a:r>
                        <a:rPr lang="tr-TR" sz="1700" dirty="0">
                          <a:effectLst/>
                          <a:latin typeface="Times New Roman" panose="02020603050405020304" pitchFamily="18" charset="0"/>
                          <a:cs typeface="Times New Roman" panose="02020603050405020304" pitchFamily="18" charset="0"/>
                        </a:rPr>
                        <a:t>)</a:t>
                      </a:r>
                    </a:p>
                  </a:txBody>
                  <a:tcPr marL="55282" marR="55282" marT="0" marB="0" anchor="ctr"/>
                </a:tc>
                <a:extLst>
                  <a:ext uri="{0D108BD9-81ED-4DB2-BD59-A6C34878D82A}">
                    <a16:rowId xmlns:a16="http://schemas.microsoft.com/office/drawing/2014/main" val="10025"/>
                  </a:ext>
                </a:extLst>
              </a:tr>
              <a:tr h="155405">
                <a:tc>
                  <a:txBody>
                    <a:bodyPr/>
                    <a:lstStyle/>
                    <a:p>
                      <a:pPr algn="ctr">
                        <a:lnSpc>
                          <a:spcPct val="150000"/>
                        </a:lnSpc>
                        <a:spcAft>
                          <a:spcPts val="0"/>
                        </a:spcAft>
                      </a:pPr>
                      <a:r>
                        <a:rPr lang="tr-TR" sz="1700" dirty="0">
                          <a:effectLst/>
                          <a:latin typeface="Times New Roman" panose="02020603050405020304" pitchFamily="18" charset="0"/>
                          <a:cs typeface="Times New Roman" panose="02020603050405020304" pitchFamily="18" charset="0"/>
                        </a:rPr>
                        <a:t>24</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lnB w="12700" cap="flat" cmpd="sng" algn="ctr">
                      <a:solidFill>
                        <a:schemeClr val="tx1"/>
                      </a:solidFill>
                      <a:prstDash val="solid"/>
                      <a:round/>
                      <a:headEnd type="none" w="med" len="med"/>
                      <a:tailEnd type="none" w="med" len="med"/>
                    </a:lnB>
                  </a:tcPr>
                </a:tc>
                <a:tc>
                  <a:txBody>
                    <a:bodyPr/>
                    <a:lstStyle/>
                    <a:p>
                      <a:pPr>
                        <a:lnSpc>
                          <a:spcPct val="150000"/>
                        </a:lnSpc>
                        <a:spcAft>
                          <a:spcPts val="0"/>
                        </a:spcAft>
                      </a:pPr>
                      <a:r>
                        <a:rPr lang="tr-TR" sz="1700" dirty="0">
                          <a:effectLst/>
                          <a:latin typeface="Times New Roman" panose="02020603050405020304" pitchFamily="18" charset="0"/>
                          <a:ea typeface="Calibri"/>
                          <a:cs typeface="Times New Roman" panose="02020603050405020304" pitchFamily="18" charset="0"/>
                        </a:rPr>
                        <a:t>Tuba</a:t>
                      </a:r>
                    </a:p>
                  </a:txBody>
                  <a:tcPr marL="55282" marR="55282" marT="0" marB="0" anchor="ctr">
                    <a:lnB w="12700" cap="flat" cmpd="sng" algn="ctr">
                      <a:solidFill>
                        <a:schemeClr val="tx1"/>
                      </a:solidFill>
                      <a:prstDash val="solid"/>
                      <a:round/>
                      <a:headEnd type="none" w="med" len="med"/>
                      <a:tailEnd type="none" w="med" len="med"/>
                    </a:lnB>
                  </a:tcPr>
                </a:tc>
                <a:tc>
                  <a:txBody>
                    <a:bodyPr/>
                    <a:lstStyle/>
                    <a:p>
                      <a:pPr>
                        <a:lnSpc>
                          <a:spcPct val="150000"/>
                        </a:lnSpc>
                        <a:spcAft>
                          <a:spcPts val="0"/>
                        </a:spcAft>
                      </a:pPr>
                      <a:r>
                        <a:rPr lang="tr-TR" sz="1700" dirty="0">
                          <a:effectLst/>
                          <a:latin typeface="Times New Roman" panose="02020603050405020304" pitchFamily="18" charset="0"/>
                          <a:ea typeface="Calibri"/>
                          <a:cs typeface="Times New Roman" panose="02020603050405020304" pitchFamily="18" charset="0"/>
                        </a:rPr>
                        <a:t>NOYAN</a:t>
                      </a:r>
                    </a:p>
                  </a:txBody>
                  <a:tcPr marL="55282" marR="55282" marT="0" marB="0" anchor="ctr">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tr-TR" sz="1700" dirty="0">
                          <a:effectLst/>
                          <a:latin typeface="Times New Roman" panose="02020603050405020304" pitchFamily="18" charset="0"/>
                          <a:cs typeface="Times New Roman" panose="02020603050405020304" pitchFamily="18" charset="0"/>
                        </a:rPr>
                        <a:t>Akademik Personel (</a:t>
                      </a:r>
                      <a:r>
                        <a:rPr lang="tr-TR" sz="1700" dirty="0" err="1">
                          <a:effectLst/>
                          <a:latin typeface="Times New Roman" panose="02020603050405020304" pitchFamily="18" charset="0"/>
                          <a:cs typeface="Times New Roman" panose="02020603050405020304" pitchFamily="18" charset="0"/>
                        </a:rPr>
                        <a:t>Öğr.Gör</a:t>
                      </a:r>
                      <a:r>
                        <a:rPr lang="tr-TR" sz="1700" dirty="0">
                          <a:effectLst/>
                          <a:latin typeface="Times New Roman" panose="02020603050405020304" pitchFamily="18" charset="0"/>
                          <a:cs typeface="Times New Roman" panose="02020603050405020304" pitchFamily="18" charset="0"/>
                        </a:rPr>
                        <a:t>)</a:t>
                      </a:r>
                    </a:p>
                  </a:txBody>
                  <a:tcPr marL="55282" marR="55282"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26"/>
                  </a:ext>
                </a:extLst>
              </a:tr>
            </a:tbl>
          </a:graphicData>
        </a:graphic>
      </p:graphicFrame>
    </p:spTree>
    <p:extLst>
      <p:ext uri="{BB962C8B-B14F-4D97-AF65-F5344CB8AC3E}">
        <p14:creationId xmlns:p14="http://schemas.microsoft.com/office/powerpoint/2010/main" val="2962101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776846" y="623454"/>
            <a:ext cx="6764482" cy="830997"/>
          </a:xfrm>
          <a:prstGeom prst="rect">
            <a:avLst/>
          </a:prstGeom>
          <a:noFill/>
        </p:spPr>
        <p:txBody>
          <a:bodyPr wrap="square" rtlCol="0">
            <a:spAutoFit/>
          </a:bodyPr>
          <a:lstStyle/>
          <a:p>
            <a:pPr algn="ctr"/>
            <a:r>
              <a:rPr lang="tr-TR" sz="2400" b="1" dirty="0"/>
              <a:t>BİRİM PERSONELLERİ</a:t>
            </a:r>
          </a:p>
          <a:p>
            <a:pPr algn="ctr"/>
            <a:endParaRPr lang="tr-TR" sz="2400" b="1" dirty="0"/>
          </a:p>
        </p:txBody>
      </p:sp>
      <p:graphicFrame>
        <p:nvGraphicFramePr>
          <p:cNvPr id="3" name="Tablo 2"/>
          <p:cNvGraphicFramePr>
            <a:graphicFrameLocks noGrp="1"/>
          </p:cNvGraphicFramePr>
          <p:nvPr>
            <p:extLst>
              <p:ext uri="{D42A27DB-BD31-4B8C-83A1-F6EECF244321}">
                <p14:modId xmlns:p14="http://schemas.microsoft.com/office/powerpoint/2010/main" val="4269207544"/>
              </p:ext>
            </p:extLst>
          </p:nvPr>
        </p:nvGraphicFramePr>
        <p:xfrm>
          <a:off x="2087251" y="1335166"/>
          <a:ext cx="8087058" cy="2494184"/>
        </p:xfrm>
        <a:graphic>
          <a:graphicData uri="http://schemas.openxmlformats.org/drawingml/2006/table">
            <a:tbl>
              <a:tblPr firstRow="1" firstCol="1" bandRow="1">
                <a:tableStyleId>{2D5ABB26-0587-4C30-8999-92F81FD0307C}</a:tableStyleId>
              </a:tblPr>
              <a:tblGrid>
                <a:gridCol w="1003679">
                  <a:extLst>
                    <a:ext uri="{9D8B030D-6E8A-4147-A177-3AD203B41FA5}">
                      <a16:colId xmlns:a16="http://schemas.microsoft.com/office/drawing/2014/main" val="20000"/>
                    </a:ext>
                  </a:extLst>
                </a:gridCol>
                <a:gridCol w="1983346">
                  <a:extLst>
                    <a:ext uri="{9D8B030D-6E8A-4147-A177-3AD203B41FA5}">
                      <a16:colId xmlns:a16="http://schemas.microsoft.com/office/drawing/2014/main" val="20001"/>
                    </a:ext>
                  </a:extLst>
                </a:gridCol>
                <a:gridCol w="1888727">
                  <a:extLst>
                    <a:ext uri="{9D8B030D-6E8A-4147-A177-3AD203B41FA5}">
                      <a16:colId xmlns:a16="http://schemas.microsoft.com/office/drawing/2014/main" val="20002"/>
                    </a:ext>
                  </a:extLst>
                </a:gridCol>
                <a:gridCol w="3211306">
                  <a:extLst>
                    <a:ext uri="{9D8B030D-6E8A-4147-A177-3AD203B41FA5}">
                      <a16:colId xmlns:a16="http://schemas.microsoft.com/office/drawing/2014/main" val="20003"/>
                    </a:ext>
                  </a:extLst>
                </a:gridCol>
              </a:tblGrid>
              <a:tr h="442118">
                <a:tc>
                  <a:txBody>
                    <a:bodyPr/>
                    <a:lstStyle/>
                    <a:p>
                      <a:pPr algn="ctr">
                        <a:lnSpc>
                          <a:spcPct val="150000"/>
                        </a:lnSpc>
                        <a:spcAft>
                          <a:spcPts val="0"/>
                        </a:spcAft>
                      </a:pPr>
                      <a:r>
                        <a:rPr lang="tr-TR" sz="1700" b="1" dirty="0">
                          <a:effectLst/>
                          <a:latin typeface="Times New Roman" panose="02020603050405020304" pitchFamily="18" charset="0"/>
                          <a:cs typeface="Times New Roman" panose="02020603050405020304" pitchFamily="18" charset="0"/>
                        </a:rPr>
                        <a:t>Sıra</a:t>
                      </a:r>
                      <a:endParaRPr lang="tr-TR" sz="1700" b="1" dirty="0">
                        <a:effectLst/>
                        <a:latin typeface="Times New Roman" panose="02020603050405020304" pitchFamily="18" charset="0"/>
                        <a:ea typeface="Calibri"/>
                        <a:cs typeface="Times New Roman" panose="02020603050405020304" pitchFamily="18" charset="0"/>
                      </a:endParaRPr>
                    </a:p>
                  </a:txBody>
                  <a:tcPr marL="55282" marR="55282" marT="0" marB="0">
                    <a:lnB w="12700" cap="flat" cmpd="sng" algn="ctr">
                      <a:solidFill>
                        <a:schemeClr val="tx1"/>
                      </a:solidFill>
                      <a:prstDash val="solid"/>
                      <a:round/>
                      <a:headEnd type="none" w="med" len="med"/>
                      <a:tailEnd type="none" w="med" len="med"/>
                    </a:lnB>
                  </a:tcPr>
                </a:tc>
                <a:tc>
                  <a:txBody>
                    <a:bodyPr/>
                    <a:lstStyle/>
                    <a:p>
                      <a:pPr algn="l">
                        <a:lnSpc>
                          <a:spcPct val="150000"/>
                        </a:lnSpc>
                        <a:spcAft>
                          <a:spcPts val="0"/>
                        </a:spcAft>
                      </a:pPr>
                      <a:r>
                        <a:rPr lang="tr-TR" sz="1700" b="1" dirty="0">
                          <a:effectLst/>
                          <a:latin typeface="Times New Roman" panose="02020603050405020304" pitchFamily="18" charset="0"/>
                          <a:cs typeface="Times New Roman" panose="02020603050405020304" pitchFamily="18" charset="0"/>
                        </a:rPr>
                        <a:t>Adı </a:t>
                      </a:r>
                      <a:endParaRPr lang="tr-TR" sz="1700" b="1" dirty="0">
                        <a:effectLst/>
                        <a:latin typeface="Times New Roman" panose="02020603050405020304" pitchFamily="18" charset="0"/>
                        <a:ea typeface="Calibri"/>
                        <a:cs typeface="Times New Roman" panose="02020603050405020304" pitchFamily="18" charset="0"/>
                      </a:endParaRPr>
                    </a:p>
                  </a:txBody>
                  <a:tcPr marL="55282" marR="55282" marT="0" marB="0">
                    <a:lnB w="12700" cap="flat" cmpd="sng" algn="ctr">
                      <a:solidFill>
                        <a:schemeClr val="tx1"/>
                      </a:solidFill>
                      <a:prstDash val="solid"/>
                      <a:round/>
                      <a:headEnd type="none" w="med" len="med"/>
                      <a:tailEnd type="none" w="med" len="med"/>
                    </a:lnB>
                  </a:tcPr>
                </a:tc>
                <a:tc>
                  <a:txBody>
                    <a:bodyPr/>
                    <a:lstStyle/>
                    <a:p>
                      <a:pPr algn="l">
                        <a:lnSpc>
                          <a:spcPct val="150000"/>
                        </a:lnSpc>
                        <a:spcAft>
                          <a:spcPts val="0"/>
                        </a:spcAft>
                      </a:pPr>
                      <a:r>
                        <a:rPr lang="tr-TR" sz="1700" b="1" dirty="0">
                          <a:effectLst/>
                          <a:latin typeface="Times New Roman" panose="02020603050405020304" pitchFamily="18" charset="0"/>
                          <a:cs typeface="Times New Roman" panose="02020603050405020304" pitchFamily="18" charset="0"/>
                        </a:rPr>
                        <a:t>Soyadı </a:t>
                      </a:r>
                      <a:endParaRPr lang="tr-TR" sz="1700" b="1" dirty="0">
                        <a:effectLst/>
                        <a:latin typeface="Times New Roman" panose="02020603050405020304" pitchFamily="18" charset="0"/>
                        <a:ea typeface="Calibri"/>
                        <a:cs typeface="Times New Roman" panose="02020603050405020304" pitchFamily="18" charset="0"/>
                      </a:endParaRPr>
                    </a:p>
                  </a:txBody>
                  <a:tcPr marL="55282" marR="55282" marT="0" marB="0">
                    <a:lnB w="12700" cap="flat" cmpd="sng" algn="ctr">
                      <a:solidFill>
                        <a:schemeClr val="tx1"/>
                      </a:solidFill>
                      <a:prstDash val="solid"/>
                      <a:round/>
                      <a:headEnd type="none" w="med" len="med"/>
                      <a:tailEnd type="none" w="med" len="med"/>
                    </a:lnB>
                  </a:tcPr>
                </a:tc>
                <a:tc>
                  <a:txBody>
                    <a:bodyPr/>
                    <a:lstStyle/>
                    <a:p>
                      <a:pPr algn="l">
                        <a:lnSpc>
                          <a:spcPct val="150000"/>
                        </a:lnSpc>
                        <a:spcAft>
                          <a:spcPts val="0"/>
                        </a:spcAft>
                      </a:pPr>
                      <a:r>
                        <a:rPr lang="tr-TR" sz="1700" b="1" dirty="0">
                          <a:effectLst/>
                          <a:latin typeface="Times New Roman" panose="02020603050405020304" pitchFamily="18" charset="0"/>
                          <a:cs typeface="Times New Roman" panose="02020603050405020304" pitchFamily="18" charset="0"/>
                        </a:rPr>
                        <a:t>Görevi </a:t>
                      </a:r>
                      <a:endParaRPr lang="tr-TR" sz="1700" b="1" dirty="0">
                        <a:effectLst/>
                        <a:latin typeface="Times New Roman" panose="02020603050405020304" pitchFamily="18" charset="0"/>
                        <a:ea typeface="Calibri"/>
                        <a:cs typeface="Times New Roman" panose="02020603050405020304" pitchFamily="18" charset="0"/>
                      </a:endParaRPr>
                    </a:p>
                  </a:txBody>
                  <a:tcPr marL="55282" marR="55282" marT="0" marB="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55405">
                <a:tc>
                  <a:txBody>
                    <a:bodyPr/>
                    <a:lstStyle/>
                    <a:p>
                      <a:pPr algn="ctr">
                        <a:lnSpc>
                          <a:spcPct val="150000"/>
                        </a:lnSpc>
                        <a:spcAft>
                          <a:spcPts val="0"/>
                        </a:spcAft>
                      </a:pPr>
                      <a:r>
                        <a:rPr lang="tr-TR" sz="1700" dirty="0">
                          <a:effectLst/>
                          <a:latin typeface="Times New Roman" panose="02020603050405020304" pitchFamily="18" charset="0"/>
                          <a:cs typeface="Times New Roman" panose="02020603050405020304" pitchFamily="18" charset="0"/>
                        </a:rPr>
                        <a:t>25</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lnT w="12700" cap="flat" cmpd="sng" algn="ctr">
                      <a:solidFill>
                        <a:schemeClr val="tx1"/>
                      </a:solidFill>
                      <a:prstDash val="solid"/>
                      <a:round/>
                      <a:headEnd type="none" w="med" len="med"/>
                      <a:tailEnd type="none" w="med" len="med"/>
                    </a:lnT>
                  </a:tcP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Aynur</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lnT w="12700" cap="flat" cmpd="sng" algn="ctr">
                      <a:solidFill>
                        <a:schemeClr val="tx1"/>
                      </a:solidFill>
                      <a:prstDash val="solid"/>
                      <a:round/>
                      <a:headEnd type="none" w="med" len="med"/>
                      <a:tailEnd type="none" w="med" len="med"/>
                    </a:lnT>
                  </a:tcPr>
                </a:tc>
                <a:tc>
                  <a:txBody>
                    <a:bodyPr/>
                    <a:lstStyle/>
                    <a:p>
                      <a:pPr>
                        <a:lnSpc>
                          <a:spcPct val="150000"/>
                        </a:lnSpc>
                        <a:spcAft>
                          <a:spcPts val="0"/>
                        </a:spcAft>
                      </a:pPr>
                      <a:r>
                        <a:rPr lang="tr-TR" sz="1700" dirty="0">
                          <a:effectLst/>
                          <a:latin typeface="Times New Roman" panose="02020603050405020304" pitchFamily="18" charset="0"/>
                          <a:ea typeface="+mn-ea"/>
                          <a:cs typeface="Times New Roman" panose="02020603050405020304" pitchFamily="18" charset="0"/>
                        </a:rPr>
                        <a:t>ECE</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lnT w="12700" cap="flat" cmpd="sng" algn="ctr">
                      <a:solidFill>
                        <a:schemeClr val="tx1"/>
                      </a:solidFill>
                      <a:prstDash val="solid"/>
                      <a:round/>
                      <a:headEnd type="none" w="med" len="med"/>
                      <a:tailEnd type="none" w="med" len="med"/>
                    </a:lnT>
                  </a:tcP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Öğrenci İşleri</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24"/>
                  </a:ext>
                </a:extLst>
              </a:tr>
              <a:tr h="155405">
                <a:tc>
                  <a:txBody>
                    <a:bodyPr/>
                    <a:lstStyle/>
                    <a:p>
                      <a:pPr algn="ctr">
                        <a:lnSpc>
                          <a:spcPct val="150000"/>
                        </a:lnSpc>
                        <a:spcAft>
                          <a:spcPts val="0"/>
                        </a:spcAft>
                      </a:pPr>
                      <a:r>
                        <a:rPr lang="tr-TR" sz="1700" dirty="0">
                          <a:effectLst/>
                          <a:latin typeface="Times New Roman" panose="02020603050405020304" pitchFamily="18" charset="0"/>
                          <a:cs typeface="Times New Roman" panose="02020603050405020304" pitchFamily="18" charset="0"/>
                        </a:rPr>
                        <a:t>26</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a:effectLst/>
                          <a:latin typeface="Times New Roman" panose="02020603050405020304" pitchFamily="18" charset="0"/>
                          <a:cs typeface="Times New Roman" panose="02020603050405020304" pitchFamily="18" charset="0"/>
                        </a:rPr>
                        <a:t>Şefik </a:t>
                      </a:r>
                      <a:endParaRPr lang="tr-TR" sz="170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DOĞAN</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a:effectLst/>
                          <a:latin typeface="Times New Roman" panose="02020603050405020304" pitchFamily="18" charset="0"/>
                          <a:cs typeface="Times New Roman" panose="02020603050405020304" pitchFamily="18" charset="0"/>
                        </a:rPr>
                        <a:t>Sekreterlik</a:t>
                      </a:r>
                      <a:endParaRPr lang="tr-TR" sz="1700">
                        <a:effectLst/>
                        <a:latin typeface="Times New Roman" panose="02020603050405020304" pitchFamily="18" charset="0"/>
                        <a:ea typeface="Calibri"/>
                        <a:cs typeface="Times New Roman" panose="02020603050405020304" pitchFamily="18" charset="0"/>
                      </a:endParaRPr>
                    </a:p>
                  </a:txBody>
                  <a:tcPr marL="55282" marR="55282" marT="0" marB="0" anchor="ctr"/>
                </a:tc>
                <a:extLst>
                  <a:ext uri="{0D108BD9-81ED-4DB2-BD59-A6C34878D82A}">
                    <a16:rowId xmlns:a16="http://schemas.microsoft.com/office/drawing/2014/main" val="10025"/>
                  </a:ext>
                </a:extLst>
              </a:tr>
              <a:tr h="155405">
                <a:tc>
                  <a:txBody>
                    <a:bodyPr/>
                    <a:lstStyle/>
                    <a:p>
                      <a:pPr algn="ctr">
                        <a:lnSpc>
                          <a:spcPct val="150000"/>
                        </a:lnSpc>
                        <a:spcAft>
                          <a:spcPts val="0"/>
                        </a:spcAft>
                      </a:pPr>
                      <a:r>
                        <a:rPr lang="tr-TR" sz="1700" dirty="0">
                          <a:effectLst/>
                          <a:latin typeface="Times New Roman" panose="02020603050405020304" pitchFamily="18" charset="0"/>
                          <a:cs typeface="Times New Roman" panose="02020603050405020304" pitchFamily="18" charset="0"/>
                        </a:rPr>
                        <a:t>27</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ea typeface="+mn-ea"/>
                          <a:cs typeface="Times New Roman" panose="02020603050405020304" pitchFamily="18" charset="0"/>
                        </a:rPr>
                        <a:t>Mehmet</a:t>
                      </a:r>
                      <a:r>
                        <a:rPr lang="tr-TR" sz="1700" baseline="0" dirty="0">
                          <a:effectLst/>
                          <a:latin typeface="Times New Roman" panose="02020603050405020304" pitchFamily="18" charset="0"/>
                          <a:ea typeface="+mn-ea"/>
                          <a:cs typeface="Times New Roman" panose="02020603050405020304" pitchFamily="18" charset="0"/>
                        </a:rPr>
                        <a:t> </a:t>
                      </a:r>
                      <a:r>
                        <a:rPr lang="tr-TR" sz="1700" dirty="0">
                          <a:effectLst/>
                          <a:latin typeface="Times New Roman" panose="02020603050405020304" pitchFamily="18" charset="0"/>
                          <a:ea typeface="+mn-ea"/>
                          <a:cs typeface="Times New Roman" panose="02020603050405020304" pitchFamily="18" charset="0"/>
                        </a:rPr>
                        <a:t>Salih</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ea typeface="Calibri"/>
                          <a:cs typeface="Times New Roman" panose="02020603050405020304" pitchFamily="18" charset="0"/>
                        </a:rPr>
                        <a:t>ABAÇA</a:t>
                      </a:r>
                    </a:p>
                  </a:txBody>
                  <a:tcPr marL="55282" marR="55282" marT="0" marB="0" anchor="ctr"/>
                </a:tc>
                <a:tc>
                  <a:txBody>
                    <a:bodyPr/>
                    <a:lstStyle/>
                    <a:p>
                      <a:pPr>
                        <a:lnSpc>
                          <a:spcPct val="150000"/>
                        </a:lnSpc>
                        <a:spcAft>
                          <a:spcPts val="0"/>
                        </a:spcAft>
                      </a:pPr>
                      <a:r>
                        <a:rPr lang="tr-TR" sz="1700">
                          <a:effectLst/>
                          <a:latin typeface="Times New Roman" panose="02020603050405020304" pitchFamily="18" charset="0"/>
                          <a:cs typeface="Times New Roman" panose="02020603050405020304" pitchFamily="18" charset="0"/>
                        </a:rPr>
                        <a:t>Muhasebe İşleri</a:t>
                      </a:r>
                      <a:endParaRPr lang="tr-TR" sz="1700">
                        <a:effectLst/>
                        <a:latin typeface="Times New Roman" panose="02020603050405020304" pitchFamily="18" charset="0"/>
                        <a:ea typeface="Calibri"/>
                        <a:cs typeface="Times New Roman" panose="02020603050405020304" pitchFamily="18" charset="0"/>
                      </a:endParaRPr>
                    </a:p>
                  </a:txBody>
                  <a:tcPr marL="55282" marR="55282" marT="0" marB="0" anchor="ctr"/>
                </a:tc>
                <a:extLst>
                  <a:ext uri="{0D108BD9-81ED-4DB2-BD59-A6C34878D82A}">
                    <a16:rowId xmlns:a16="http://schemas.microsoft.com/office/drawing/2014/main" val="10026"/>
                  </a:ext>
                </a:extLst>
              </a:tr>
              <a:tr h="155405">
                <a:tc>
                  <a:txBody>
                    <a:bodyPr/>
                    <a:lstStyle/>
                    <a:p>
                      <a:pPr algn="ctr">
                        <a:lnSpc>
                          <a:spcPct val="150000"/>
                        </a:lnSpc>
                        <a:spcAft>
                          <a:spcPts val="0"/>
                        </a:spcAft>
                      </a:pPr>
                      <a:r>
                        <a:rPr lang="tr-TR" sz="1700" dirty="0">
                          <a:effectLst/>
                          <a:latin typeface="Times New Roman" panose="02020603050405020304" pitchFamily="18" charset="0"/>
                          <a:ea typeface="+mn-ea"/>
                          <a:cs typeface="Times New Roman" panose="02020603050405020304" pitchFamily="18" charset="0"/>
                        </a:rPr>
                        <a:t>28</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a:effectLst/>
                          <a:latin typeface="Times New Roman" panose="02020603050405020304" pitchFamily="18" charset="0"/>
                          <a:cs typeface="Times New Roman" panose="02020603050405020304" pitchFamily="18" charset="0"/>
                        </a:rPr>
                        <a:t>Mehmet Zahit                                 </a:t>
                      </a:r>
                      <a:endParaRPr lang="tr-TR" sz="170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SEVGİLİ</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a:effectLst/>
                          <a:latin typeface="Times New Roman" panose="02020603050405020304" pitchFamily="18" charset="0"/>
                          <a:cs typeface="Times New Roman" panose="02020603050405020304" pitchFamily="18" charset="0"/>
                        </a:rPr>
                        <a:t>Yazı İşleri</a:t>
                      </a:r>
                      <a:endParaRPr lang="tr-TR" sz="1700">
                        <a:effectLst/>
                        <a:latin typeface="Times New Roman" panose="02020603050405020304" pitchFamily="18" charset="0"/>
                        <a:ea typeface="Calibri"/>
                        <a:cs typeface="Times New Roman" panose="02020603050405020304" pitchFamily="18" charset="0"/>
                      </a:endParaRPr>
                    </a:p>
                  </a:txBody>
                  <a:tcPr marL="55282" marR="55282" marT="0" marB="0" anchor="ctr"/>
                </a:tc>
                <a:extLst>
                  <a:ext uri="{0D108BD9-81ED-4DB2-BD59-A6C34878D82A}">
                    <a16:rowId xmlns:a16="http://schemas.microsoft.com/office/drawing/2014/main" val="10027"/>
                  </a:ext>
                </a:extLst>
              </a:tr>
              <a:tr h="155405">
                <a:tc>
                  <a:txBody>
                    <a:bodyPr/>
                    <a:lstStyle/>
                    <a:p>
                      <a:pPr algn="ctr">
                        <a:lnSpc>
                          <a:spcPct val="150000"/>
                        </a:lnSpc>
                        <a:spcAft>
                          <a:spcPts val="0"/>
                        </a:spcAft>
                      </a:pPr>
                      <a:r>
                        <a:rPr lang="tr-TR" sz="1700" dirty="0">
                          <a:effectLst/>
                          <a:latin typeface="Times New Roman" panose="02020603050405020304" pitchFamily="18" charset="0"/>
                          <a:ea typeface="+mn-ea"/>
                          <a:cs typeface="Times New Roman" panose="02020603050405020304" pitchFamily="18" charset="0"/>
                        </a:rPr>
                        <a:t>29</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Nuran                                          </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a:effectLst/>
                          <a:latin typeface="Times New Roman" panose="02020603050405020304" pitchFamily="18" charset="0"/>
                          <a:cs typeface="Times New Roman" panose="02020603050405020304" pitchFamily="18" charset="0"/>
                        </a:rPr>
                        <a:t>EVİN  </a:t>
                      </a:r>
                      <a:endParaRPr lang="tr-TR" sz="170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a:effectLst/>
                          <a:latin typeface="Times New Roman" panose="02020603050405020304" pitchFamily="18" charset="0"/>
                          <a:cs typeface="Times New Roman" panose="02020603050405020304" pitchFamily="18" charset="0"/>
                        </a:rPr>
                        <a:t>Yazı İşleri</a:t>
                      </a:r>
                      <a:endParaRPr lang="tr-TR" sz="1700">
                        <a:effectLst/>
                        <a:latin typeface="Times New Roman" panose="02020603050405020304" pitchFamily="18" charset="0"/>
                        <a:ea typeface="Calibri"/>
                        <a:cs typeface="Times New Roman" panose="02020603050405020304" pitchFamily="18" charset="0"/>
                      </a:endParaRPr>
                    </a:p>
                  </a:txBody>
                  <a:tcPr marL="55282" marR="55282" marT="0" marB="0" anchor="ctr"/>
                </a:tc>
                <a:extLst>
                  <a:ext uri="{0D108BD9-81ED-4DB2-BD59-A6C34878D82A}">
                    <a16:rowId xmlns:a16="http://schemas.microsoft.com/office/drawing/2014/main" val="10028"/>
                  </a:ext>
                </a:extLst>
              </a:tr>
              <a:tr h="155405">
                <a:tc>
                  <a:txBody>
                    <a:bodyPr/>
                    <a:lstStyle/>
                    <a:p>
                      <a:pPr algn="ctr">
                        <a:lnSpc>
                          <a:spcPct val="150000"/>
                        </a:lnSpc>
                        <a:spcAft>
                          <a:spcPts val="0"/>
                        </a:spcAft>
                      </a:pPr>
                      <a:r>
                        <a:rPr lang="tr-TR" sz="1700" dirty="0">
                          <a:effectLst/>
                          <a:latin typeface="Times New Roman" panose="02020603050405020304" pitchFamily="18" charset="0"/>
                          <a:ea typeface="+mn-ea"/>
                          <a:cs typeface="Times New Roman" panose="02020603050405020304" pitchFamily="18" charset="0"/>
                        </a:rPr>
                        <a:t>30</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lnB w="12700" cap="flat" cmpd="sng" algn="ctr">
                      <a:solidFill>
                        <a:schemeClr val="tx1"/>
                      </a:solidFill>
                      <a:prstDash val="solid"/>
                      <a:round/>
                      <a:headEnd type="none" w="med" len="med"/>
                      <a:tailEnd type="none" w="med" len="med"/>
                    </a:lnB>
                  </a:tcP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Yunus                                    </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lnB w="12700" cap="flat" cmpd="sng" algn="ctr">
                      <a:solidFill>
                        <a:schemeClr val="tx1"/>
                      </a:solidFill>
                      <a:prstDash val="solid"/>
                      <a:round/>
                      <a:headEnd type="none" w="med" len="med"/>
                      <a:tailEnd type="none" w="med" len="med"/>
                    </a:lnB>
                  </a:tcP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KESKİN    </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lnB w="12700" cap="flat" cmpd="sng" algn="ctr">
                      <a:solidFill>
                        <a:schemeClr val="tx1"/>
                      </a:solidFill>
                      <a:prstDash val="solid"/>
                      <a:round/>
                      <a:headEnd type="none" w="med" len="med"/>
                      <a:tailEnd type="none" w="med" len="med"/>
                    </a:lnB>
                  </a:tcP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Sekreterlik</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29"/>
                  </a:ext>
                </a:extLst>
              </a:tr>
            </a:tbl>
          </a:graphicData>
        </a:graphic>
      </p:graphicFrame>
    </p:spTree>
    <p:extLst>
      <p:ext uri="{BB962C8B-B14F-4D97-AF65-F5344CB8AC3E}">
        <p14:creationId xmlns:p14="http://schemas.microsoft.com/office/powerpoint/2010/main" val="2150024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688162" y="597875"/>
            <a:ext cx="4738926" cy="461665"/>
          </a:xfrm>
          <a:prstGeom prst="rect">
            <a:avLst/>
          </a:prstGeom>
          <a:noFill/>
        </p:spPr>
        <p:txBody>
          <a:bodyPr wrap="none" rtlCol="0">
            <a:spAutoFit/>
          </a:bodyPr>
          <a:lstStyle/>
          <a:p>
            <a:r>
              <a:rPr lang="tr-TR" sz="2400" b="1" dirty="0"/>
              <a:t>YAYINLAR VE BİLİMSEL FAALİYETLER</a:t>
            </a:r>
          </a:p>
        </p:txBody>
      </p:sp>
      <p:graphicFrame>
        <p:nvGraphicFramePr>
          <p:cNvPr id="4" name="Tablo 3">
            <a:extLst>
              <a:ext uri="{FF2B5EF4-FFF2-40B4-BE49-F238E27FC236}">
                <a16:creationId xmlns:a16="http://schemas.microsoft.com/office/drawing/2014/main" id="{AC72D2B5-F0AF-79BF-E126-09C49AA662EA}"/>
              </a:ext>
            </a:extLst>
          </p:cNvPr>
          <p:cNvGraphicFramePr>
            <a:graphicFrameLocks noGrp="1"/>
          </p:cNvGraphicFramePr>
          <p:nvPr>
            <p:extLst>
              <p:ext uri="{D42A27DB-BD31-4B8C-83A1-F6EECF244321}">
                <p14:modId xmlns:p14="http://schemas.microsoft.com/office/powerpoint/2010/main" val="523179944"/>
              </p:ext>
            </p:extLst>
          </p:nvPr>
        </p:nvGraphicFramePr>
        <p:xfrm>
          <a:off x="3921539" y="1799018"/>
          <a:ext cx="4014445" cy="2616433"/>
        </p:xfrm>
        <a:graphic>
          <a:graphicData uri="http://schemas.openxmlformats.org/drawingml/2006/table">
            <a:tbl>
              <a:tblPr firstRow="1" firstCol="1" bandRow="1">
                <a:tableStyleId>{F5AB1C69-6EDB-4FF4-983F-18BD219EF322}</a:tableStyleId>
              </a:tblPr>
              <a:tblGrid>
                <a:gridCol w="2757086">
                  <a:extLst>
                    <a:ext uri="{9D8B030D-6E8A-4147-A177-3AD203B41FA5}">
                      <a16:colId xmlns:a16="http://schemas.microsoft.com/office/drawing/2014/main" val="430183176"/>
                    </a:ext>
                  </a:extLst>
                </a:gridCol>
                <a:gridCol w="1257359">
                  <a:extLst>
                    <a:ext uri="{9D8B030D-6E8A-4147-A177-3AD203B41FA5}">
                      <a16:colId xmlns:a16="http://schemas.microsoft.com/office/drawing/2014/main" val="2769657847"/>
                    </a:ext>
                  </a:extLst>
                </a:gridCol>
              </a:tblGrid>
              <a:tr h="241708">
                <a:tc>
                  <a:txBody>
                    <a:bodyPr/>
                    <a:lstStyle/>
                    <a:p>
                      <a:pPr algn="l" rtl="0" fontAlgn="ctr"/>
                      <a:r>
                        <a:rPr lang="tr-TR" sz="900" u="none" strike="noStrike" dirty="0">
                          <a:effectLst/>
                        </a:rPr>
                        <a:t> </a:t>
                      </a:r>
                      <a:endParaRPr lang="tr-TR" sz="900" b="1" i="0" u="none" strike="noStrike" dirty="0">
                        <a:solidFill>
                          <a:srgbClr val="FFFFFF"/>
                        </a:solidFill>
                        <a:effectLst/>
                        <a:latin typeface="Calibri" panose="020F0502020204030204" pitchFamily="34" charset="0"/>
                      </a:endParaRPr>
                    </a:p>
                  </a:txBody>
                  <a:tcPr marL="7897" marR="7897" marT="7897" marB="0" anchor="ctr"/>
                </a:tc>
                <a:tc>
                  <a:txBody>
                    <a:bodyPr/>
                    <a:lstStyle/>
                    <a:p>
                      <a:pPr algn="ctr" rtl="0" fontAlgn="ctr"/>
                      <a:r>
                        <a:rPr lang="tr-TR" sz="1600" u="none" strike="noStrike" dirty="0">
                          <a:effectLst/>
                        </a:rPr>
                        <a:t> 2022</a:t>
                      </a:r>
                      <a:endParaRPr lang="tr-TR" sz="1600" b="1" i="0" u="none" strike="noStrike" dirty="0">
                        <a:solidFill>
                          <a:srgbClr val="FFFFFF"/>
                        </a:solidFill>
                        <a:effectLst/>
                        <a:latin typeface="Calibri" panose="020F0502020204030204" pitchFamily="34" charset="0"/>
                      </a:endParaRPr>
                    </a:p>
                  </a:txBody>
                  <a:tcPr marL="7897" marR="7897" marT="7897" marB="0" anchor="ctr"/>
                </a:tc>
                <a:extLst>
                  <a:ext uri="{0D108BD9-81ED-4DB2-BD59-A6C34878D82A}">
                    <a16:rowId xmlns:a16="http://schemas.microsoft.com/office/drawing/2014/main" val="2175977879"/>
                  </a:ext>
                </a:extLst>
              </a:tr>
              <a:tr h="394116">
                <a:tc>
                  <a:txBody>
                    <a:bodyPr/>
                    <a:lstStyle/>
                    <a:p>
                      <a:pPr algn="l" rtl="0" fontAlgn="ctr"/>
                      <a:r>
                        <a:rPr lang="tr-TR" sz="1800" u="none" strike="noStrike" dirty="0">
                          <a:effectLst/>
                        </a:rPr>
                        <a:t>Uluslararası Makale</a:t>
                      </a:r>
                      <a:endParaRPr lang="tr-TR" sz="1800" b="1" i="0" u="none" strike="noStrike" dirty="0">
                        <a:solidFill>
                          <a:srgbClr val="FFFFFF"/>
                        </a:solidFill>
                        <a:effectLst/>
                        <a:latin typeface="Calibri" panose="020F0502020204030204" pitchFamily="34" charset="0"/>
                      </a:endParaRPr>
                    </a:p>
                  </a:txBody>
                  <a:tcPr marL="7897" marR="7897" marT="7897" marB="0" anchor="ctr"/>
                </a:tc>
                <a:tc>
                  <a:txBody>
                    <a:bodyPr/>
                    <a:lstStyle/>
                    <a:p>
                      <a:pPr algn="ctr" rtl="0" fontAlgn="ctr"/>
                      <a:r>
                        <a:rPr lang="tr-TR" sz="2000" b="0" u="none" strike="noStrike" dirty="0">
                          <a:solidFill>
                            <a:schemeClr val="tx1"/>
                          </a:solidFill>
                          <a:effectLst/>
                        </a:rPr>
                        <a:t>0</a:t>
                      </a:r>
                      <a:endParaRPr lang="en-US" sz="2000" b="0"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114735058"/>
                  </a:ext>
                </a:extLst>
              </a:tr>
              <a:tr h="394116">
                <a:tc>
                  <a:txBody>
                    <a:bodyPr/>
                    <a:lstStyle/>
                    <a:p>
                      <a:pPr algn="l" rtl="0" fontAlgn="ctr"/>
                      <a:r>
                        <a:rPr lang="tr-TR" sz="1800" u="none" strike="noStrike" dirty="0">
                          <a:effectLst/>
                        </a:rPr>
                        <a:t>Ulusal Makale</a:t>
                      </a:r>
                      <a:endParaRPr lang="tr-TR" sz="1800" b="1" i="0" u="none" strike="noStrike" dirty="0">
                        <a:solidFill>
                          <a:srgbClr val="FFFFFF"/>
                        </a:solidFill>
                        <a:effectLst/>
                        <a:latin typeface="Calibri" panose="020F0502020204030204" pitchFamily="34" charset="0"/>
                      </a:endParaRPr>
                    </a:p>
                  </a:txBody>
                  <a:tcPr marL="7897" marR="7897" marT="7897" marB="0" anchor="ctr"/>
                </a:tc>
                <a:tc>
                  <a:txBody>
                    <a:bodyPr/>
                    <a:lstStyle/>
                    <a:p>
                      <a:pPr algn="ctr" rtl="0" fontAlgn="ctr"/>
                      <a:r>
                        <a:rPr lang="tr-TR" sz="2000" b="0" u="none" strike="noStrike" dirty="0">
                          <a:solidFill>
                            <a:schemeClr val="tx1"/>
                          </a:solidFill>
                          <a:effectLst/>
                        </a:rPr>
                        <a:t>0</a:t>
                      </a:r>
                      <a:endParaRPr lang="en-US" sz="2000" b="0"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772470258"/>
                  </a:ext>
                </a:extLst>
              </a:tr>
              <a:tr h="394116">
                <a:tc>
                  <a:txBody>
                    <a:bodyPr/>
                    <a:lstStyle/>
                    <a:p>
                      <a:pPr algn="l" rtl="0" fontAlgn="ctr"/>
                      <a:r>
                        <a:rPr lang="tr-TR" sz="1800" u="none" strike="noStrike" dirty="0">
                          <a:effectLst/>
                        </a:rPr>
                        <a:t>Ulusal ve Uluslararası Bildiri</a:t>
                      </a:r>
                      <a:endParaRPr lang="tr-TR" sz="1800" b="1" i="0" u="none" strike="noStrike" dirty="0">
                        <a:solidFill>
                          <a:srgbClr val="FFFFFF"/>
                        </a:solidFill>
                        <a:effectLst/>
                        <a:latin typeface="Calibri" panose="020F0502020204030204" pitchFamily="34" charset="0"/>
                      </a:endParaRPr>
                    </a:p>
                  </a:txBody>
                  <a:tcPr marL="7897" marR="7897" marT="7897" marB="0" anchor="ctr"/>
                </a:tc>
                <a:tc>
                  <a:txBody>
                    <a:bodyPr/>
                    <a:lstStyle/>
                    <a:p>
                      <a:pPr algn="ctr" rtl="0" fontAlgn="ctr"/>
                      <a:r>
                        <a:rPr lang="tr-TR" sz="2000" b="0" u="none" strike="noStrike" dirty="0">
                          <a:solidFill>
                            <a:schemeClr val="tx1"/>
                          </a:solidFill>
                          <a:effectLst/>
                        </a:rPr>
                        <a:t>19</a:t>
                      </a:r>
                      <a:endParaRPr lang="en-US" sz="2000" b="0"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526837386"/>
                  </a:ext>
                </a:extLst>
              </a:tr>
              <a:tr h="394116">
                <a:tc>
                  <a:txBody>
                    <a:bodyPr/>
                    <a:lstStyle/>
                    <a:p>
                      <a:pPr algn="l" rtl="0" fontAlgn="ctr"/>
                      <a:r>
                        <a:rPr lang="tr-TR" sz="1800" u="none" strike="noStrike" dirty="0">
                          <a:effectLst/>
                        </a:rPr>
                        <a:t>Kitap/Kitap Bölümü Yazarlığı</a:t>
                      </a:r>
                      <a:endParaRPr lang="tr-TR" sz="1800" b="1" i="0" u="none" strike="noStrike" dirty="0">
                        <a:solidFill>
                          <a:srgbClr val="FFFFFF"/>
                        </a:solidFill>
                        <a:effectLst/>
                        <a:latin typeface="Calibri" panose="020F0502020204030204" pitchFamily="34" charset="0"/>
                      </a:endParaRPr>
                    </a:p>
                  </a:txBody>
                  <a:tcPr marL="7897" marR="7897" marT="7897" marB="0" anchor="ctr"/>
                </a:tc>
                <a:tc>
                  <a:txBody>
                    <a:bodyPr/>
                    <a:lstStyle/>
                    <a:p>
                      <a:pPr algn="ctr" rtl="0" fontAlgn="ctr"/>
                      <a:r>
                        <a:rPr lang="tr-TR" sz="2000" b="0" u="none" strike="noStrike" dirty="0">
                          <a:solidFill>
                            <a:schemeClr val="tx1"/>
                          </a:solidFill>
                          <a:effectLst/>
                        </a:rPr>
                        <a:t>0</a:t>
                      </a:r>
                      <a:endParaRPr lang="en-US" sz="2000" b="0"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904856406"/>
                  </a:ext>
                </a:extLst>
              </a:tr>
              <a:tr h="394116">
                <a:tc>
                  <a:txBody>
                    <a:bodyPr/>
                    <a:lstStyle/>
                    <a:p>
                      <a:pPr algn="l" rtl="0" fontAlgn="ctr"/>
                      <a:r>
                        <a:rPr lang="tr-TR" sz="1800" u="none" strike="noStrike" dirty="0">
                          <a:effectLst/>
                        </a:rPr>
                        <a:t>Proje</a:t>
                      </a:r>
                      <a:endParaRPr lang="tr-TR" sz="1800" b="1" i="0" u="none" strike="noStrike" dirty="0">
                        <a:solidFill>
                          <a:srgbClr val="FFFFFF"/>
                        </a:solidFill>
                        <a:effectLst/>
                        <a:latin typeface="Calibri" panose="020F0502020204030204" pitchFamily="34" charset="0"/>
                      </a:endParaRPr>
                    </a:p>
                  </a:txBody>
                  <a:tcPr marL="7897" marR="7897" marT="7897" marB="0" anchor="ctr"/>
                </a:tc>
                <a:tc>
                  <a:txBody>
                    <a:bodyPr/>
                    <a:lstStyle/>
                    <a:p>
                      <a:pPr algn="ctr" rtl="0" fontAlgn="ctr"/>
                      <a:r>
                        <a:rPr lang="tr-TR" sz="2000" b="0" u="none" strike="noStrike" dirty="0">
                          <a:solidFill>
                            <a:schemeClr val="tx1"/>
                          </a:solidFill>
                          <a:effectLst/>
                        </a:rPr>
                        <a:t>0</a:t>
                      </a:r>
                      <a:endParaRPr lang="en-US" sz="2000" b="0"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72390288"/>
                  </a:ext>
                </a:extLst>
              </a:tr>
              <a:tr h="394116">
                <a:tc>
                  <a:txBody>
                    <a:bodyPr/>
                    <a:lstStyle/>
                    <a:p>
                      <a:pPr algn="l" rtl="0" fontAlgn="ctr"/>
                      <a:r>
                        <a:rPr lang="tr-TR" sz="1800" u="none" strike="noStrike" dirty="0">
                          <a:effectLst/>
                        </a:rPr>
                        <a:t>TOPLAM</a:t>
                      </a:r>
                      <a:endParaRPr lang="tr-TR" sz="1800" b="1" i="0" u="none" strike="noStrike" dirty="0">
                        <a:solidFill>
                          <a:srgbClr val="FFFFFF"/>
                        </a:solidFill>
                        <a:effectLst/>
                        <a:latin typeface="Calibri" panose="020F0502020204030204" pitchFamily="34" charset="0"/>
                      </a:endParaRPr>
                    </a:p>
                  </a:txBody>
                  <a:tcPr marL="7897" marR="7897" marT="7897" marB="0" anchor="ctr"/>
                </a:tc>
                <a:tc>
                  <a:txBody>
                    <a:bodyPr/>
                    <a:lstStyle/>
                    <a:p>
                      <a:pPr algn="ctr" rtl="0" fontAlgn="ctr"/>
                      <a:r>
                        <a:rPr lang="tr-TR" sz="2000" b="1" u="none" strike="noStrike" dirty="0">
                          <a:solidFill>
                            <a:schemeClr val="tx1"/>
                          </a:solidFill>
                          <a:effectLst/>
                        </a:rPr>
                        <a:t>19</a:t>
                      </a:r>
                      <a:endParaRPr lang="en-US" sz="2000" b="1"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46822466"/>
                  </a:ext>
                </a:extLst>
              </a:tr>
            </a:tbl>
          </a:graphicData>
        </a:graphic>
      </p:graphicFrame>
    </p:spTree>
    <p:extLst>
      <p:ext uri="{BB962C8B-B14F-4D97-AF65-F5344CB8AC3E}">
        <p14:creationId xmlns:p14="http://schemas.microsoft.com/office/powerpoint/2010/main" val="21948375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776846" y="623454"/>
            <a:ext cx="6764482" cy="461665"/>
          </a:xfrm>
          <a:prstGeom prst="rect">
            <a:avLst/>
          </a:prstGeom>
          <a:noFill/>
        </p:spPr>
        <p:txBody>
          <a:bodyPr wrap="square" rtlCol="0">
            <a:spAutoFit/>
          </a:bodyPr>
          <a:lstStyle/>
          <a:p>
            <a:r>
              <a:rPr lang="tr-TR" sz="2400" b="1" dirty="0"/>
              <a:t>MALİ YAPIMIZ</a:t>
            </a:r>
          </a:p>
        </p:txBody>
      </p:sp>
      <p:sp>
        <p:nvSpPr>
          <p:cNvPr id="3" name="Dikdörtgen 2"/>
          <p:cNvSpPr/>
          <p:nvPr/>
        </p:nvSpPr>
        <p:spPr>
          <a:xfrm>
            <a:off x="1776846" y="1383864"/>
            <a:ext cx="6096000" cy="2862322"/>
          </a:xfrm>
          <a:prstGeom prst="rect">
            <a:avLst/>
          </a:prstGeom>
        </p:spPr>
        <p:txBody>
          <a:bodyPr>
            <a:spAutoFit/>
          </a:bodyPr>
          <a:lstStyle/>
          <a:p>
            <a:pPr algn="just">
              <a:buNone/>
            </a:pPr>
            <a:r>
              <a:rPr lang="tr-TR" dirty="0"/>
              <a:t>Mali Yapımız incelendiğinde özellikle ikinci öğretim bütçe planlamasında harç  geliri ve personel giderleri arasında denge sağlanabilecek kapasitede olmadığından sınırlı bir bütçeye sahip olduğumuz görülmektedir. 		</a:t>
            </a:r>
          </a:p>
          <a:p>
            <a:pPr algn="just">
              <a:buNone/>
            </a:pPr>
            <a:endParaRPr lang="tr-TR" dirty="0"/>
          </a:p>
          <a:p>
            <a:pPr algn="just">
              <a:buNone/>
            </a:pPr>
            <a:r>
              <a:rPr lang="tr-TR" dirty="0"/>
              <a:t>Bütçe dengemizi, mümkün mertebede en iyi şekilde devam ettirebilmek için her yarıyıl başlangıcında yaklaşık gelir-maliyet hesaplamasını yaparak katsayı belirlemeye  devam edilecektir. Aynı zamanda harcama planlaması titiz bir şekilde ele alınmaktadır.</a:t>
            </a:r>
          </a:p>
        </p:txBody>
      </p:sp>
    </p:spTree>
    <p:extLst>
      <p:ext uri="{BB962C8B-B14F-4D97-AF65-F5344CB8AC3E}">
        <p14:creationId xmlns:p14="http://schemas.microsoft.com/office/powerpoint/2010/main" val="42461843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776846" y="623454"/>
            <a:ext cx="6764482" cy="4524315"/>
          </a:xfrm>
          <a:prstGeom prst="rect">
            <a:avLst/>
          </a:prstGeom>
          <a:noFill/>
        </p:spPr>
        <p:txBody>
          <a:bodyPr wrap="square" rtlCol="0">
            <a:spAutoFit/>
          </a:bodyPr>
          <a:lstStyle/>
          <a:p>
            <a:r>
              <a:rPr lang="tr-TR" sz="2400" b="1" dirty="0"/>
              <a:t>ZAYIF YÖNLERİMİZ</a:t>
            </a:r>
          </a:p>
          <a:p>
            <a:pPr marL="342900" lvl="0" indent="-342900">
              <a:buFont typeface="Arial" panose="020B0604020202020204" pitchFamily="34" charset="0"/>
              <a:buChar char="•"/>
            </a:pPr>
            <a:r>
              <a:rPr lang="tr-TR" sz="2400" dirty="0"/>
              <a:t>Merkez kampüste yer alan binamızın boşaltılması sebebiyle eğitim faaliyetlerimizi geçici olarak mühendislik fakültesi binalarında yapmaktayız. Akademisyenlerimizin ofis problemleri olması, laboratuvarlarımızın henüz taşınmamış olması eğitim bütünlüğünü bozmaktadır. </a:t>
            </a:r>
          </a:p>
          <a:p>
            <a:pPr marL="342900" lvl="0" indent="-342900">
              <a:buFont typeface="Arial" panose="020B0604020202020204" pitchFamily="34" charset="0"/>
              <a:buChar char="•"/>
            </a:pPr>
            <a:r>
              <a:rPr lang="tr-TR" sz="2400" dirty="0"/>
              <a:t> Bütçemizin sınırlı olması sebebi ile ve ikinci öğretim bölümü öğrencilerin sayısının oldukça az olması sebebi ile var olan ihtiyaçlarımızı öncelik sırasına koymak zorunda kalmaktayız.</a:t>
            </a:r>
          </a:p>
          <a:p>
            <a:endParaRPr lang="tr-TR" sz="2400" b="1" dirty="0"/>
          </a:p>
        </p:txBody>
      </p:sp>
    </p:spTree>
    <p:extLst>
      <p:ext uri="{BB962C8B-B14F-4D97-AF65-F5344CB8AC3E}">
        <p14:creationId xmlns:p14="http://schemas.microsoft.com/office/powerpoint/2010/main" val="10136676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776846" y="623454"/>
            <a:ext cx="6764482" cy="3416320"/>
          </a:xfrm>
          <a:prstGeom prst="rect">
            <a:avLst/>
          </a:prstGeom>
          <a:noFill/>
        </p:spPr>
        <p:txBody>
          <a:bodyPr wrap="square" rtlCol="0">
            <a:spAutoFit/>
          </a:bodyPr>
          <a:lstStyle/>
          <a:p>
            <a:r>
              <a:rPr lang="tr-TR" sz="2400" b="1" dirty="0"/>
              <a:t>KUVVETLİ YÖNLERİMİZ</a:t>
            </a:r>
          </a:p>
          <a:p>
            <a:pPr lvl="0"/>
            <a:r>
              <a:rPr lang="tr-TR" sz="1600" dirty="0"/>
              <a:t>* Özveri ile çalışan (az sayıda olmasına rağmen) yetişmiş akademisyenlerimizin olması. </a:t>
            </a:r>
          </a:p>
          <a:p>
            <a:pPr lvl="0"/>
            <a:r>
              <a:rPr lang="tr-TR" sz="1600" dirty="0"/>
              <a:t>* Sınıf mevcutlarının ideal sayıda olması. </a:t>
            </a:r>
          </a:p>
          <a:p>
            <a:pPr lvl="0"/>
            <a:r>
              <a:rPr lang="tr-TR" sz="1600" dirty="0"/>
              <a:t>* Birimimizin sektörle olan ilişkilerinin aktif olup olumlu yönde ilerlemesi. </a:t>
            </a:r>
          </a:p>
          <a:p>
            <a:pPr lvl="0"/>
            <a:r>
              <a:rPr lang="tr-TR" sz="1600" dirty="0"/>
              <a:t>* Akademisyenlerimizin, konuları hakkında ders notlarının ve materyallerin hazırlanması çalışmalarında gayretli olmaları. </a:t>
            </a:r>
          </a:p>
          <a:p>
            <a:pPr lvl="0"/>
            <a:r>
              <a:rPr lang="tr-TR" sz="1600" dirty="0"/>
              <a:t>* Ders içeriklerinin iyileştirilmesi yönünde paydaşlarımızla çalışmaların yapılıyor olması. </a:t>
            </a:r>
          </a:p>
          <a:p>
            <a:pPr lvl="0"/>
            <a:r>
              <a:rPr lang="tr-TR" sz="1600" dirty="0"/>
              <a:t>* Bazı hizmetlerin internet üzerinden yürütülmesi.( Uzaktan Eğitim)</a:t>
            </a:r>
          </a:p>
          <a:p>
            <a:pPr lvl="0"/>
            <a:r>
              <a:rPr lang="tr-TR" sz="1600" dirty="0"/>
              <a:t>* Öğrencilerimizin ve akademisyenlerimizin tüm kampüs alanlarında kablosuz internet hizmetinden faydalanabilmesi</a:t>
            </a:r>
          </a:p>
          <a:p>
            <a:endParaRPr lang="tr-TR" sz="1600" b="1" dirty="0"/>
          </a:p>
        </p:txBody>
      </p:sp>
    </p:spTree>
    <p:extLst>
      <p:ext uri="{BB962C8B-B14F-4D97-AF65-F5344CB8AC3E}">
        <p14:creationId xmlns:p14="http://schemas.microsoft.com/office/powerpoint/2010/main" val="14891725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776846" y="623454"/>
            <a:ext cx="6764482" cy="461665"/>
          </a:xfrm>
          <a:prstGeom prst="rect">
            <a:avLst/>
          </a:prstGeom>
          <a:noFill/>
        </p:spPr>
        <p:txBody>
          <a:bodyPr wrap="square" rtlCol="0">
            <a:spAutoFit/>
          </a:bodyPr>
          <a:lstStyle/>
          <a:p>
            <a:r>
              <a:rPr lang="tr-TR" sz="2400" b="1" dirty="0"/>
              <a:t>KUVVETLİ YÖNLERİMİZ</a:t>
            </a:r>
          </a:p>
        </p:txBody>
      </p:sp>
      <p:sp>
        <p:nvSpPr>
          <p:cNvPr id="3" name="Dikdörtgen 2"/>
          <p:cNvSpPr/>
          <p:nvPr/>
        </p:nvSpPr>
        <p:spPr>
          <a:xfrm>
            <a:off x="1581150" y="1251208"/>
            <a:ext cx="6096000" cy="3098284"/>
          </a:xfrm>
          <a:prstGeom prst="rect">
            <a:avLst/>
          </a:prstGeom>
        </p:spPr>
        <p:txBody>
          <a:bodyPr>
            <a:spAutoFit/>
          </a:bodyPr>
          <a:lstStyle/>
          <a:p>
            <a:pPr lvl="0" defTabSz="685800">
              <a:lnSpc>
                <a:spcPct val="90000"/>
              </a:lnSpc>
              <a:spcBef>
                <a:spcPts val="750"/>
              </a:spcBef>
            </a:pPr>
            <a:r>
              <a:rPr lang="tr-TR" dirty="0">
                <a:solidFill>
                  <a:prstClr val="black"/>
                </a:solidFill>
              </a:rPr>
              <a:t>* İdari personele yönelik, hizmet içi eğitim düzenleniyor olması.</a:t>
            </a:r>
          </a:p>
          <a:p>
            <a:pPr lvl="0" defTabSz="685800">
              <a:lnSpc>
                <a:spcPct val="90000"/>
              </a:lnSpc>
              <a:spcBef>
                <a:spcPts val="750"/>
              </a:spcBef>
            </a:pPr>
            <a:r>
              <a:rPr lang="tr-TR" dirty="0">
                <a:solidFill>
                  <a:prstClr val="black"/>
                </a:solidFill>
              </a:rPr>
              <a:t>* Temizlik hizmetlerinin en iyi şekilde yürütülüyor olması. </a:t>
            </a:r>
          </a:p>
          <a:p>
            <a:pPr lvl="0" defTabSz="685800">
              <a:lnSpc>
                <a:spcPct val="90000"/>
              </a:lnSpc>
              <a:spcBef>
                <a:spcPts val="750"/>
              </a:spcBef>
            </a:pPr>
            <a:r>
              <a:rPr lang="tr-TR" dirty="0">
                <a:solidFill>
                  <a:prstClr val="black"/>
                </a:solidFill>
              </a:rPr>
              <a:t>* Uygulamalı bölümlerdeki, ortak çalışmalarda sergilenen uyum ve yardımlaşma. </a:t>
            </a:r>
          </a:p>
          <a:p>
            <a:pPr lvl="0" defTabSz="685800">
              <a:lnSpc>
                <a:spcPct val="90000"/>
              </a:lnSpc>
              <a:spcBef>
                <a:spcPts val="750"/>
              </a:spcBef>
            </a:pPr>
            <a:r>
              <a:rPr lang="tr-TR" dirty="0">
                <a:solidFill>
                  <a:prstClr val="black"/>
                </a:solidFill>
              </a:rPr>
              <a:t>* Öğrencilerin akademisyenlerle rahat görüşebilme imkânına sahip olması.</a:t>
            </a:r>
          </a:p>
          <a:p>
            <a:pPr lvl="0" defTabSz="685800">
              <a:lnSpc>
                <a:spcPct val="90000"/>
              </a:lnSpc>
              <a:spcBef>
                <a:spcPts val="750"/>
              </a:spcBef>
            </a:pPr>
            <a:r>
              <a:rPr lang="tr-TR" dirty="0">
                <a:solidFill>
                  <a:prstClr val="black"/>
                </a:solidFill>
              </a:rPr>
              <a:t>* Öğrencinin öğretim sürecinde takibinin yapılması. </a:t>
            </a:r>
          </a:p>
          <a:p>
            <a:pPr lvl="0" defTabSz="685800">
              <a:lnSpc>
                <a:spcPct val="90000"/>
              </a:lnSpc>
              <a:spcBef>
                <a:spcPts val="750"/>
              </a:spcBef>
            </a:pPr>
            <a:r>
              <a:rPr lang="tr-TR" dirty="0">
                <a:solidFill>
                  <a:prstClr val="black"/>
                </a:solidFill>
              </a:rPr>
              <a:t>* Uygun zamanlarda her talep ettiğimizde düzenleyeceğimiz teknik geziler için araç tahsis edilmesi ve bu şekilde sahada da öğrencilerimize kabiliyet kazandırabiliyor olmamız.</a:t>
            </a:r>
          </a:p>
        </p:txBody>
      </p:sp>
    </p:spTree>
    <p:extLst>
      <p:ext uri="{BB962C8B-B14F-4D97-AF65-F5344CB8AC3E}">
        <p14:creationId xmlns:p14="http://schemas.microsoft.com/office/powerpoint/2010/main" val="40514386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776846" y="623454"/>
            <a:ext cx="6764482" cy="461665"/>
          </a:xfrm>
          <a:prstGeom prst="rect">
            <a:avLst/>
          </a:prstGeom>
          <a:noFill/>
        </p:spPr>
        <p:txBody>
          <a:bodyPr wrap="square" rtlCol="0">
            <a:spAutoFit/>
          </a:bodyPr>
          <a:lstStyle/>
          <a:p>
            <a:r>
              <a:rPr lang="tr-TR" sz="2400" b="1" dirty="0"/>
              <a:t>KUVVETLİ YÖNLERİMİZ</a:t>
            </a:r>
          </a:p>
        </p:txBody>
      </p:sp>
      <p:sp>
        <p:nvSpPr>
          <p:cNvPr id="3" name="Dikdörtgen 2"/>
          <p:cNvSpPr/>
          <p:nvPr/>
        </p:nvSpPr>
        <p:spPr>
          <a:xfrm>
            <a:off x="1581150" y="1251208"/>
            <a:ext cx="6096000" cy="341632"/>
          </a:xfrm>
          <a:prstGeom prst="rect">
            <a:avLst/>
          </a:prstGeom>
        </p:spPr>
        <p:txBody>
          <a:bodyPr>
            <a:spAutoFit/>
          </a:bodyPr>
          <a:lstStyle/>
          <a:p>
            <a:pPr lvl="0" defTabSz="685800">
              <a:lnSpc>
                <a:spcPct val="90000"/>
              </a:lnSpc>
              <a:spcBef>
                <a:spcPts val="750"/>
              </a:spcBef>
            </a:pPr>
            <a:endParaRPr lang="tr-TR" dirty="0">
              <a:solidFill>
                <a:prstClr val="black"/>
              </a:solidFill>
            </a:endParaRPr>
          </a:p>
        </p:txBody>
      </p:sp>
      <p:sp>
        <p:nvSpPr>
          <p:cNvPr id="4" name="Dikdörtgen 3"/>
          <p:cNvSpPr/>
          <p:nvPr/>
        </p:nvSpPr>
        <p:spPr>
          <a:xfrm>
            <a:off x="1776846" y="1439437"/>
            <a:ext cx="6096000" cy="2308324"/>
          </a:xfrm>
          <a:prstGeom prst="rect">
            <a:avLst/>
          </a:prstGeom>
        </p:spPr>
        <p:txBody>
          <a:bodyPr>
            <a:spAutoFit/>
          </a:bodyPr>
          <a:lstStyle/>
          <a:p>
            <a:pPr lvl="0"/>
            <a:r>
              <a:rPr lang="tr-TR" dirty="0"/>
              <a:t>* Öğretim elemanlarının danışmanlık yaptıkları öğrencileri izlemesi.</a:t>
            </a:r>
          </a:p>
          <a:p>
            <a:pPr lvl="0"/>
            <a:r>
              <a:rPr lang="tr-TR" dirty="0"/>
              <a:t>* Genç ve dinamik bir akademik kadronun olması. </a:t>
            </a:r>
          </a:p>
          <a:p>
            <a:pPr lvl="0"/>
            <a:r>
              <a:rPr lang="tr-TR" dirty="0"/>
              <a:t>* Akademisyenlerin araştırma gayretlerinin bulunması. </a:t>
            </a:r>
          </a:p>
          <a:p>
            <a:pPr lvl="0"/>
            <a:r>
              <a:rPr lang="tr-TR" dirty="0"/>
              <a:t>* Teorik ve uygulamalı derslerde öğrenci ve akademisyenlerin ders dışı etkinliklerle eğitim ve öğretime katkıda bulunması.</a:t>
            </a:r>
          </a:p>
          <a:p>
            <a:r>
              <a:rPr lang="tr-TR" dirty="0"/>
              <a:t>* İdari personelimizin, öğrencilerin talep ve ihtiyaçlarını karşılamada istekli ve gayretli olmaları.</a:t>
            </a:r>
          </a:p>
        </p:txBody>
      </p:sp>
    </p:spTree>
    <p:extLst>
      <p:ext uri="{BB962C8B-B14F-4D97-AF65-F5344CB8AC3E}">
        <p14:creationId xmlns:p14="http://schemas.microsoft.com/office/powerpoint/2010/main" val="6228461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776846" y="623454"/>
            <a:ext cx="6764482" cy="3785652"/>
          </a:xfrm>
          <a:prstGeom prst="rect">
            <a:avLst/>
          </a:prstGeom>
          <a:noFill/>
        </p:spPr>
        <p:txBody>
          <a:bodyPr wrap="square" rtlCol="0">
            <a:spAutoFit/>
          </a:bodyPr>
          <a:lstStyle/>
          <a:p>
            <a:r>
              <a:rPr lang="tr-TR" sz="2400" b="1" dirty="0"/>
              <a:t>HEDEFLERİMİZ</a:t>
            </a:r>
          </a:p>
          <a:p>
            <a:pPr algn="just"/>
            <a:r>
              <a:rPr lang="tr-TR" sz="2400" dirty="0"/>
              <a:t>*  Eğitim-öğretim yılı içerisinde Teknik Geziler artacak</a:t>
            </a:r>
          </a:p>
          <a:p>
            <a:pPr algn="just"/>
            <a:r>
              <a:rPr lang="tr-TR" sz="2400" dirty="0"/>
              <a:t>* Alanlarında uzman ve iş hayatında başarılı iş adamları ve kurum müdürlerini öğrencilerimizle buluşturmak </a:t>
            </a:r>
          </a:p>
          <a:p>
            <a:pPr algn="just"/>
            <a:r>
              <a:rPr lang="tr-TR" sz="2400" dirty="0"/>
              <a:t>* Yapılan tasarım çalışmalarından öne çıkacak tasarımlar için sergi açmayı planlamaktayız. </a:t>
            </a:r>
          </a:p>
          <a:p>
            <a:pPr algn="just"/>
            <a:r>
              <a:rPr lang="tr-TR" sz="2400" dirty="0"/>
              <a:t>* Önümüzdeki yıllarda Ulusal yada Uluslararası Teknik Bilimler Kongresini düzenlemeyi planlıyoruz. </a:t>
            </a:r>
          </a:p>
          <a:p>
            <a:endParaRPr lang="tr-TR" sz="2400" b="1" dirty="0"/>
          </a:p>
        </p:txBody>
      </p:sp>
      <p:sp>
        <p:nvSpPr>
          <p:cNvPr id="3" name="Dikdörtgen 2"/>
          <p:cNvSpPr/>
          <p:nvPr/>
        </p:nvSpPr>
        <p:spPr>
          <a:xfrm>
            <a:off x="1581150" y="1251208"/>
            <a:ext cx="6096000" cy="341632"/>
          </a:xfrm>
          <a:prstGeom prst="rect">
            <a:avLst/>
          </a:prstGeom>
        </p:spPr>
        <p:txBody>
          <a:bodyPr>
            <a:spAutoFit/>
          </a:bodyPr>
          <a:lstStyle/>
          <a:p>
            <a:pPr lvl="0" defTabSz="685800">
              <a:lnSpc>
                <a:spcPct val="90000"/>
              </a:lnSpc>
              <a:spcBef>
                <a:spcPts val="750"/>
              </a:spcBef>
            </a:pPr>
            <a:endParaRPr lang="tr-TR" dirty="0">
              <a:solidFill>
                <a:prstClr val="black"/>
              </a:solidFill>
            </a:endParaRPr>
          </a:p>
        </p:txBody>
      </p:sp>
    </p:spTree>
    <p:extLst>
      <p:ext uri="{BB962C8B-B14F-4D97-AF65-F5344CB8AC3E}">
        <p14:creationId xmlns:p14="http://schemas.microsoft.com/office/powerpoint/2010/main" val="2786117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095677" y="1300456"/>
            <a:ext cx="7690634" cy="2031325"/>
          </a:xfrm>
          <a:prstGeom prst="rect">
            <a:avLst/>
          </a:prstGeom>
        </p:spPr>
        <p:txBody>
          <a:bodyPr wrap="square">
            <a:spAutoFit/>
          </a:bodyPr>
          <a:lstStyle/>
          <a:p>
            <a:pPr marL="542925" lvl="1" indent="-457200" algn="just" eaLnBrk="0" fontAlgn="base" latinLnBrk="0" hangingPunct="0">
              <a:spcBef>
                <a:spcPts val="600"/>
              </a:spcBef>
              <a:spcAft>
                <a:spcPts val="600"/>
              </a:spcAft>
              <a:buFont typeface="+mj-lt"/>
              <a:buAutoNum type="arabicPeriod"/>
              <a:tabLst>
                <a:tab pos="447675" algn="l"/>
              </a:tabLst>
            </a:pPr>
            <a:r>
              <a:rPr lang="tr-TR" sz="2400" dirty="0">
                <a:latin typeface="Calibri" pitchFamily="34" charset="0"/>
                <a:ea typeface="Times New Roman" pitchFamily="18" charset="0"/>
                <a:cs typeface="Times New Roman" pitchFamily="18" charset="0"/>
              </a:rPr>
              <a:t>Akademik Kadro</a:t>
            </a:r>
          </a:p>
          <a:p>
            <a:pPr marL="542925" lvl="1" indent="-457200" algn="just" eaLnBrk="0" fontAlgn="base" hangingPunct="0">
              <a:spcBef>
                <a:spcPts val="600"/>
              </a:spcBef>
              <a:spcAft>
                <a:spcPts val="600"/>
              </a:spcAft>
              <a:buFont typeface="+mj-lt"/>
              <a:buAutoNum type="arabicPeriod"/>
              <a:tabLst>
                <a:tab pos="447675" algn="l"/>
              </a:tabLst>
            </a:pPr>
            <a:r>
              <a:rPr lang="tr-TR" sz="2400" dirty="0">
                <a:latin typeface="Calibri" pitchFamily="34" charset="0"/>
                <a:ea typeface="Times New Roman" pitchFamily="18" charset="0"/>
                <a:cs typeface="Times New Roman" pitchFamily="18" charset="0"/>
              </a:rPr>
              <a:t>Yardımcı Personel</a:t>
            </a:r>
          </a:p>
          <a:p>
            <a:pPr marL="542925" lvl="1" indent="-457200" algn="just" eaLnBrk="0" fontAlgn="base" hangingPunct="0">
              <a:spcBef>
                <a:spcPts val="600"/>
              </a:spcBef>
              <a:spcAft>
                <a:spcPts val="600"/>
              </a:spcAft>
              <a:buFont typeface="+mj-lt"/>
              <a:buAutoNum type="arabicPeriod"/>
              <a:tabLst>
                <a:tab pos="447675" algn="l"/>
              </a:tabLst>
            </a:pPr>
            <a:r>
              <a:rPr lang="tr-TR" sz="2400" dirty="0">
                <a:latin typeface="Calibri" pitchFamily="34" charset="0"/>
                <a:ea typeface="Times New Roman" pitchFamily="18" charset="0"/>
                <a:cs typeface="Times New Roman" pitchFamily="18" charset="0"/>
              </a:rPr>
              <a:t>Yeni Bina</a:t>
            </a:r>
          </a:p>
          <a:p>
            <a:pPr marL="542925" lvl="1" indent="-457200" algn="just" eaLnBrk="0" fontAlgn="base" latinLnBrk="0" hangingPunct="0">
              <a:spcBef>
                <a:spcPts val="600"/>
              </a:spcBef>
              <a:spcAft>
                <a:spcPts val="600"/>
              </a:spcAft>
              <a:buFont typeface="+mj-lt"/>
              <a:buAutoNum type="arabicPeriod"/>
              <a:tabLst>
                <a:tab pos="447675" algn="l"/>
              </a:tabLst>
            </a:pPr>
            <a:r>
              <a:rPr lang="tr-TR" sz="2400" dirty="0">
                <a:latin typeface="Calibri" pitchFamily="34" charset="0"/>
                <a:ea typeface="Times New Roman" pitchFamily="18" charset="0"/>
                <a:cs typeface="Times New Roman" pitchFamily="18" charset="0"/>
              </a:rPr>
              <a:t>Bilgisayar</a:t>
            </a:r>
          </a:p>
        </p:txBody>
      </p:sp>
      <p:sp>
        <p:nvSpPr>
          <p:cNvPr id="7" name="Metin kutusu 6"/>
          <p:cNvSpPr txBox="1"/>
          <p:nvPr/>
        </p:nvSpPr>
        <p:spPr>
          <a:xfrm>
            <a:off x="1694717" y="648674"/>
            <a:ext cx="3107389" cy="461665"/>
          </a:xfrm>
          <a:prstGeom prst="rect">
            <a:avLst/>
          </a:prstGeom>
          <a:noFill/>
        </p:spPr>
        <p:txBody>
          <a:bodyPr wrap="none" rtlCol="0">
            <a:spAutoFit/>
          </a:bodyPr>
          <a:lstStyle/>
          <a:p>
            <a:r>
              <a:rPr lang="tr-TR" sz="2400" b="1" dirty="0"/>
              <a:t>TALEPLER - İHTİYAÇLAR</a:t>
            </a:r>
          </a:p>
        </p:txBody>
      </p:sp>
    </p:spTree>
    <p:extLst>
      <p:ext uri="{BB962C8B-B14F-4D97-AF65-F5344CB8AC3E}">
        <p14:creationId xmlns:p14="http://schemas.microsoft.com/office/powerpoint/2010/main" val="56194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384425" y="650945"/>
            <a:ext cx="8156575" cy="5324535"/>
          </a:xfrm>
          <a:prstGeom prst="rect">
            <a:avLst/>
          </a:prstGeom>
        </p:spPr>
        <p:txBody>
          <a:bodyPr wrap="square">
            <a:spAutoFit/>
          </a:bodyPr>
          <a:lstStyle/>
          <a:p>
            <a:r>
              <a:rPr lang="tr-TR" sz="1700" b="1" dirty="0">
                <a:latin typeface="Times New Roman" panose="02020603050405020304" pitchFamily="18" charset="0"/>
                <a:cs typeface="Times New Roman" panose="02020603050405020304" pitchFamily="18" charset="0"/>
              </a:rPr>
              <a:t>BİRİMİN GEÇMİŞİ TARİHÇESİ </a:t>
            </a:r>
          </a:p>
          <a:p>
            <a:r>
              <a:rPr lang="tr-TR" sz="1700" dirty="0">
                <a:latin typeface="Times New Roman" panose="02020603050405020304" pitchFamily="18" charset="0"/>
                <a:cs typeface="Times New Roman" panose="02020603050405020304" pitchFamily="18" charset="0"/>
              </a:rPr>
              <a:t> </a:t>
            </a:r>
          </a:p>
          <a:p>
            <a:pPr algn="just">
              <a:lnSpc>
                <a:spcPct val="150000"/>
              </a:lnSpc>
            </a:pPr>
            <a:r>
              <a:rPr lang="tr-TR" sz="1700" dirty="0">
                <a:latin typeface="Times New Roman" panose="02020603050405020304" pitchFamily="18" charset="0"/>
                <a:cs typeface="Times New Roman" panose="02020603050405020304" pitchFamily="18" charset="0"/>
              </a:rPr>
              <a:t>Teknik Bilimler Meslek Yüksekokulumuz 2014 yılında kurulmuş olup, bünyesinde;</a:t>
            </a:r>
          </a:p>
          <a:p>
            <a:pPr marL="285750" indent="-285750">
              <a:lnSpc>
                <a:spcPct val="150000"/>
              </a:lnSpc>
              <a:buFont typeface="Arial" panose="020B0604020202020204" pitchFamily="34" charset="0"/>
              <a:buChar char="•"/>
            </a:pPr>
            <a:r>
              <a:rPr lang="tr-TR" sz="1700" dirty="0">
                <a:latin typeface="Times New Roman" panose="02020603050405020304" pitchFamily="18" charset="0"/>
                <a:cs typeface="Times New Roman" panose="02020603050405020304" pitchFamily="18" charset="0"/>
              </a:rPr>
              <a:t> Makine ve Metal Teknolojileri,</a:t>
            </a:r>
          </a:p>
          <a:p>
            <a:pPr marL="285750" indent="-285750">
              <a:lnSpc>
                <a:spcPct val="150000"/>
              </a:lnSpc>
              <a:buFont typeface="Arial" panose="020B0604020202020204" pitchFamily="34" charset="0"/>
              <a:buChar char="•"/>
            </a:pPr>
            <a:r>
              <a:rPr lang="tr-TR" sz="1700" dirty="0">
                <a:latin typeface="Times New Roman" panose="02020603050405020304" pitchFamily="18" charset="0"/>
                <a:cs typeface="Times New Roman" panose="02020603050405020304" pitchFamily="18" charset="0"/>
              </a:rPr>
              <a:t> Elektrik Teknolojileri,</a:t>
            </a:r>
          </a:p>
          <a:p>
            <a:pPr marL="285750" indent="-285750">
              <a:lnSpc>
                <a:spcPct val="150000"/>
              </a:lnSpc>
              <a:buFont typeface="Arial" panose="020B0604020202020204" pitchFamily="34" charset="0"/>
              <a:buChar char="•"/>
            </a:pPr>
            <a:r>
              <a:rPr lang="tr-TR" sz="1700" dirty="0">
                <a:latin typeface="Times New Roman" panose="02020603050405020304" pitchFamily="18" charset="0"/>
                <a:cs typeface="Times New Roman" panose="02020603050405020304" pitchFamily="18" charset="0"/>
              </a:rPr>
              <a:t> İnşaat Teknolojileri,</a:t>
            </a:r>
          </a:p>
          <a:p>
            <a:pPr marL="285750" indent="-285750">
              <a:lnSpc>
                <a:spcPct val="150000"/>
              </a:lnSpc>
              <a:buFont typeface="Arial" panose="020B0604020202020204" pitchFamily="34" charset="0"/>
              <a:buChar char="•"/>
            </a:pPr>
            <a:r>
              <a:rPr lang="tr-TR" sz="1700" dirty="0">
                <a:latin typeface="Times New Roman" panose="02020603050405020304" pitchFamily="18" charset="0"/>
                <a:cs typeface="Times New Roman" panose="02020603050405020304" pitchFamily="18" charset="0"/>
              </a:rPr>
              <a:t> Bilgisayar Programcılığı,</a:t>
            </a:r>
          </a:p>
          <a:p>
            <a:pPr marL="285750" indent="-285750">
              <a:lnSpc>
                <a:spcPct val="150000"/>
              </a:lnSpc>
              <a:buFont typeface="Arial" panose="020B0604020202020204" pitchFamily="34" charset="0"/>
              <a:buChar char="•"/>
            </a:pPr>
            <a:r>
              <a:rPr lang="tr-TR" sz="1700" dirty="0">
                <a:latin typeface="Times New Roman" panose="02020603050405020304" pitchFamily="18" charset="0"/>
                <a:cs typeface="Times New Roman" panose="02020603050405020304" pitchFamily="18" charset="0"/>
              </a:rPr>
              <a:t> Gıda Teknolojileri,</a:t>
            </a:r>
          </a:p>
          <a:p>
            <a:pPr marL="285750" indent="-285750">
              <a:lnSpc>
                <a:spcPct val="150000"/>
              </a:lnSpc>
              <a:buFont typeface="Arial" panose="020B0604020202020204" pitchFamily="34" charset="0"/>
              <a:buChar char="•"/>
            </a:pPr>
            <a:r>
              <a:rPr lang="tr-TR" sz="1700" dirty="0">
                <a:latin typeface="Times New Roman" panose="02020603050405020304" pitchFamily="18" charset="0"/>
                <a:cs typeface="Times New Roman" panose="02020603050405020304" pitchFamily="18" charset="0"/>
              </a:rPr>
              <a:t> Kimya Teknolojileri,</a:t>
            </a:r>
          </a:p>
          <a:p>
            <a:pPr marL="285750" indent="-285750">
              <a:lnSpc>
                <a:spcPct val="150000"/>
              </a:lnSpc>
              <a:buFont typeface="Arial" panose="020B0604020202020204" pitchFamily="34" charset="0"/>
              <a:buChar char="•"/>
            </a:pPr>
            <a:r>
              <a:rPr lang="tr-TR" sz="1700" dirty="0">
                <a:latin typeface="Times New Roman" panose="02020603050405020304" pitchFamily="18" charset="0"/>
                <a:cs typeface="Times New Roman" panose="02020603050405020304" pitchFamily="18" charset="0"/>
              </a:rPr>
              <a:t> Özel Güvenlik ve Koruma</a:t>
            </a:r>
          </a:p>
          <a:p>
            <a:pPr marL="285750" indent="-285750">
              <a:lnSpc>
                <a:spcPct val="150000"/>
              </a:lnSpc>
              <a:buFont typeface="Arial" panose="020B0604020202020204" pitchFamily="34" charset="0"/>
              <a:buChar char="•"/>
            </a:pPr>
            <a:r>
              <a:rPr lang="tr-TR" sz="1700" dirty="0">
                <a:latin typeface="Times New Roman" panose="02020603050405020304" pitchFamily="18" charset="0"/>
                <a:cs typeface="Times New Roman" panose="02020603050405020304" pitchFamily="18" charset="0"/>
              </a:rPr>
              <a:t> Raylı Sistemler Elektrik ve Elektronik Teknolojisi Programı</a:t>
            </a:r>
          </a:p>
          <a:p>
            <a:pPr marL="285750" indent="-285750">
              <a:lnSpc>
                <a:spcPct val="150000"/>
              </a:lnSpc>
              <a:buFont typeface="Arial" panose="020B0604020202020204" pitchFamily="34" charset="0"/>
              <a:buChar char="•"/>
            </a:pPr>
            <a:r>
              <a:rPr lang="tr-TR" sz="1700" dirty="0">
                <a:latin typeface="Times New Roman" panose="02020603050405020304" pitchFamily="18" charset="0"/>
                <a:cs typeface="Times New Roman" panose="02020603050405020304" pitchFamily="18" charset="0"/>
              </a:rPr>
              <a:t> Raylı Sistemler Makine Teknolojisi Programı (Gelecek dönem için öğrenci talep edildi)</a:t>
            </a:r>
          </a:p>
          <a:p>
            <a:pPr algn="just">
              <a:lnSpc>
                <a:spcPct val="150000"/>
              </a:lnSpc>
            </a:pPr>
            <a:r>
              <a:rPr lang="tr-TR" sz="1700" dirty="0">
                <a:latin typeface="Times New Roman" panose="02020603050405020304" pitchFamily="18" charset="0"/>
                <a:cs typeface="Times New Roman" panose="02020603050405020304" pitchFamily="18" charset="0"/>
              </a:rPr>
              <a:t>Bölümleri Mevcuttur. Teknik Bilimler Meslek Yüksekokulu 2020-2021 güz döneminde </a:t>
            </a:r>
            <a:r>
              <a:rPr lang="tr-TR" sz="1700" dirty="0" err="1">
                <a:latin typeface="Times New Roman" panose="02020603050405020304" pitchFamily="18" charset="0"/>
                <a:cs typeface="Times New Roman" panose="02020603050405020304" pitchFamily="18" charset="0"/>
              </a:rPr>
              <a:t>Kezer</a:t>
            </a:r>
            <a:r>
              <a:rPr lang="tr-TR" sz="1700" dirty="0">
                <a:latin typeface="Times New Roman" panose="02020603050405020304" pitchFamily="18" charset="0"/>
                <a:cs typeface="Times New Roman" panose="02020603050405020304" pitchFamily="18" charset="0"/>
              </a:rPr>
              <a:t> yerleşkesine taşınmıştır. </a:t>
            </a:r>
          </a:p>
        </p:txBody>
      </p:sp>
    </p:spTree>
    <p:extLst>
      <p:ext uri="{BB962C8B-B14F-4D97-AF65-F5344CB8AC3E}">
        <p14:creationId xmlns:p14="http://schemas.microsoft.com/office/powerpoint/2010/main" val="7871582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3958" y="1402080"/>
            <a:ext cx="10580517" cy="3799633"/>
          </a:xfrm>
          <a:prstGeom prst="rect">
            <a:avLst/>
          </a:prstGeom>
        </p:spPr>
      </p:pic>
    </p:spTree>
    <p:extLst>
      <p:ext uri="{BB962C8B-B14F-4D97-AF65-F5344CB8AC3E}">
        <p14:creationId xmlns:p14="http://schemas.microsoft.com/office/powerpoint/2010/main" val="2970953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347576" y="570807"/>
            <a:ext cx="7788276" cy="4408899"/>
          </a:xfrm>
          <a:prstGeom prst="rect">
            <a:avLst/>
          </a:prstGeom>
        </p:spPr>
        <p:txBody>
          <a:bodyPr wrap="square">
            <a:spAutoFit/>
          </a:bodyPr>
          <a:lstStyle/>
          <a:p>
            <a:pPr>
              <a:lnSpc>
                <a:spcPct val="150000"/>
              </a:lnSpc>
            </a:pPr>
            <a:r>
              <a:rPr lang="tr-TR" sz="1700" b="1" dirty="0">
                <a:latin typeface="Times New Roman" panose="02020603050405020304" pitchFamily="18" charset="0"/>
                <a:cs typeface="Times New Roman" panose="02020603050405020304" pitchFamily="18" charset="0"/>
              </a:rPr>
              <a:t>MİSYON VE VİZYON </a:t>
            </a:r>
          </a:p>
          <a:p>
            <a:pPr>
              <a:lnSpc>
                <a:spcPct val="150000"/>
              </a:lnSpc>
            </a:pPr>
            <a:endParaRPr lang="tr-TR" sz="1700" b="1" dirty="0">
              <a:latin typeface="Times New Roman" panose="02020603050405020304" pitchFamily="18" charset="0"/>
              <a:cs typeface="Times New Roman" panose="02020603050405020304" pitchFamily="18" charset="0"/>
            </a:endParaRPr>
          </a:p>
          <a:p>
            <a:pPr algn="just">
              <a:lnSpc>
                <a:spcPct val="150000"/>
              </a:lnSpc>
            </a:pPr>
            <a:r>
              <a:rPr lang="tr-TR" sz="1700" b="1" dirty="0">
                <a:latin typeface="Times New Roman" panose="02020603050405020304" pitchFamily="18" charset="0"/>
                <a:cs typeface="Times New Roman" panose="02020603050405020304" pitchFamily="18" charset="0"/>
              </a:rPr>
              <a:t>MİSYON </a:t>
            </a:r>
          </a:p>
          <a:p>
            <a:pPr algn="just">
              <a:lnSpc>
                <a:spcPct val="150000"/>
              </a:lnSpc>
            </a:pPr>
            <a:r>
              <a:rPr lang="tr-TR" sz="1700" dirty="0">
                <a:latin typeface="Times New Roman" panose="02020603050405020304" pitchFamily="18" charset="0"/>
                <a:cs typeface="Times New Roman" panose="02020603050405020304" pitchFamily="18" charset="0"/>
              </a:rPr>
              <a:t>Teknik alanlarda eğitim-öğretim gören potansiyel ara insan iş gücüne, uygulamaya yönelik olarak fen, teknik ve bilişim konularında yeterli bilgileri vermek ve bu elemanların hızla gelişen teknolojiye uyum sağlama, problem çözme, karar verme, sorumluluk alma ve girişimci olma özelliklerine sahip olmalarını sağlamaktır.</a:t>
            </a:r>
          </a:p>
          <a:p>
            <a:pPr algn="just">
              <a:lnSpc>
                <a:spcPct val="150000"/>
              </a:lnSpc>
            </a:pPr>
            <a:endParaRPr lang="tr-TR" sz="1700" dirty="0">
              <a:latin typeface="Times New Roman" panose="02020603050405020304" pitchFamily="18" charset="0"/>
              <a:cs typeface="Times New Roman" panose="02020603050405020304" pitchFamily="18" charset="0"/>
            </a:endParaRPr>
          </a:p>
          <a:p>
            <a:pPr>
              <a:lnSpc>
                <a:spcPct val="150000"/>
              </a:lnSpc>
            </a:pPr>
            <a:r>
              <a:rPr lang="tr-TR" sz="1700" b="1" dirty="0">
                <a:latin typeface="Times New Roman" panose="02020603050405020304" pitchFamily="18" charset="0"/>
                <a:cs typeface="Times New Roman" panose="02020603050405020304" pitchFamily="18" charset="0"/>
              </a:rPr>
              <a:t>VİZYON </a:t>
            </a:r>
          </a:p>
          <a:p>
            <a:pPr algn="just">
              <a:lnSpc>
                <a:spcPct val="150000"/>
              </a:lnSpc>
            </a:pPr>
            <a:r>
              <a:rPr lang="tr-TR" sz="1700" dirty="0">
                <a:latin typeface="Times New Roman" panose="02020603050405020304" pitchFamily="18" charset="0"/>
                <a:cs typeface="Times New Roman" panose="02020603050405020304" pitchFamily="18" charset="0"/>
              </a:rPr>
              <a:t>Teknik alanlarda yeterli bilgi birikimine sahip, iş becerisi yüksek, nitelikli ve alanında uzman ara insan iş gücünü yetiştirmektir. </a:t>
            </a:r>
          </a:p>
        </p:txBody>
      </p:sp>
    </p:spTree>
    <p:extLst>
      <p:ext uri="{BB962C8B-B14F-4D97-AF65-F5344CB8AC3E}">
        <p14:creationId xmlns:p14="http://schemas.microsoft.com/office/powerpoint/2010/main" val="537261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951892" y="597876"/>
            <a:ext cx="5019772" cy="461665"/>
          </a:xfrm>
          <a:prstGeom prst="rect">
            <a:avLst/>
          </a:prstGeom>
          <a:noFill/>
        </p:spPr>
        <p:txBody>
          <a:bodyPr wrap="none" rtlCol="0">
            <a:spAutoFit/>
          </a:bodyPr>
          <a:lstStyle/>
          <a:p>
            <a:r>
              <a:rPr lang="tr-TR" sz="2400" b="1" dirty="0"/>
              <a:t>ÖĞRENCİ SAYISI (Yıllara Göre Değişim)</a:t>
            </a:r>
          </a:p>
        </p:txBody>
      </p:sp>
      <p:graphicFrame>
        <p:nvGraphicFramePr>
          <p:cNvPr id="2" name="Tablo 1">
            <a:extLst>
              <a:ext uri="{FF2B5EF4-FFF2-40B4-BE49-F238E27FC236}">
                <a16:creationId xmlns:a16="http://schemas.microsoft.com/office/drawing/2014/main" id="{48CEE1EE-1391-B904-BA33-4E640DBFAFA6}"/>
              </a:ext>
            </a:extLst>
          </p:cNvPr>
          <p:cNvGraphicFramePr>
            <a:graphicFrameLocks noGrp="1"/>
          </p:cNvGraphicFramePr>
          <p:nvPr>
            <p:extLst>
              <p:ext uri="{D42A27DB-BD31-4B8C-83A1-F6EECF244321}">
                <p14:modId xmlns:p14="http://schemas.microsoft.com/office/powerpoint/2010/main" val="562147574"/>
              </p:ext>
            </p:extLst>
          </p:nvPr>
        </p:nvGraphicFramePr>
        <p:xfrm>
          <a:off x="2134334" y="1416328"/>
          <a:ext cx="7613522" cy="4025343"/>
        </p:xfrm>
        <a:graphic>
          <a:graphicData uri="http://schemas.openxmlformats.org/drawingml/2006/table">
            <a:tbl>
              <a:tblPr firstRow="1" firstCol="1" bandRow="1">
                <a:tableStyleId>{F5AB1C69-6EDB-4FF4-983F-18BD219EF322}</a:tableStyleId>
              </a:tblPr>
              <a:tblGrid>
                <a:gridCol w="3454210">
                  <a:extLst>
                    <a:ext uri="{9D8B030D-6E8A-4147-A177-3AD203B41FA5}">
                      <a16:colId xmlns:a16="http://schemas.microsoft.com/office/drawing/2014/main" val="1716812060"/>
                    </a:ext>
                  </a:extLst>
                </a:gridCol>
                <a:gridCol w="1268967">
                  <a:extLst>
                    <a:ext uri="{9D8B030D-6E8A-4147-A177-3AD203B41FA5}">
                      <a16:colId xmlns:a16="http://schemas.microsoft.com/office/drawing/2014/main" val="2521203472"/>
                    </a:ext>
                  </a:extLst>
                </a:gridCol>
                <a:gridCol w="1366345">
                  <a:extLst>
                    <a:ext uri="{9D8B030D-6E8A-4147-A177-3AD203B41FA5}">
                      <a16:colId xmlns:a16="http://schemas.microsoft.com/office/drawing/2014/main" val="3352764823"/>
                    </a:ext>
                  </a:extLst>
                </a:gridCol>
                <a:gridCol w="1524000">
                  <a:extLst>
                    <a:ext uri="{9D8B030D-6E8A-4147-A177-3AD203B41FA5}">
                      <a16:colId xmlns:a16="http://schemas.microsoft.com/office/drawing/2014/main" val="1160931944"/>
                    </a:ext>
                  </a:extLst>
                </a:gridCol>
              </a:tblGrid>
              <a:tr h="246311">
                <a:tc>
                  <a:txBody>
                    <a:bodyPr/>
                    <a:lstStyle/>
                    <a:p>
                      <a:pPr algn="ctr" rtl="0" fontAlgn="ctr"/>
                      <a:r>
                        <a:rPr lang="tr-TR" sz="1600" u="none" strike="noStrike" dirty="0">
                          <a:effectLst/>
                        </a:rPr>
                        <a:t> </a:t>
                      </a:r>
                      <a:endParaRPr lang="tr-TR" sz="1600" b="1" i="0" u="none" strike="noStrike" dirty="0">
                        <a:solidFill>
                          <a:srgbClr val="FFFFFF"/>
                        </a:solidFill>
                        <a:effectLst/>
                        <a:latin typeface="Calibri" panose="020F0502020204030204" pitchFamily="34" charset="0"/>
                      </a:endParaRPr>
                    </a:p>
                  </a:txBody>
                  <a:tcPr marL="3758" marR="3758" marT="3758" marB="0" anchor="ctr"/>
                </a:tc>
                <a:tc>
                  <a:txBody>
                    <a:bodyPr/>
                    <a:lstStyle/>
                    <a:p>
                      <a:pPr algn="ctr" rtl="0" fontAlgn="ctr"/>
                      <a:r>
                        <a:rPr lang="tr-TR" sz="1600" b="1" u="none" strike="noStrike" dirty="0">
                          <a:solidFill>
                            <a:srgbClr val="FFFFFF"/>
                          </a:solidFill>
                          <a:effectLst/>
                        </a:rPr>
                        <a:t>2020</a:t>
                      </a:r>
                      <a:endParaRPr lang="tr-TR" sz="1600" b="1" i="0" u="none" strike="noStrike" dirty="0">
                        <a:solidFill>
                          <a:srgbClr val="FFFFFF"/>
                        </a:solidFill>
                        <a:effectLst/>
                        <a:latin typeface="Calibri" panose="020F0502020204030204" pitchFamily="34" charset="0"/>
                      </a:endParaRPr>
                    </a:p>
                  </a:txBody>
                  <a:tcPr marL="3758" marR="3758" marT="3758" marB="0" anchor="ctr"/>
                </a:tc>
                <a:tc>
                  <a:txBody>
                    <a:bodyPr/>
                    <a:lstStyle/>
                    <a:p>
                      <a:pPr algn="ctr" rtl="0" fontAlgn="ctr"/>
                      <a:r>
                        <a:rPr lang="tr-TR" sz="1600" u="none" strike="noStrike" dirty="0">
                          <a:effectLst/>
                        </a:rPr>
                        <a:t>2021</a:t>
                      </a:r>
                      <a:endParaRPr lang="tr-TR" sz="1600" b="1" i="0" u="none" strike="noStrike" dirty="0">
                        <a:solidFill>
                          <a:srgbClr val="FFFFFF"/>
                        </a:solidFill>
                        <a:effectLst/>
                        <a:latin typeface="Calibri" panose="020F0502020204030204" pitchFamily="34" charset="0"/>
                      </a:endParaRPr>
                    </a:p>
                  </a:txBody>
                  <a:tcPr marL="3758" marR="3758" marT="3758" marB="0" anchor="ctr"/>
                </a:tc>
                <a:tc>
                  <a:txBody>
                    <a:bodyPr/>
                    <a:lstStyle/>
                    <a:p>
                      <a:pPr algn="ctr" rtl="0" fontAlgn="ctr"/>
                      <a:r>
                        <a:rPr lang="tr-TR" sz="1600" u="none" strike="noStrike" dirty="0">
                          <a:effectLst/>
                        </a:rPr>
                        <a:t>2022</a:t>
                      </a:r>
                      <a:endParaRPr lang="tr-TR" sz="1600" b="1" i="0" u="none" strike="noStrike" dirty="0">
                        <a:solidFill>
                          <a:srgbClr val="FFFFFF"/>
                        </a:solidFill>
                        <a:effectLst/>
                        <a:latin typeface="Calibri" panose="020F0502020204030204" pitchFamily="34" charset="0"/>
                      </a:endParaRPr>
                    </a:p>
                  </a:txBody>
                  <a:tcPr marL="3758" marR="3758" marT="3758" marB="0" anchor="ctr"/>
                </a:tc>
                <a:extLst>
                  <a:ext uri="{0D108BD9-81ED-4DB2-BD59-A6C34878D82A}">
                    <a16:rowId xmlns:a16="http://schemas.microsoft.com/office/drawing/2014/main" val="3840163326"/>
                  </a:ext>
                </a:extLst>
              </a:tr>
              <a:tr h="392457">
                <a:tc>
                  <a:txBody>
                    <a:bodyPr/>
                    <a:lstStyle/>
                    <a:p>
                      <a:pPr algn="l" rtl="0" fontAlgn="ctr"/>
                      <a:r>
                        <a:rPr lang="tr-TR" sz="1600" u="none" strike="noStrike" dirty="0">
                          <a:effectLst/>
                        </a:rPr>
                        <a:t>Bilgisayar</a:t>
                      </a:r>
                      <a:r>
                        <a:rPr lang="tr-TR" sz="1600" u="none" strike="noStrike" baseline="0" dirty="0">
                          <a:effectLst/>
                        </a:rPr>
                        <a:t> Teknolojileri Bölümü</a:t>
                      </a:r>
                      <a:endParaRPr lang="tr-TR" sz="1600" b="1" i="0" u="none" strike="noStrike" dirty="0">
                        <a:solidFill>
                          <a:srgbClr val="FFFFFF"/>
                        </a:solidFill>
                        <a:effectLst/>
                        <a:latin typeface="Calibri" panose="020F0502020204030204" pitchFamily="34" charset="0"/>
                      </a:endParaRPr>
                    </a:p>
                  </a:txBody>
                  <a:tcPr marL="3758" marR="3758" marT="3758" marB="0" anchor="ctr"/>
                </a:tc>
                <a:tc>
                  <a:txBody>
                    <a:bodyPr/>
                    <a:lstStyle/>
                    <a:p>
                      <a:pPr algn="ctr" fontAlgn="b"/>
                      <a:r>
                        <a:rPr lang="tr-TR" sz="2000" b="0" i="0" u="none" strike="noStrike" dirty="0">
                          <a:solidFill>
                            <a:schemeClr val="tx1"/>
                          </a:solidFill>
                          <a:effectLst/>
                          <a:latin typeface="+mn-lt"/>
                        </a:rPr>
                        <a:t>52</a:t>
                      </a:r>
                    </a:p>
                  </a:txBody>
                  <a:tcPr marL="9525" marR="9525" marT="9525" marB="0" anchor="ctr"/>
                </a:tc>
                <a:tc>
                  <a:txBody>
                    <a:bodyPr/>
                    <a:lstStyle/>
                    <a:p>
                      <a:pPr algn="ctr" fontAlgn="b"/>
                      <a:r>
                        <a:rPr lang="tr-TR" sz="2000" b="0" u="none" strike="noStrike" dirty="0">
                          <a:solidFill>
                            <a:schemeClr val="tx1"/>
                          </a:solidFill>
                          <a:effectLst/>
                        </a:rPr>
                        <a:t>62</a:t>
                      </a:r>
                      <a:endParaRPr lang="tr-TR" sz="2000" b="0" i="0" u="none" strike="noStrike" dirty="0">
                        <a:solidFill>
                          <a:schemeClr val="tx1"/>
                        </a:solidFill>
                        <a:effectLst/>
                        <a:latin typeface="+mn-lt"/>
                      </a:endParaRPr>
                    </a:p>
                  </a:txBody>
                  <a:tcPr marL="9525" marR="9525" marT="9525" marB="0" anchor="ctr"/>
                </a:tc>
                <a:tc>
                  <a:txBody>
                    <a:bodyPr/>
                    <a:lstStyle/>
                    <a:p>
                      <a:pPr algn="ctr" fontAlgn="b"/>
                      <a:r>
                        <a:rPr lang="tr-TR" sz="2000" b="0" u="none" strike="noStrike" dirty="0">
                          <a:solidFill>
                            <a:schemeClr val="tx1"/>
                          </a:solidFill>
                          <a:effectLst/>
                        </a:rPr>
                        <a:t>62</a:t>
                      </a:r>
                      <a:endParaRPr lang="tr-TR" sz="2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877740669"/>
                  </a:ext>
                </a:extLst>
              </a:tr>
              <a:tr h="392457">
                <a:tc>
                  <a:txBody>
                    <a:bodyPr/>
                    <a:lstStyle/>
                    <a:p>
                      <a:pPr algn="l" rtl="0" fontAlgn="ctr"/>
                      <a:r>
                        <a:rPr lang="tr-TR" sz="1600" u="none" strike="noStrike" dirty="0">
                          <a:effectLst/>
                        </a:rPr>
                        <a:t>Elektrik ve Enerji Bölümü</a:t>
                      </a:r>
                      <a:endParaRPr lang="tr-TR" sz="1600" b="1" i="0" u="none" strike="noStrike" dirty="0">
                        <a:solidFill>
                          <a:srgbClr val="FFFFFF"/>
                        </a:solidFill>
                        <a:effectLst/>
                        <a:latin typeface="Calibri" panose="020F0502020204030204" pitchFamily="34" charset="0"/>
                      </a:endParaRPr>
                    </a:p>
                  </a:txBody>
                  <a:tcPr marL="3758" marR="3758" marT="3758" marB="0" anchor="ctr"/>
                </a:tc>
                <a:tc>
                  <a:txBody>
                    <a:bodyPr/>
                    <a:lstStyle/>
                    <a:p>
                      <a:pPr algn="ctr" fontAlgn="b"/>
                      <a:r>
                        <a:rPr lang="tr-TR" sz="2000" b="0" i="0" u="none" strike="noStrike" dirty="0">
                          <a:solidFill>
                            <a:schemeClr val="tx1"/>
                          </a:solidFill>
                          <a:effectLst/>
                          <a:latin typeface="+mn-lt"/>
                        </a:rPr>
                        <a:t>52</a:t>
                      </a:r>
                    </a:p>
                  </a:txBody>
                  <a:tcPr marL="9525" marR="9525" marT="9525" marB="0" anchor="ctr"/>
                </a:tc>
                <a:tc>
                  <a:txBody>
                    <a:bodyPr/>
                    <a:lstStyle/>
                    <a:p>
                      <a:pPr algn="ctr" fontAlgn="b"/>
                      <a:r>
                        <a:rPr lang="tr-TR" sz="2000" b="0" u="none" strike="noStrike" dirty="0">
                          <a:solidFill>
                            <a:schemeClr val="tx1"/>
                          </a:solidFill>
                          <a:effectLst/>
                        </a:rPr>
                        <a:t>52</a:t>
                      </a:r>
                      <a:endParaRPr lang="tr-TR" sz="2000" b="0" i="0" u="none" strike="noStrike" dirty="0">
                        <a:solidFill>
                          <a:schemeClr val="tx1"/>
                        </a:solidFill>
                        <a:effectLst/>
                        <a:latin typeface="+mn-lt"/>
                      </a:endParaRPr>
                    </a:p>
                  </a:txBody>
                  <a:tcPr marL="9525" marR="9525" marT="9525" marB="0" anchor="ctr"/>
                </a:tc>
                <a:tc>
                  <a:txBody>
                    <a:bodyPr/>
                    <a:lstStyle/>
                    <a:p>
                      <a:pPr algn="ctr" fontAlgn="b"/>
                      <a:r>
                        <a:rPr lang="tr-TR" sz="2000" b="0" u="none" strike="noStrike" dirty="0">
                          <a:solidFill>
                            <a:schemeClr val="tx1"/>
                          </a:solidFill>
                          <a:effectLst/>
                        </a:rPr>
                        <a:t>62</a:t>
                      </a:r>
                      <a:endParaRPr lang="tr-TR" sz="2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44788124"/>
                  </a:ext>
                </a:extLst>
              </a:tr>
              <a:tr h="392457">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tr-TR" sz="1600" u="none" strike="noStrike" dirty="0">
                          <a:effectLst/>
                        </a:rPr>
                        <a:t>Gıda İşleme </a:t>
                      </a:r>
                      <a:r>
                        <a:rPr lang="tr-TR" sz="1600" u="none" strike="noStrike" kern="1200" dirty="0">
                          <a:effectLst/>
                        </a:rPr>
                        <a:t>Bölümü</a:t>
                      </a:r>
                      <a:endParaRPr lang="tr-TR" sz="1600" b="1" u="none" strike="noStrike" kern="1200" dirty="0">
                        <a:solidFill>
                          <a:schemeClr val="lt1"/>
                        </a:solidFill>
                        <a:effectLst/>
                        <a:latin typeface="+mn-lt"/>
                        <a:ea typeface="+mn-ea"/>
                        <a:cs typeface="+mn-cs"/>
                      </a:endParaRPr>
                    </a:p>
                  </a:txBody>
                  <a:tcPr marL="3758" marR="3758" marT="3758" marB="0" anchor="ctr"/>
                </a:tc>
                <a:tc>
                  <a:txBody>
                    <a:bodyPr/>
                    <a:lstStyle/>
                    <a:p>
                      <a:pPr algn="ctr" fontAlgn="b"/>
                      <a:r>
                        <a:rPr lang="tr-TR" sz="2000" b="0" i="0" u="none" strike="noStrike" dirty="0">
                          <a:solidFill>
                            <a:schemeClr val="tx1"/>
                          </a:solidFill>
                          <a:effectLst/>
                          <a:latin typeface="+mn-lt"/>
                        </a:rPr>
                        <a:t>30</a:t>
                      </a:r>
                    </a:p>
                  </a:txBody>
                  <a:tcPr marL="9525" marR="9525" marT="9525" marB="0" anchor="ctr"/>
                </a:tc>
                <a:tc>
                  <a:txBody>
                    <a:bodyPr/>
                    <a:lstStyle/>
                    <a:p>
                      <a:pPr algn="ctr" fontAlgn="b"/>
                      <a:r>
                        <a:rPr lang="tr-TR" sz="2000" b="0" u="none" strike="noStrike" dirty="0">
                          <a:solidFill>
                            <a:schemeClr val="tx1"/>
                          </a:solidFill>
                          <a:effectLst/>
                        </a:rPr>
                        <a:t>10</a:t>
                      </a:r>
                      <a:endParaRPr lang="tr-TR" sz="2000" b="0" i="0" u="none" strike="noStrike" dirty="0">
                        <a:solidFill>
                          <a:schemeClr val="tx1"/>
                        </a:solidFill>
                        <a:effectLst/>
                        <a:latin typeface="+mn-lt"/>
                      </a:endParaRPr>
                    </a:p>
                  </a:txBody>
                  <a:tcPr marL="9525" marR="9525" marT="9525" marB="0" anchor="ctr"/>
                </a:tc>
                <a:tc>
                  <a:txBody>
                    <a:bodyPr/>
                    <a:lstStyle/>
                    <a:p>
                      <a:pPr algn="ctr" fontAlgn="b"/>
                      <a:r>
                        <a:rPr lang="tr-TR" sz="2000" b="0" u="none" strike="noStrike" dirty="0">
                          <a:solidFill>
                            <a:schemeClr val="tx1"/>
                          </a:solidFill>
                          <a:effectLst/>
                        </a:rPr>
                        <a:t>41</a:t>
                      </a:r>
                      <a:endParaRPr lang="tr-TR" sz="2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279895927"/>
                  </a:ext>
                </a:extLst>
              </a:tr>
              <a:tr h="392457">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tr-TR" sz="1600" u="none" strike="noStrike" dirty="0">
                          <a:effectLst/>
                        </a:rPr>
                        <a:t>İnşaat </a:t>
                      </a:r>
                      <a:r>
                        <a:rPr lang="tr-TR" sz="1600" u="none" strike="noStrike" kern="1200" dirty="0">
                          <a:effectLst/>
                        </a:rPr>
                        <a:t>Bölümü</a:t>
                      </a:r>
                      <a:endParaRPr lang="tr-TR" sz="1600" b="1" u="none" strike="noStrike" kern="1200" dirty="0">
                        <a:solidFill>
                          <a:schemeClr val="lt1"/>
                        </a:solidFill>
                        <a:effectLst/>
                        <a:latin typeface="+mn-lt"/>
                        <a:ea typeface="+mn-ea"/>
                        <a:cs typeface="+mn-cs"/>
                      </a:endParaRPr>
                    </a:p>
                  </a:txBody>
                  <a:tcPr marL="3758" marR="3758" marT="3758" marB="0" anchor="ctr"/>
                </a:tc>
                <a:tc>
                  <a:txBody>
                    <a:bodyPr/>
                    <a:lstStyle/>
                    <a:p>
                      <a:pPr algn="ctr" rtl="0" fontAlgn="ctr"/>
                      <a:r>
                        <a:rPr lang="tr-TR" sz="2000" b="0" i="0" u="none" strike="noStrike" dirty="0">
                          <a:solidFill>
                            <a:schemeClr val="tx1"/>
                          </a:solidFill>
                          <a:effectLst/>
                          <a:latin typeface="+mn-lt"/>
                        </a:rPr>
                        <a:t>83</a:t>
                      </a:r>
                    </a:p>
                  </a:txBody>
                  <a:tcPr marL="3758" marR="3758" marT="3758" marB="0" anchor="ctr"/>
                </a:tc>
                <a:tc>
                  <a:txBody>
                    <a:bodyPr/>
                    <a:lstStyle/>
                    <a:p>
                      <a:pPr algn="ctr" rtl="0" fontAlgn="ctr"/>
                      <a:r>
                        <a:rPr lang="tr-TR" sz="2000" b="0" u="none" strike="noStrike" dirty="0">
                          <a:solidFill>
                            <a:schemeClr val="tx1"/>
                          </a:solidFill>
                          <a:effectLst/>
                        </a:rPr>
                        <a:t>48</a:t>
                      </a:r>
                      <a:endParaRPr lang="tr-TR" sz="2000" b="0" i="0" u="none" strike="noStrike" dirty="0">
                        <a:solidFill>
                          <a:schemeClr val="tx1"/>
                        </a:solidFill>
                        <a:effectLst/>
                        <a:latin typeface="+mn-lt"/>
                      </a:endParaRPr>
                    </a:p>
                  </a:txBody>
                  <a:tcPr marL="3758" marR="3758" marT="3758" marB="0" anchor="ctr"/>
                </a:tc>
                <a:tc>
                  <a:txBody>
                    <a:bodyPr/>
                    <a:lstStyle/>
                    <a:p>
                      <a:pPr algn="ctr" rtl="0" fontAlgn="ctr"/>
                      <a:r>
                        <a:rPr lang="tr-TR" sz="2000" b="0" u="none" strike="noStrike" dirty="0">
                          <a:solidFill>
                            <a:schemeClr val="tx1"/>
                          </a:solidFill>
                          <a:effectLst/>
                        </a:rPr>
                        <a:t>93</a:t>
                      </a:r>
                      <a:endParaRPr lang="tr-TR" sz="2000" b="0" i="0" u="none" strike="noStrike" dirty="0">
                        <a:solidFill>
                          <a:schemeClr val="tx1"/>
                        </a:solidFill>
                        <a:effectLst/>
                        <a:latin typeface="+mn-lt"/>
                      </a:endParaRPr>
                    </a:p>
                  </a:txBody>
                  <a:tcPr marL="3758" marR="3758" marT="3758" marB="0" anchor="ctr"/>
                </a:tc>
                <a:extLst>
                  <a:ext uri="{0D108BD9-81ED-4DB2-BD59-A6C34878D82A}">
                    <a16:rowId xmlns:a16="http://schemas.microsoft.com/office/drawing/2014/main" val="3535327364"/>
                  </a:ext>
                </a:extLst>
              </a:tr>
              <a:tr h="515273">
                <a:tc>
                  <a:txBody>
                    <a:bodyPr/>
                    <a:lstStyle/>
                    <a:p>
                      <a:pPr marL="0" algn="l" defTabSz="914400" rtl="0" eaLnBrk="1" fontAlgn="ctr" latinLnBrk="0" hangingPunct="1"/>
                      <a:r>
                        <a:rPr lang="tr-TR" sz="1600" u="none" strike="noStrike" kern="1200" dirty="0">
                          <a:effectLst/>
                        </a:rPr>
                        <a:t>Kimya ve Kimyasal İşleme Teknolojileri Bölümü</a:t>
                      </a:r>
                      <a:endParaRPr lang="tr-TR" sz="1600" b="1" u="none" strike="noStrike" kern="1200" dirty="0">
                        <a:solidFill>
                          <a:schemeClr val="lt1"/>
                        </a:solidFill>
                        <a:effectLst/>
                        <a:latin typeface="+mn-lt"/>
                        <a:ea typeface="+mn-ea"/>
                        <a:cs typeface="+mn-cs"/>
                      </a:endParaRPr>
                    </a:p>
                  </a:txBody>
                  <a:tcPr marL="3758" marR="3758" marT="3758" marB="0" anchor="ctr"/>
                </a:tc>
                <a:tc>
                  <a:txBody>
                    <a:bodyPr/>
                    <a:lstStyle/>
                    <a:p>
                      <a:pPr algn="ctr" fontAlgn="b"/>
                      <a:r>
                        <a:rPr lang="tr-TR" sz="2000" b="0" i="0" u="none" strike="noStrike" dirty="0">
                          <a:solidFill>
                            <a:schemeClr val="tx1"/>
                          </a:solidFill>
                          <a:effectLst/>
                          <a:latin typeface="+mn-lt"/>
                        </a:rPr>
                        <a:t>21</a:t>
                      </a:r>
                    </a:p>
                  </a:txBody>
                  <a:tcPr marL="9525" marR="9525" marT="9525" marB="0" anchor="ctr"/>
                </a:tc>
                <a:tc>
                  <a:txBody>
                    <a:bodyPr/>
                    <a:lstStyle/>
                    <a:p>
                      <a:pPr algn="ctr" fontAlgn="b"/>
                      <a:r>
                        <a:rPr lang="tr-TR" sz="2000" b="0" u="none" strike="noStrike" dirty="0">
                          <a:solidFill>
                            <a:schemeClr val="tx1"/>
                          </a:solidFill>
                          <a:effectLst/>
                        </a:rPr>
                        <a:t>14</a:t>
                      </a:r>
                      <a:endParaRPr lang="tr-TR" sz="2000" b="0" i="0" u="none" strike="noStrike" dirty="0">
                        <a:solidFill>
                          <a:schemeClr val="tx1"/>
                        </a:solidFill>
                        <a:effectLst/>
                        <a:latin typeface="+mn-lt"/>
                      </a:endParaRPr>
                    </a:p>
                  </a:txBody>
                  <a:tcPr marL="9525" marR="9525" marT="9525" marB="0" anchor="ctr"/>
                </a:tc>
                <a:tc>
                  <a:txBody>
                    <a:bodyPr/>
                    <a:lstStyle/>
                    <a:p>
                      <a:pPr algn="ctr" fontAlgn="b"/>
                      <a:r>
                        <a:rPr lang="tr-TR" sz="2000" b="0" u="none" strike="noStrike" dirty="0">
                          <a:solidFill>
                            <a:schemeClr val="tx1"/>
                          </a:solidFill>
                          <a:effectLst/>
                        </a:rPr>
                        <a:t>31</a:t>
                      </a:r>
                      <a:endParaRPr lang="tr-TR" sz="2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61996812"/>
                  </a:ext>
                </a:extLst>
              </a:tr>
              <a:tr h="392457">
                <a:tc>
                  <a:txBody>
                    <a:bodyPr/>
                    <a:lstStyle/>
                    <a:p>
                      <a:pPr marL="0" algn="l" defTabSz="914400" rtl="0" eaLnBrk="1" fontAlgn="ctr" latinLnBrk="0" hangingPunct="1"/>
                      <a:r>
                        <a:rPr lang="tr-TR" sz="1600" u="none" strike="noStrike" kern="1200" dirty="0">
                          <a:effectLst/>
                        </a:rPr>
                        <a:t>Makine ve Metal Teknolojileri Bölümü</a:t>
                      </a:r>
                      <a:endParaRPr lang="tr-TR" sz="1600" b="1" u="none" strike="noStrike" kern="1200" dirty="0">
                        <a:solidFill>
                          <a:schemeClr val="lt1"/>
                        </a:solidFill>
                        <a:effectLst/>
                        <a:latin typeface="+mn-lt"/>
                        <a:ea typeface="+mn-ea"/>
                        <a:cs typeface="+mn-cs"/>
                      </a:endParaRPr>
                    </a:p>
                  </a:txBody>
                  <a:tcPr marL="3758" marR="3758" marT="3758" marB="0" anchor="ctr"/>
                </a:tc>
                <a:tc>
                  <a:txBody>
                    <a:bodyPr/>
                    <a:lstStyle/>
                    <a:p>
                      <a:pPr algn="ctr" fontAlgn="b"/>
                      <a:r>
                        <a:rPr lang="tr-TR" sz="2000" b="0" i="0" u="none" strike="noStrike" dirty="0">
                          <a:solidFill>
                            <a:schemeClr val="tx1"/>
                          </a:solidFill>
                          <a:effectLst/>
                          <a:latin typeface="+mn-lt"/>
                        </a:rPr>
                        <a:t>19</a:t>
                      </a:r>
                    </a:p>
                  </a:txBody>
                  <a:tcPr marL="9525" marR="9525" marT="9525" marB="0" anchor="ctr"/>
                </a:tc>
                <a:tc>
                  <a:txBody>
                    <a:bodyPr/>
                    <a:lstStyle/>
                    <a:p>
                      <a:pPr algn="ctr" fontAlgn="b"/>
                      <a:r>
                        <a:rPr lang="tr-TR" sz="2000" b="0" u="none" strike="noStrike" dirty="0">
                          <a:solidFill>
                            <a:schemeClr val="tx1"/>
                          </a:solidFill>
                          <a:effectLst/>
                        </a:rPr>
                        <a:t>5</a:t>
                      </a:r>
                      <a:endParaRPr lang="tr-TR" sz="2000" b="0" i="0" u="none" strike="noStrike" dirty="0">
                        <a:solidFill>
                          <a:schemeClr val="tx1"/>
                        </a:solidFill>
                        <a:effectLst/>
                        <a:latin typeface="+mn-lt"/>
                      </a:endParaRPr>
                    </a:p>
                  </a:txBody>
                  <a:tcPr marL="9525" marR="9525" marT="9525" marB="0" anchor="ctr"/>
                </a:tc>
                <a:tc>
                  <a:txBody>
                    <a:bodyPr/>
                    <a:lstStyle/>
                    <a:p>
                      <a:pPr algn="ctr" fontAlgn="b"/>
                      <a:r>
                        <a:rPr lang="tr-TR" sz="2000" b="0" u="none" strike="noStrike" dirty="0">
                          <a:solidFill>
                            <a:schemeClr val="tx1"/>
                          </a:solidFill>
                          <a:effectLst/>
                        </a:rPr>
                        <a:t>41</a:t>
                      </a:r>
                      <a:endParaRPr lang="tr-TR" sz="2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808805256"/>
                  </a:ext>
                </a:extLst>
              </a:tr>
              <a:tr h="515273">
                <a:tc>
                  <a:txBody>
                    <a:bodyPr/>
                    <a:lstStyle/>
                    <a:p>
                      <a:pPr marL="0" algn="l" defTabSz="914400" rtl="0" eaLnBrk="1" fontAlgn="ctr" latinLnBrk="0" hangingPunct="1"/>
                      <a:r>
                        <a:rPr lang="tr-TR" sz="1600" u="none" strike="noStrike" kern="1200" dirty="0">
                          <a:effectLst/>
                        </a:rPr>
                        <a:t>Motorlu Araçlar ve Ulaştırma Teknolojileri Bölümü</a:t>
                      </a:r>
                      <a:endParaRPr lang="tr-TR" sz="1600" b="1" u="none" strike="noStrike" kern="1200" dirty="0">
                        <a:solidFill>
                          <a:schemeClr val="lt1"/>
                        </a:solidFill>
                        <a:effectLst/>
                        <a:latin typeface="+mn-lt"/>
                        <a:ea typeface="+mn-ea"/>
                        <a:cs typeface="+mn-cs"/>
                      </a:endParaRPr>
                    </a:p>
                  </a:txBody>
                  <a:tcPr marL="3758" marR="3758" marT="3758" marB="0" anchor="ctr"/>
                </a:tc>
                <a:tc>
                  <a:txBody>
                    <a:bodyPr/>
                    <a:lstStyle/>
                    <a:p>
                      <a:pPr algn="ctr" fontAlgn="b"/>
                      <a:r>
                        <a:rPr lang="tr-TR" sz="2000" b="0" i="0" u="none" strike="noStrike" dirty="0">
                          <a:solidFill>
                            <a:schemeClr val="tx1"/>
                          </a:solidFill>
                          <a:effectLst/>
                          <a:latin typeface="+mn-lt"/>
                        </a:rPr>
                        <a:t>41</a:t>
                      </a:r>
                    </a:p>
                  </a:txBody>
                  <a:tcPr marL="9525" marR="9525" marT="9525" marB="0" anchor="ctr"/>
                </a:tc>
                <a:tc>
                  <a:txBody>
                    <a:bodyPr/>
                    <a:lstStyle/>
                    <a:p>
                      <a:pPr algn="ctr" fontAlgn="b"/>
                      <a:r>
                        <a:rPr lang="tr-TR" sz="2000" b="0" u="none" strike="noStrike" dirty="0">
                          <a:solidFill>
                            <a:schemeClr val="tx1"/>
                          </a:solidFill>
                          <a:effectLst/>
                        </a:rPr>
                        <a:t>24</a:t>
                      </a:r>
                      <a:endParaRPr lang="tr-TR" sz="2000" b="0" i="0" u="none" strike="noStrike" dirty="0">
                        <a:solidFill>
                          <a:schemeClr val="tx1"/>
                        </a:solidFill>
                        <a:effectLst/>
                        <a:latin typeface="+mn-lt"/>
                      </a:endParaRPr>
                    </a:p>
                  </a:txBody>
                  <a:tcPr marL="9525" marR="9525" marT="9525" marB="0" anchor="ctr"/>
                </a:tc>
                <a:tc>
                  <a:txBody>
                    <a:bodyPr/>
                    <a:lstStyle/>
                    <a:p>
                      <a:pPr algn="ctr" fontAlgn="b"/>
                      <a:r>
                        <a:rPr lang="tr-TR" sz="2000" b="0" u="none" strike="noStrike" dirty="0">
                          <a:solidFill>
                            <a:schemeClr val="tx1"/>
                          </a:solidFill>
                          <a:effectLst/>
                        </a:rPr>
                        <a:t>52</a:t>
                      </a:r>
                      <a:endParaRPr lang="tr-TR" sz="2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16460656"/>
                  </a:ext>
                </a:extLst>
              </a:tr>
              <a:tr h="392457">
                <a:tc>
                  <a:txBody>
                    <a:bodyPr/>
                    <a:lstStyle/>
                    <a:p>
                      <a:pPr marL="0" algn="l" defTabSz="914400" rtl="0" eaLnBrk="1" fontAlgn="ctr" latinLnBrk="0" hangingPunct="1"/>
                      <a:r>
                        <a:rPr lang="tr-TR" sz="1600" u="none" strike="noStrike" kern="1200" dirty="0">
                          <a:effectLst/>
                        </a:rPr>
                        <a:t>Mülkiyet Koruma ve Güvenlik Bölümü</a:t>
                      </a:r>
                      <a:endParaRPr lang="tr-TR" sz="1600" b="1" u="none" strike="noStrike" kern="1200" dirty="0">
                        <a:solidFill>
                          <a:schemeClr val="lt1"/>
                        </a:solidFill>
                        <a:effectLst/>
                        <a:latin typeface="+mn-lt"/>
                        <a:ea typeface="+mn-ea"/>
                        <a:cs typeface="+mn-cs"/>
                      </a:endParaRPr>
                    </a:p>
                  </a:txBody>
                  <a:tcPr marL="3758" marR="3758" marT="3758" marB="0" anchor="ctr"/>
                </a:tc>
                <a:tc>
                  <a:txBody>
                    <a:bodyPr/>
                    <a:lstStyle/>
                    <a:p>
                      <a:pPr algn="ctr" fontAlgn="b"/>
                      <a:r>
                        <a:rPr lang="tr-TR" sz="2000" b="0" i="0" u="none" strike="noStrike" dirty="0">
                          <a:solidFill>
                            <a:schemeClr val="tx1"/>
                          </a:solidFill>
                          <a:effectLst/>
                          <a:latin typeface="+mn-lt"/>
                        </a:rPr>
                        <a:t>41</a:t>
                      </a:r>
                    </a:p>
                  </a:txBody>
                  <a:tcPr marL="9525" marR="9525" marT="9525" marB="0" anchor="ctr"/>
                </a:tc>
                <a:tc>
                  <a:txBody>
                    <a:bodyPr/>
                    <a:lstStyle/>
                    <a:p>
                      <a:pPr algn="ctr" fontAlgn="b"/>
                      <a:r>
                        <a:rPr lang="tr-TR" sz="2000" b="0" u="none" strike="noStrike" dirty="0">
                          <a:solidFill>
                            <a:schemeClr val="tx1"/>
                          </a:solidFill>
                          <a:effectLst/>
                        </a:rPr>
                        <a:t>52</a:t>
                      </a:r>
                      <a:endParaRPr lang="tr-TR" sz="2000" b="0" i="0" u="none" strike="noStrike" dirty="0">
                        <a:solidFill>
                          <a:schemeClr val="tx1"/>
                        </a:solidFill>
                        <a:effectLst/>
                        <a:latin typeface="+mn-lt"/>
                      </a:endParaRPr>
                    </a:p>
                  </a:txBody>
                  <a:tcPr marL="9525" marR="9525" marT="9525" marB="0" anchor="ctr"/>
                </a:tc>
                <a:tc>
                  <a:txBody>
                    <a:bodyPr/>
                    <a:lstStyle/>
                    <a:p>
                      <a:pPr algn="ctr" fontAlgn="b"/>
                      <a:r>
                        <a:rPr lang="tr-TR" sz="2000" b="0" u="none" strike="noStrike" dirty="0">
                          <a:solidFill>
                            <a:schemeClr val="tx1"/>
                          </a:solidFill>
                          <a:effectLst/>
                        </a:rPr>
                        <a:t>62</a:t>
                      </a:r>
                      <a:endParaRPr lang="tr-TR" sz="2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074201188"/>
                  </a:ext>
                </a:extLst>
              </a:tr>
              <a:tr h="392457">
                <a:tc>
                  <a:txBody>
                    <a:bodyPr/>
                    <a:lstStyle/>
                    <a:p>
                      <a:pPr algn="l" rtl="0" fontAlgn="ctr"/>
                      <a:r>
                        <a:rPr lang="tr-TR" sz="1600" u="none" strike="noStrike" dirty="0">
                          <a:effectLst/>
                        </a:rPr>
                        <a:t>TOPLAM</a:t>
                      </a:r>
                      <a:endParaRPr lang="tr-TR" sz="1600" b="1" i="0" u="none" strike="noStrike" dirty="0">
                        <a:solidFill>
                          <a:srgbClr val="FFFFFF"/>
                        </a:solidFill>
                        <a:effectLst/>
                        <a:latin typeface="Calibri" panose="020F0502020204030204" pitchFamily="34" charset="0"/>
                      </a:endParaRPr>
                    </a:p>
                  </a:txBody>
                  <a:tcPr marL="3758" marR="3758" marT="3758" marB="0" anchor="ctr"/>
                </a:tc>
                <a:tc>
                  <a:txBody>
                    <a:bodyPr/>
                    <a:lstStyle/>
                    <a:p>
                      <a:pPr marL="0" algn="ctr" defTabSz="914400" rtl="0" eaLnBrk="1" fontAlgn="ctr" latinLnBrk="0" hangingPunct="1"/>
                      <a:r>
                        <a:rPr lang="tr-TR" sz="2000" b="1" i="0" u="none" strike="noStrike" kern="1200" dirty="0">
                          <a:solidFill>
                            <a:schemeClr val="tx1"/>
                          </a:solidFill>
                          <a:effectLst/>
                          <a:latin typeface="+mn-lt"/>
                          <a:ea typeface="+mn-ea"/>
                          <a:cs typeface="+mn-cs"/>
                        </a:rPr>
                        <a:t>339</a:t>
                      </a:r>
                    </a:p>
                  </a:txBody>
                  <a:tcPr marL="3758" marR="3758" marT="3758" marB="0" anchor="ctr"/>
                </a:tc>
                <a:tc>
                  <a:txBody>
                    <a:bodyPr/>
                    <a:lstStyle/>
                    <a:p>
                      <a:pPr marL="0" algn="ctr" defTabSz="914400" rtl="0" eaLnBrk="1" fontAlgn="ctr" latinLnBrk="0" hangingPunct="1"/>
                      <a:r>
                        <a:rPr lang="tr-TR" sz="2000" b="1" u="none" strike="noStrike" kern="1200" dirty="0">
                          <a:solidFill>
                            <a:schemeClr val="tx1"/>
                          </a:solidFill>
                          <a:effectLst/>
                        </a:rPr>
                        <a:t>267</a:t>
                      </a:r>
                      <a:endParaRPr lang="tr-TR" sz="2000" b="1" i="0" u="none" strike="noStrike" kern="1200" dirty="0">
                        <a:solidFill>
                          <a:schemeClr val="tx1"/>
                        </a:solidFill>
                        <a:effectLst/>
                        <a:latin typeface="+mn-lt"/>
                        <a:ea typeface="+mn-ea"/>
                        <a:cs typeface="+mn-cs"/>
                      </a:endParaRPr>
                    </a:p>
                  </a:txBody>
                  <a:tcPr marL="3758" marR="3758" marT="3758" marB="0" anchor="ctr"/>
                </a:tc>
                <a:tc>
                  <a:txBody>
                    <a:bodyPr/>
                    <a:lstStyle/>
                    <a:p>
                      <a:pPr algn="ctr" rtl="0" fontAlgn="ctr"/>
                      <a:r>
                        <a:rPr lang="tr-TR" sz="2000" b="1" u="none" strike="noStrike" dirty="0">
                          <a:solidFill>
                            <a:schemeClr val="tx1"/>
                          </a:solidFill>
                          <a:effectLst/>
                        </a:rPr>
                        <a:t>444</a:t>
                      </a:r>
                      <a:endParaRPr lang="tr-TR" sz="2000" b="1" i="0" u="none" strike="noStrike" dirty="0">
                        <a:solidFill>
                          <a:schemeClr val="tx1"/>
                        </a:solidFill>
                        <a:effectLst/>
                        <a:latin typeface="+mn-lt"/>
                      </a:endParaRPr>
                    </a:p>
                  </a:txBody>
                  <a:tcPr marL="3758" marR="3758" marT="3758" marB="0" anchor="ctr"/>
                </a:tc>
                <a:extLst>
                  <a:ext uri="{0D108BD9-81ED-4DB2-BD59-A6C34878D82A}">
                    <a16:rowId xmlns:a16="http://schemas.microsoft.com/office/drawing/2014/main" val="3811301923"/>
                  </a:ext>
                </a:extLst>
              </a:tr>
            </a:tbl>
          </a:graphicData>
        </a:graphic>
      </p:graphicFrame>
    </p:spTree>
    <p:extLst>
      <p:ext uri="{BB962C8B-B14F-4D97-AF65-F5344CB8AC3E}">
        <p14:creationId xmlns:p14="http://schemas.microsoft.com/office/powerpoint/2010/main" val="2172791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776846" y="623454"/>
            <a:ext cx="6764482" cy="353943"/>
          </a:xfrm>
          <a:prstGeom prst="rect">
            <a:avLst/>
          </a:prstGeom>
          <a:noFill/>
        </p:spPr>
        <p:txBody>
          <a:bodyPr wrap="square" rtlCol="0">
            <a:spAutoFit/>
          </a:bodyPr>
          <a:lstStyle/>
          <a:p>
            <a:pPr algn="ctr"/>
            <a:r>
              <a:rPr lang="tr-TR" sz="1700" b="1" dirty="0">
                <a:latin typeface="Times New Roman" panose="02020603050405020304" pitchFamily="18" charset="0"/>
                <a:cs typeface="Times New Roman" panose="02020603050405020304" pitchFamily="18" charset="0"/>
              </a:rPr>
              <a:t>YABANCI UYRUKLU ÖĞRENCİ SAYISI</a:t>
            </a:r>
          </a:p>
        </p:txBody>
      </p:sp>
      <p:graphicFrame>
        <p:nvGraphicFramePr>
          <p:cNvPr id="3" name="Tablo 2"/>
          <p:cNvGraphicFramePr>
            <a:graphicFrameLocks noGrp="1"/>
          </p:cNvGraphicFramePr>
          <p:nvPr>
            <p:extLst>
              <p:ext uri="{D42A27DB-BD31-4B8C-83A1-F6EECF244321}">
                <p14:modId xmlns:p14="http://schemas.microsoft.com/office/powerpoint/2010/main" val="86909523"/>
              </p:ext>
            </p:extLst>
          </p:nvPr>
        </p:nvGraphicFramePr>
        <p:xfrm>
          <a:off x="2136373" y="1404259"/>
          <a:ext cx="7061778" cy="3708400"/>
        </p:xfrm>
        <a:graphic>
          <a:graphicData uri="http://schemas.openxmlformats.org/drawingml/2006/table">
            <a:tbl>
              <a:tblPr firstRow="1" bandRow="1">
                <a:tableStyleId>{2D5ABB26-0587-4C30-8999-92F81FD0307C}</a:tableStyleId>
              </a:tblPr>
              <a:tblGrid>
                <a:gridCol w="5322345">
                  <a:extLst>
                    <a:ext uri="{9D8B030D-6E8A-4147-A177-3AD203B41FA5}">
                      <a16:colId xmlns:a16="http://schemas.microsoft.com/office/drawing/2014/main" val="20000"/>
                    </a:ext>
                  </a:extLst>
                </a:gridCol>
                <a:gridCol w="1739433">
                  <a:extLst>
                    <a:ext uri="{9D8B030D-6E8A-4147-A177-3AD203B41FA5}">
                      <a16:colId xmlns:a16="http://schemas.microsoft.com/office/drawing/2014/main" val="20001"/>
                    </a:ext>
                  </a:extLst>
                </a:gridCol>
              </a:tblGrid>
              <a:tr h="370840">
                <a:tc>
                  <a:txBody>
                    <a:bodyPr/>
                    <a:lstStyle/>
                    <a:p>
                      <a:pPr algn="l"/>
                      <a:r>
                        <a:rPr lang="tr-TR" sz="1700" b="1" dirty="0">
                          <a:latin typeface="Times New Roman" panose="02020603050405020304" pitchFamily="18" charset="0"/>
                          <a:cs typeface="Times New Roman" panose="02020603050405020304" pitchFamily="18" charset="0"/>
                        </a:rPr>
                        <a:t>Bölümler</a:t>
                      </a:r>
                    </a:p>
                  </a:txBody>
                  <a:tcPr>
                    <a:lnB w="12700" cap="flat" cmpd="sng" algn="ctr">
                      <a:solidFill>
                        <a:schemeClr val="tx1"/>
                      </a:solidFill>
                      <a:prstDash val="solid"/>
                      <a:round/>
                      <a:headEnd type="none" w="med" len="med"/>
                      <a:tailEnd type="none" w="med" len="med"/>
                    </a:lnB>
                  </a:tcPr>
                </a:tc>
                <a:tc>
                  <a:txBody>
                    <a:bodyPr/>
                    <a:lstStyle/>
                    <a:p>
                      <a:pPr algn="ctr"/>
                      <a:r>
                        <a:rPr lang="tr-TR" sz="1700" b="1" dirty="0">
                          <a:latin typeface="Times New Roman" panose="02020603050405020304" pitchFamily="18" charset="0"/>
                          <a:cs typeface="Times New Roman" panose="02020603050405020304" pitchFamily="18" charset="0"/>
                        </a:rPr>
                        <a:t>N.Ö</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l"/>
                      <a:r>
                        <a:rPr lang="tr-TR" sz="1700" dirty="0">
                          <a:latin typeface="Times New Roman" panose="02020603050405020304" pitchFamily="18" charset="0"/>
                          <a:cs typeface="Times New Roman" panose="02020603050405020304" pitchFamily="18" charset="0"/>
                        </a:rPr>
                        <a:t>Makine ve Metal </a:t>
                      </a:r>
                      <a:r>
                        <a:rPr lang="tr-TR" sz="1700" dirty="0" err="1">
                          <a:latin typeface="Times New Roman" panose="02020603050405020304" pitchFamily="18" charset="0"/>
                          <a:cs typeface="Times New Roman" panose="02020603050405020304" pitchFamily="18" charset="0"/>
                        </a:rPr>
                        <a:t>Tekn</a:t>
                      </a:r>
                      <a:r>
                        <a:rPr lang="tr-TR" sz="1700" dirty="0">
                          <a:latin typeface="Times New Roman" panose="02020603050405020304" pitchFamily="18" charset="0"/>
                          <a:cs typeface="Times New Roman" panose="02020603050405020304" pitchFamily="18" charset="0"/>
                        </a:rPr>
                        <a:t>.</a:t>
                      </a:r>
                      <a:endParaRPr lang="tr-TR" sz="1700" b="0" dirty="0">
                        <a:latin typeface="Times New Roman" panose="02020603050405020304" pitchFamily="18" charset="0"/>
                        <a:cs typeface="Times New Roman" panose="02020603050405020304" pitchFamily="18" charset="0"/>
                      </a:endParaRPr>
                    </a:p>
                  </a:txBody>
                  <a:tcPr>
                    <a:lnT w="12700" cap="flat" cmpd="sng" algn="ctr">
                      <a:solidFill>
                        <a:schemeClr val="tx1"/>
                      </a:solidFill>
                      <a:prstDash val="solid"/>
                      <a:round/>
                      <a:headEnd type="none" w="med" len="med"/>
                      <a:tailEnd type="none" w="med" len="med"/>
                    </a:lnT>
                  </a:tcPr>
                </a:tc>
                <a:tc>
                  <a:txBody>
                    <a:bodyPr/>
                    <a:lstStyle/>
                    <a:p>
                      <a:pPr algn="ctr"/>
                      <a:r>
                        <a:rPr lang="tr-TR" sz="1700" dirty="0">
                          <a:latin typeface="Times New Roman" panose="02020603050405020304" pitchFamily="18" charset="0"/>
                          <a:cs typeface="Times New Roman" panose="02020603050405020304" pitchFamily="18" charset="0"/>
                        </a:rPr>
                        <a:t>2</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370840">
                <a:tc>
                  <a:txBody>
                    <a:bodyPr/>
                    <a:lstStyle/>
                    <a:p>
                      <a:pPr algn="l"/>
                      <a:r>
                        <a:rPr lang="tr-TR" sz="1700" dirty="0">
                          <a:latin typeface="Times New Roman" panose="02020603050405020304" pitchFamily="18" charset="0"/>
                          <a:cs typeface="Times New Roman" panose="02020603050405020304" pitchFamily="18" charset="0"/>
                        </a:rPr>
                        <a:t>Elektrik </a:t>
                      </a:r>
                      <a:r>
                        <a:rPr lang="tr-TR" sz="1700" dirty="0" err="1">
                          <a:latin typeface="Times New Roman" panose="02020603050405020304" pitchFamily="18" charset="0"/>
                          <a:cs typeface="Times New Roman" panose="02020603050405020304" pitchFamily="18" charset="0"/>
                        </a:rPr>
                        <a:t>Tekn</a:t>
                      </a:r>
                      <a:r>
                        <a:rPr lang="tr-TR" sz="1700" dirty="0">
                          <a:latin typeface="Times New Roman" panose="02020603050405020304" pitchFamily="18" charset="0"/>
                          <a:cs typeface="Times New Roman" panose="02020603050405020304" pitchFamily="18" charset="0"/>
                        </a:rPr>
                        <a:t>.</a:t>
                      </a:r>
                      <a:endParaRPr lang="tr-TR" sz="1700" b="0" dirty="0">
                        <a:latin typeface="Times New Roman" panose="02020603050405020304" pitchFamily="18" charset="0"/>
                        <a:cs typeface="Times New Roman" panose="02020603050405020304" pitchFamily="18" charset="0"/>
                      </a:endParaRPr>
                    </a:p>
                  </a:txBody>
                  <a:tcPr/>
                </a:tc>
                <a:tc>
                  <a:txBody>
                    <a:bodyPr/>
                    <a:lstStyle/>
                    <a:p>
                      <a:pPr algn="ctr"/>
                      <a:r>
                        <a:rPr lang="tr-TR" sz="1700" dirty="0">
                          <a:latin typeface="Times New Roman" panose="02020603050405020304" pitchFamily="18" charset="0"/>
                          <a:cs typeface="Times New Roman" panose="02020603050405020304" pitchFamily="18" charset="0"/>
                        </a:rPr>
                        <a:t>8</a:t>
                      </a:r>
                    </a:p>
                  </a:txBody>
                  <a:tcPr/>
                </a:tc>
                <a:extLst>
                  <a:ext uri="{0D108BD9-81ED-4DB2-BD59-A6C34878D82A}">
                    <a16:rowId xmlns:a16="http://schemas.microsoft.com/office/drawing/2014/main" val="10002"/>
                  </a:ext>
                </a:extLst>
              </a:tr>
              <a:tr h="370840">
                <a:tc>
                  <a:txBody>
                    <a:bodyPr/>
                    <a:lstStyle/>
                    <a:p>
                      <a:pPr algn="l"/>
                      <a:r>
                        <a:rPr lang="tr-TR" sz="1700" dirty="0">
                          <a:latin typeface="Times New Roman" panose="02020603050405020304" pitchFamily="18" charset="0"/>
                          <a:cs typeface="Times New Roman" panose="02020603050405020304" pitchFamily="18" charset="0"/>
                        </a:rPr>
                        <a:t>Bilgisayar </a:t>
                      </a:r>
                      <a:r>
                        <a:rPr lang="tr-TR" sz="1700" dirty="0" err="1">
                          <a:latin typeface="Times New Roman" panose="02020603050405020304" pitchFamily="18" charset="0"/>
                          <a:cs typeface="Times New Roman" panose="02020603050405020304" pitchFamily="18" charset="0"/>
                        </a:rPr>
                        <a:t>Progr</a:t>
                      </a:r>
                      <a:r>
                        <a:rPr lang="tr-TR" sz="1700" dirty="0">
                          <a:latin typeface="Times New Roman" panose="02020603050405020304" pitchFamily="18" charset="0"/>
                          <a:cs typeface="Times New Roman" panose="02020603050405020304" pitchFamily="18" charset="0"/>
                        </a:rPr>
                        <a:t>.</a:t>
                      </a:r>
                      <a:endParaRPr lang="tr-TR" sz="1700" b="0" dirty="0">
                        <a:latin typeface="Times New Roman" panose="02020603050405020304" pitchFamily="18" charset="0"/>
                        <a:cs typeface="Times New Roman" panose="02020603050405020304" pitchFamily="18" charset="0"/>
                      </a:endParaRPr>
                    </a:p>
                  </a:txBody>
                  <a:tcPr/>
                </a:tc>
                <a:tc>
                  <a:txBody>
                    <a:bodyPr/>
                    <a:lstStyle/>
                    <a:p>
                      <a:pPr algn="ctr"/>
                      <a:r>
                        <a:rPr lang="tr-TR" sz="1700" dirty="0">
                          <a:latin typeface="Times New Roman" panose="02020603050405020304" pitchFamily="18" charset="0"/>
                          <a:cs typeface="Times New Roman" panose="02020603050405020304" pitchFamily="18" charset="0"/>
                        </a:rPr>
                        <a:t>20</a:t>
                      </a:r>
                    </a:p>
                  </a:txBody>
                  <a:tcPr/>
                </a:tc>
                <a:extLst>
                  <a:ext uri="{0D108BD9-81ED-4DB2-BD59-A6C34878D82A}">
                    <a16:rowId xmlns:a16="http://schemas.microsoft.com/office/drawing/2014/main" val="10003"/>
                  </a:ext>
                </a:extLst>
              </a:tr>
              <a:tr h="370840">
                <a:tc>
                  <a:txBody>
                    <a:bodyPr/>
                    <a:lstStyle/>
                    <a:p>
                      <a:pPr algn="l"/>
                      <a:r>
                        <a:rPr lang="tr-TR" sz="1700" dirty="0">
                          <a:latin typeface="Times New Roman" panose="02020603050405020304" pitchFamily="18" charset="0"/>
                          <a:cs typeface="Times New Roman" panose="02020603050405020304" pitchFamily="18" charset="0"/>
                        </a:rPr>
                        <a:t>Gıda </a:t>
                      </a:r>
                      <a:r>
                        <a:rPr lang="tr-TR" sz="1700" dirty="0" err="1">
                          <a:latin typeface="Times New Roman" panose="02020603050405020304" pitchFamily="18" charset="0"/>
                          <a:cs typeface="Times New Roman" panose="02020603050405020304" pitchFamily="18" charset="0"/>
                        </a:rPr>
                        <a:t>Tekn</a:t>
                      </a:r>
                      <a:r>
                        <a:rPr lang="tr-TR" sz="1700" dirty="0">
                          <a:latin typeface="Times New Roman" panose="02020603050405020304" pitchFamily="18" charset="0"/>
                          <a:cs typeface="Times New Roman" panose="02020603050405020304" pitchFamily="18" charset="0"/>
                        </a:rPr>
                        <a:t>.</a:t>
                      </a:r>
                      <a:endParaRPr lang="tr-TR" sz="1700" b="0" dirty="0">
                        <a:latin typeface="Times New Roman" panose="02020603050405020304" pitchFamily="18" charset="0"/>
                        <a:cs typeface="Times New Roman" panose="02020603050405020304" pitchFamily="18" charset="0"/>
                      </a:endParaRPr>
                    </a:p>
                  </a:txBody>
                  <a:tcPr/>
                </a:tc>
                <a:tc>
                  <a:txBody>
                    <a:bodyPr/>
                    <a:lstStyle/>
                    <a:p>
                      <a:pPr algn="ctr"/>
                      <a:r>
                        <a:rPr lang="tr-TR" sz="1700" dirty="0">
                          <a:latin typeface="Times New Roman" panose="02020603050405020304" pitchFamily="18" charset="0"/>
                          <a:cs typeface="Times New Roman" panose="02020603050405020304" pitchFamily="18" charset="0"/>
                        </a:rPr>
                        <a:t>3</a:t>
                      </a:r>
                    </a:p>
                  </a:txBody>
                  <a:tcPr/>
                </a:tc>
                <a:extLst>
                  <a:ext uri="{0D108BD9-81ED-4DB2-BD59-A6C34878D82A}">
                    <a16:rowId xmlns:a16="http://schemas.microsoft.com/office/drawing/2014/main" val="10004"/>
                  </a:ext>
                </a:extLst>
              </a:tr>
              <a:tr h="370840">
                <a:tc>
                  <a:txBody>
                    <a:bodyPr/>
                    <a:lstStyle/>
                    <a:p>
                      <a:pPr algn="l"/>
                      <a:r>
                        <a:rPr lang="tr-TR" sz="1700" dirty="0">
                          <a:latin typeface="Times New Roman" panose="02020603050405020304" pitchFamily="18" charset="0"/>
                          <a:cs typeface="Times New Roman" panose="02020603050405020304" pitchFamily="18" charset="0"/>
                        </a:rPr>
                        <a:t>Kimya </a:t>
                      </a:r>
                      <a:r>
                        <a:rPr lang="tr-TR" sz="1700" dirty="0" err="1">
                          <a:latin typeface="Times New Roman" panose="02020603050405020304" pitchFamily="18" charset="0"/>
                          <a:cs typeface="Times New Roman" panose="02020603050405020304" pitchFamily="18" charset="0"/>
                        </a:rPr>
                        <a:t>Tekn</a:t>
                      </a:r>
                      <a:r>
                        <a:rPr lang="tr-TR" sz="1700" dirty="0">
                          <a:latin typeface="Times New Roman" panose="02020603050405020304" pitchFamily="18" charset="0"/>
                          <a:cs typeface="Times New Roman" panose="02020603050405020304" pitchFamily="18" charset="0"/>
                        </a:rPr>
                        <a:t>.</a:t>
                      </a:r>
                      <a:endParaRPr lang="tr-TR" sz="1700" b="0" dirty="0">
                        <a:latin typeface="Times New Roman" panose="02020603050405020304" pitchFamily="18" charset="0"/>
                        <a:cs typeface="Times New Roman" panose="02020603050405020304" pitchFamily="18" charset="0"/>
                      </a:endParaRPr>
                    </a:p>
                  </a:txBody>
                  <a:tcPr/>
                </a:tc>
                <a:tc>
                  <a:txBody>
                    <a:bodyPr/>
                    <a:lstStyle/>
                    <a:p>
                      <a:pPr algn="ctr"/>
                      <a:r>
                        <a:rPr lang="tr-TR" sz="1700" dirty="0">
                          <a:latin typeface="Times New Roman" panose="02020603050405020304" pitchFamily="18" charset="0"/>
                          <a:cs typeface="Times New Roman" panose="02020603050405020304" pitchFamily="18" charset="0"/>
                        </a:rPr>
                        <a:t>1</a:t>
                      </a:r>
                    </a:p>
                  </a:txBody>
                  <a:tcPr/>
                </a:tc>
                <a:extLst>
                  <a:ext uri="{0D108BD9-81ED-4DB2-BD59-A6C34878D82A}">
                    <a16:rowId xmlns:a16="http://schemas.microsoft.com/office/drawing/2014/main" val="10005"/>
                  </a:ext>
                </a:extLst>
              </a:tr>
              <a:tr h="370840">
                <a:tc>
                  <a:txBody>
                    <a:bodyPr/>
                    <a:lstStyle/>
                    <a:p>
                      <a:pPr algn="l"/>
                      <a:r>
                        <a:rPr lang="tr-TR" sz="1700" dirty="0">
                          <a:latin typeface="Times New Roman" panose="02020603050405020304" pitchFamily="18" charset="0"/>
                          <a:cs typeface="Times New Roman" panose="02020603050405020304" pitchFamily="18" charset="0"/>
                        </a:rPr>
                        <a:t>Mülkiyet</a:t>
                      </a:r>
                      <a:r>
                        <a:rPr lang="tr-TR" sz="1700" baseline="0" dirty="0">
                          <a:latin typeface="Times New Roman" panose="02020603050405020304" pitchFamily="18" charset="0"/>
                          <a:cs typeface="Times New Roman" panose="02020603050405020304" pitchFamily="18" charset="0"/>
                        </a:rPr>
                        <a:t> Koruma ve Güvenlik</a:t>
                      </a:r>
                      <a:endParaRPr lang="tr-TR" sz="1700" b="0" dirty="0">
                        <a:latin typeface="Times New Roman" panose="02020603050405020304" pitchFamily="18" charset="0"/>
                        <a:cs typeface="Times New Roman" panose="02020603050405020304" pitchFamily="18" charset="0"/>
                      </a:endParaRPr>
                    </a:p>
                  </a:txBody>
                  <a:tcPr/>
                </a:tc>
                <a:tc>
                  <a:txBody>
                    <a:bodyPr/>
                    <a:lstStyle/>
                    <a:p>
                      <a:pPr algn="ctr"/>
                      <a:r>
                        <a:rPr lang="tr-TR" sz="1700" dirty="0">
                          <a:latin typeface="Times New Roman" panose="02020603050405020304" pitchFamily="18" charset="0"/>
                          <a:cs typeface="Times New Roman" panose="02020603050405020304" pitchFamily="18" charset="0"/>
                        </a:rPr>
                        <a:t>1</a:t>
                      </a:r>
                    </a:p>
                  </a:txBody>
                  <a:tcPr/>
                </a:tc>
                <a:extLst>
                  <a:ext uri="{0D108BD9-81ED-4DB2-BD59-A6C34878D82A}">
                    <a16:rowId xmlns:a16="http://schemas.microsoft.com/office/drawing/2014/main" val="10006"/>
                  </a:ext>
                </a:extLst>
              </a:tr>
              <a:tr h="370840">
                <a:tc>
                  <a:txBody>
                    <a:bodyPr/>
                    <a:lstStyle/>
                    <a:p>
                      <a:pPr algn="l"/>
                      <a:r>
                        <a:rPr lang="tr-TR" sz="1700" dirty="0">
                          <a:latin typeface="Times New Roman" panose="02020603050405020304" pitchFamily="18" charset="0"/>
                          <a:cs typeface="Times New Roman" panose="02020603050405020304" pitchFamily="18" charset="0"/>
                        </a:rPr>
                        <a:t>Raylı</a:t>
                      </a:r>
                      <a:r>
                        <a:rPr lang="tr-TR" sz="1700" baseline="0" dirty="0">
                          <a:latin typeface="Times New Roman" panose="02020603050405020304" pitchFamily="18" charset="0"/>
                          <a:cs typeface="Times New Roman" panose="02020603050405020304" pitchFamily="18" charset="0"/>
                        </a:rPr>
                        <a:t> Sistemler </a:t>
                      </a:r>
                      <a:r>
                        <a:rPr lang="tr-TR" sz="1700" baseline="0" dirty="0" err="1">
                          <a:latin typeface="Times New Roman" panose="02020603050405020304" pitchFamily="18" charset="0"/>
                          <a:cs typeface="Times New Roman" panose="02020603050405020304" pitchFamily="18" charset="0"/>
                        </a:rPr>
                        <a:t>Elk</a:t>
                      </a:r>
                      <a:r>
                        <a:rPr lang="tr-TR" sz="1700" baseline="0" dirty="0">
                          <a:latin typeface="Times New Roman" panose="02020603050405020304" pitchFamily="18" charset="0"/>
                          <a:cs typeface="Times New Roman" panose="02020603050405020304" pitchFamily="18" charset="0"/>
                        </a:rPr>
                        <a:t>. </a:t>
                      </a:r>
                      <a:r>
                        <a:rPr lang="tr-TR" sz="1700" baseline="0" dirty="0" err="1">
                          <a:latin typeface="Times New Roman" panose="02020603050405020304" pitchFamily="18" charset="0"/>
                          <a:cs typeface="Times New Roman" panose="02020603050405020304" pitchFamily="18" charset="0"/>
                        </a:rPr>
                        <a:t>Elktr</a:t>
                      </a:r>
                      <a:r>
                        <a:rPr lang="tr-TR" sz="1700" baseline="0" dirty="0">
                          <a:latin typeface="Times New Roman" panose="02020603050405020304" pitchFamily="18" charset="0"/>
                          <a:cs typeface="Times New Roman" panose="02020603050405020304" pitchFamily="18" charset="0"/>
                        </a:rPr>
                        <a:t>. </a:t>
                      </a:r>
                      <a:r>
                        <a:rPr lang="tr-TR" sz="1700" baseline="0" dirty="0" err="1">
                          <a:latin typeface="Times New Roman" panose="02020603050405020304" pitchFamily="18" charset="0"/>
                          <a:cs typeface="Times New Roman" panose="02020603050405020304" pitchFamily="18" charset="0"/>
                        </a:rPr>
                        <a:t>Tekn</a:t>
                      </a:r>
                      <a:r>
                        <a:rPr lang="tr-TR" sz="1700" baseline="0" dirty="0">
                          <a:latin typeface="Times New Roman" panose="02020603050405020304" pitchFamily="18" charset="0"/>
                          <a:cs typeface="Times New Roman" panose="02020603050405020304" pitchFamily="18" charset="0"/>
                        </a:rPr>
                        <a:t>.</a:t>
                      </a:r>
                      <a:endParaRPr lang="tr-TR" sz="1700" b="0" dirty="0">
                        <a:latin typeface="Times New Roman" panose="02020603050405020304" pitchFamily="18" charset="0"/>
                        <a:cs typeface="Times New Roman" panose="02020603050405020304" pitchFamily="18" charset="0"/>
                      </a:endParaRPr>
                    </a:p>
                  </a:txBody>
                  <a:tcPr/>
                </a:tc>
                <a:tc>
                  <a:txBody>
                    <a:bodyPr/>
                    <a:lstStyle/>
                    <a:p>
                      <a:pPr algn="ctr"/>
                      <a:r>
                        <a:rPr lang="tr-TR" sz="1700" dirty="0">
                          <a:latin typeface="Times New Roman" panose="02020603050405020304" pitchFamily="18" charset="0"/>
                          <a:cs typeface="Times New Roman" panose="02020603050405020304" pitchFamily="18" charset="0"/>
                        </a:rPr>
                        <a:t>5</a:t>
                      </a:r>
                    </a:p>
                  </a:txBody>
                  <a:tcPr/>
                </a:tc>
                <a:extLst>
                  <a:ext uri="{0D108BD9-81ED-4DB2-BD59-A6C34878D82A}">
                    <a16:rowId xmlns:a16="http://schemas.microsoft.com/office/drawing/2014/main" val="10007"/>
                  </a:ext>
                </a:extLst>
              </a:tr>
              <a:tr h="370840">
                <a:tc>
                  <a:txBody>
                    <a:bodyPr/>
                    <a:lstStyle/>
                    <a:p>
                      <a:pPr algn="l"/>
                      <a:r>
                        <a:rPr lang="tr-TR" sz="1700" dirty="0">
                          <a:latin typeface="Times New Roman" panose="02020603050405020304" pitchFamily="18" charset="0"/>
                          <a:cs typeface="Times New Roman" panose="02020603050405020304" pitchFamily="18" charset="0"/>
                        </a:rPr>
                        <a:t>İnşaat</a:t>
                      </a:r>
                      <a:r>
                        <a:rPr lang="tr-TR" sz="1700" baseline="0" dirty="0">
                          <a:latin typeface="Times New Roman" panose="02020603050405020304" pitchFamily="18" charset="0"/>
                          <a:cs typeface="Times New Roman" panose="02020603050405020304" pitchFamily="18" charset="0"/>
                        </a:rPr>
                        <a:t> </a:t>
                      </a:r>
                      <a:r>
                        <a:rPr lang="tr-TR" sz="1700" baseline="0" dirty="0" err="1">
                          <a:latin typeface="Times New Roman" panose="02020603050405020304" pitchFamily="18" charset="0"/>
                          <a:cs typeface="Times New Roman" panose="02020603050405020304" pitchFamily="18" charset="0"/>
                        </a:rPr>
                        <a:t>Tekn</a:t>
                      </a:r>
                      <a:r>
                        <a:rPr lang="tr-TR" sz="1700" baseline="0" dirty="0">
                          <a:latin typeface="Times New Roman" panose="02020603050405020304" pitchFamily="18" charset="0"/>
                          <a:cs typeface="Times New Roman" panose="02020603050405020304" pitchFamily="18" charset="0"/>
                        </a:rPr>
                        <a:t>.</a:t>
                      </a:r>
                      <a:endParaRPr lang="tr-TR" sz="1700" b="0" dirty="0">
                        <a:latin typeface="Times New Roman" panose="02020603050405020304" pitchFamily="18" charset="0"/>
                        <a:cs typeface="Times New Roman" panose="02020603050405020304" pitchFamily="18" charset="0"/>
                      </a:endParaRPr>
                    </a:p>
                  </a:txBody>
                  <a:tcPr>
                    <a:lnB w="12700" cap="flat" cmpd="sng" algn="ctr">
                      <a:solidFill>
                        <a:schemeClr val="tx1"/>
                      </a:solidFill>
                      <a:prstDash val="solid"/>
                      <a:round/>
                      <a:headEnd type="none" w="med" len="med"/>
                      <a:tailEnd type="none" w="med" len="med"/>
                    </a:lnB>
                  </a:tcPr>
                </a:tc>
                <a:tc>
                  <a:txBody>
                    <a:bodyPr/>
                    <a:lstStyle/>
                    <a:p>
                      <a:pPr algn="ctr"/>
                      <a:r>
                        <a:rPr lang="tr-TR" sz="1700" dirty="0">
                          <a:latin typeface="Times New Roman" panose="02020603050405020304" pitchFamily="18" charset="0"/>
                          <a:cs typeface="Times New Roman" panose="02020603050405020304" pitchFamily="18" charset="0"/>
                        </a:rPr>
                        <a:t>8</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70840">
                <a:tc>
                  <a:txBody>
                    <a:bodyPr/>
                    <a:lstStyle/>
                    <a:p>
                      <a:pPr algn="l"/>
                      <a:r>
                        <a:rPr lang="tr-TR" sz="1700" b="1" dirty="0">
                          <a:latin typeface="Times New Roman" panose="02020603050405020304" pitchFamily="18" charset="0"/>
                          <a:cs typeface="Times New Roman" panose="02020603050405020304" pitchFamily="18" charset="0"/>
                        </a:rPr>
                        <a:t>Toplam</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700" b="1">
                          <a:latin typeface="Times New Roman" panose="02020603050405020304" pitchFamily="18" charset="0"/>
                          <a:cs typeface="Times New Roman" panose="02020603050405020304" pitchFamily="18" charset="0"/>
                        </a:rPr>
                        <a:t>48</a:t>
                      </a:r>
                      <a:endParaRPr lang="tr-TR" sz="1700" b="1" dirty="0">
                        <a:latin typeface="Times New Roman" panose="02020603050405020304" pitchFamily="18" charset="0"/>
                        <a:cs typeface="Times New Roman" panose="02020603050405020304" pitchFamily="18"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3776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317758" y="559060"/>
            <a:ext cx="6764482" cy="3969420"/>
          </a:xfrm>
          <a:prstGeom prst="rect">
            <a:avLst/>
          </a:prstGeom>
          <a:noFill/>
        </p:spPr>
        <p:txBody>
          <a:bodyPr wrap="square" rtlCol="0">
            <a:spAutoFit/>
          </a:bodyPr>
          <a:lstStyle/>
          <a:p>
            <a:pPr>
              <a:lnSpc>
                <a:spcPct val="150000"/>
              </a:lnSpc>
            </a:pPr>
            <a:r>
              <a:rPr lang="tr-TR" sz="1700" b="1" dirty="0">
                <a:latin typeface="Times New Roman" panose="02020603050405020304" pitchFamily="18" charset="0"/>
                <a:cs typeface="Times New Roman" panose="02020603050405020304" pitchFamily="18" charset="0"/>
              </a:rPr>
              <a:t>YÜKSEKOKULU FİZİKİ YAPISI</a:t>
            </a:r>
          </a:p>
          <a:p>
            <a:pPr>
              <a:lnSpc>
                <a:spcPct val="150000"/>
              </a:lnSpc>
            </a:pPr>
            <a:endParaRPr lang="tr-TR" sz="1700" b="1" dirty="0">
              <a:latin typeface="Times New Roman" panose="02020603050405020304" pitchFamily="18" charset="0"/>
              <a:cs typeface="Times New Roman" panose="02020603050405020304" pitchFamily="18" charset="0"/>
            </a:endParaRPr>
          </a:p>
          <a:p>
            <a:pPr algn="just">
              <a:lnSpc>
                <a:spcPct val="150000"/>
              </a:lnSpc>
            </a:pPr>
            <a:r>
              <a:rPr lang="tr-TR" sz="1700" dirty="0">
                <a:latin typeface="Times New Roman" panose="02020603050405020304" pitchFamily="18" charset="0"/>
                <a:cs typeface="Times New Roman" panose="02020603050405020304" pitchFamily="18" charset="0"/>
              </a:rPr>
              <a:t>Yüksekokulumuzda; </a:t>
            </a:r>
          </a:p>
          <a:p>
            <a:pPr marL="285750" indent="-285750" algn="just">
              <a:lnSpc>
                <a:spcPct val="150000"/>
              </a:lnSpc>
              <a:buFont typeface="Arial" panose="020B0604020202020204" pitchFamily="34" charset="0"/>
              <a:buChar char="•"/>
            </a:pPr>
            <a:r>
              <a:rPr lang="tr-TR" sz="1700" dirty="0">
                <a:latin typeface="Times New Roman" panose="02020603050405020304" pitchFamily="18" charset="0"/>
                <a:cs typeface="Times New Roman" panose="02020603050405020304" pitchFamily="18" charset="0"/>
              </a:rPr>
              <a:t>6 Adet Derslik (Mühendislik Fakültesinde)</a:t>
            </a:r>
          </a:p>
          <a:p>
            <a:pPr marL="285750" indent="-285750" algn="just">
              <a:lnSpc>
                <a:spcPct val="150000"/>
              </a:lnSpc>
              <a:buFont typeface="Arial" panose="020B0604020202020204" pitchFamily="34" charset="0"/>
              <a:buChar char="•"/>
            </a:pPr>
            <a:r>
              <a:rPr lang="tr-TR" sz="1700" dirty="0">
                <a:latin typeface="Times New Roman" panose="02020603050405020304" pitchFamily="18" charset="0"/>
                <a:cs typeface="Times New Roman" panose="02020603050405020304" pitchFamily="18" charset="0"/>
              </a:rPr>
              <a:t>1 Adet Kimya-Gıda Laboratuvarı (Merkez Kampüs Binasında)</a:t>
            </a:r>
          </a:p>
          <a:p>
            <a:pPr marL="285750" indent="-285750" algn="just">
              <a:lnSpc>
                <a:spcPct val="150000"/>
              </a:lnSpc>
              <a:buFont typeface="Arial" panose="020B0604020202020204" pitchFamily="34" charset="0"/>
              <a:buChar char="•"/>
            </a:pPr>
            <a:r>
              <a:rPr lang="tr-TR" sz="1700" dirty="0">
                <a:latin typeface="Times New Roman" panose="02020603050405020304" pitchFamily="18" charset="0"/>
                <a:cs typeface="Times New Roman" panose="02020603050405020304" pitchFamily="18" charset="0"/>
              </a:rPr>
              <a:t>1 Adet Elektrik Laboratuvarı (Merkez Kampüs Binasında)</a:t>
            </a:r>
          </a:p>
          <a:p>
            <a:pPr marL="285750" indent="-285750" algn="just">
              <a:lnSpc>
                <a:spcPct val="150000"/>
              </a:lnSpc>
              <a:buFont typeface="Arial" panose="020B0604020202020204" pitchFamily="34" charset="0"/>
              <a:buChar char="•"/>
            </a:pPr>
            <a:r>
              <a:rPr lang="tr-TR" sz="1700" dirty="0">
                <a:latin typeface="Times New Roman" panose="02020603050405020304" pitchFamily="18" charset="0"/>
                <a:cs typeface="Times New Roman" panose="02020603050405020304" pitchFamily="18" charset="0"/>
              </a:rPr>
              <a:t>1 Adet İnşaat Laboratuvarı (Merkez Kampüs Binasında)</a:t>
            </a:r>
          </a:p>
          <a:p>
            <a:pPr marL="285750" indent="-285750" algn="just">
              <a:lnSpc>
                <a:spcPct val="150000"/>
              </a:lnSpc>
              <a:buFont typeface="Arial" panose="020B0604020202020204" pitchFamily="34" charset="0"/>
              <a:buChar char="•"/>
            </a:pPr>
            <a:r>
              <a:rPr lang="tr-TR" sz="1700" dirty="0">
                <a:latin typeface="Times New Roman" panose="02020603050405020304" pitchFamily="18" charset="0"/>
                <a:cs typeface="Times New Roman" panose="02020603050405020304" pitchFamily="18" charset="0"/>
              </a:rPr>
              <a:t>2 Adet Makine Laboratuvarı (Merkez Kampüs Binasında)</a:t>
            </a:r>
          </a:p>
          <a:p>
            <a:pPr marL="285750" indent="-285750" algn="just">
              <a:lnSpc>
                <a:spcPct val="150000"/>
              </a:lnSpc>
              <a:buFont typeface="Arial" panose="020B0604020202020204" pitchFamily="34" charset="0"/>
              <a:buChar char="•"/>
            </a:pPr>
            <a:r>
              <a:rPr lang="tr-TR" sz="1700" dirty="0">
                <a:latin typeface="Times New Roman" panose="02020603050405020304" pitchFamily="18" charset="0"/>
                <a:cs typeface="Times New Roman" panose="02020603050405020304" pitchFamily="18" charset="0"/>
              </a:rPr>
              <a:t>2 Adet Bilgisayar Laboratuvarı bulunmaktadır. (Merkez Kampüs Binasında)</a:t>
            </a:r>
          </a:p>
        </p:txBody>
      </p:sp>
    </p:spTree>
    <p:extLst>
      <p:ext uri="{BB962C8B-B14F-4D97-AF65-F5344CB8AC3E}">
        <p14:creationId xmlns:p14="http://schemas.microsoft.com/office/powerpoint/2010/main" val="2615190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776846" y="623454"/>
            <a:ext cx="6764482" cy="353943"/>
          </a:xfrm>
          <a:prstGeom prst="rect">
            <a:avLst/>
          </a:prstGeom>
          <a:noFill/>
        </p:spPr>
        <p:txBody>
          <a:bodyPr wrap="square" rtlCol="0">
            <a:spAutoFit/>
          </a:bodyPr>
          <a:lstStyle/>
          <a:p>
            <a:pPr algn="ctr"/>
            <a:r>
              <a:rPr lang="tr-TR" sz="1700" b="1" dirty="0">
                <a:latin typeface="Times New Roman" panose="02020603050405020304" pitchFamily="18" charset="0"/>
                <a:cs typeface="Times New Roman" panose="02020603050405020304" pitchFamily="18" charset="0"/>
              </a:rPr>
              <a:t>               AKADEMİK DURUM</a:t>
            </a:r>
          </a:p>
        </p:txBody>
      </p:sp>
      <p:graphicFrame>
        <p:nvGraphicFramePr>
          <p:cNvPr id="4" name="Tablo 3"/>
          <p:cNvGraphicFramePr>
            <a:graphicFrameLocks noGrp="1"/>
          </p:cNvGraphicFramePr>
          <p:nvPr>
            <p:extLst>
              <p:ext uri="{D42A27DB-BD31-4B8C-83A1-F6EECF244321}">
                <p14:modId xmlns:p14="http://schemas.microsoft.com/office/powerpoint/2010/main" val="803416812"/>
              </p:ext>
            </p:extLst>
          </p:nvPr>
        </p:nvGraphicFramePr>
        <p:xfrm>
          <a:off x="2088524" y="1139108"/>
          <a:ext cx="7660784" cy="4206613"/>
        </p:xfrm>
        <a:graphic>
          <a:graphicData uri="http://schemas.openxmlformats.org/drawingml/2006/table">
            <a:tbl>
              <a:tblPr firstRow="1" bandRow="1">
                <a:tableStyleId>{2D5ABB26-0587-4C30-8999-92F81FD0307C}</a:tableStyleId>
              </a:tblPr>
              <a:tblGrid>
                <a:gridCol w="723214">
                  <a:extLst>
                    <a:ext uri="{9D8B030D-6E8A-4147-A177-3AD203B41FA5}">
                      <a16:colId xmlns:a16="http://schemas.microsoft.com/office/drawing/2014/main" val="20000"/>
                    </a:ext>
                  </a:extLst>
                </a:gridCol>
                <a:gridCol w="5365217">
                  <a:extLst>
                    <a:ext uri="{9D8B030D-6E8A-4147-A177-3AD203B41FA5}">
                      <a16:colId xmlns:a16="http://schemas.microsoft.com/office/drawing/2014/main" val="20001"/>
                    </a:ext>
                  </a:extLst>
                </a:gridCol>
                <a:gridCol w="1572353">
                  <a:extLst>
                    <a:ext uri="{9D8B030D-6E8A-4147-A177-3AD203B41FA5}">
                      <a16:colId xmlns:a16="http://schemas.microsoft.com/office/drawing/2014/main" val="20002"/>
                    </a:ext>
                  </a:extLst>
                </a:gridCol>
              </a:tblGrid>
              <a:tr h="606613">
                <a:tc>
                  <a:txBody>
                    <a:bodyPr/>
                    <a:lstStyle/>
                    <a:p>
                      <a:pPr algn="ctr">
                        <a:lnSpc>
                          <a:spcPct val="115000"/>
                        </a:lnSpc>
                        <a:spcAft>
                          <a:spcPts val="0"/>
                        </a:spcAft>
                      </a:pPr>
                      <a:r>
                        <a:rPr lang="tr-TR" sz="1700" b="1" dirty="0">
                          <a:effectLst/>
                          <a:latin typeface="Times New Roman" panose="02020603050405020304" pitchFamily="18" charset="0"/>
                          <a:cs typeface="Times New Roman" panose="02020603050405020304" pitchFamily="18" charset="0"/>
                        </a:rPr>
                        <a:t>Sıra</a:t>
                      </a:r>
                      <a:endParaRPr lang="tr-TR" sz="1700" b="1" dirty="0">
                        <a:solidFill>
                          <a:sysClr val="windowText" lastClr="000000"/>
                        </a:solidFill>
                        <a:effectLst/>
                        <a:latin typeface="Times New Roman" pitchFamily="18" charset="0"/>
                        <a:ea typeface="Calibri"/>
                        <a:cs typeface="Times New Roman" pitchFamily="18" charset="0"/>
                      </a:endParaRPr>
                    </a:p>
                  </a:txBody>
                  <a:tcPr marL="55282" marR="55282" marT="0" marB="0" anchor="ctr">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tr-TR" sz="1700" b="1" dirty="0">
                          <a:effectLst/>
                          <a:latin typeface="Times New Roman" panose="02020603050405020304" pitchFamily="18" charset="0"/>
                          <a:cs typeface="Times New Roman" panose="02020603050405020304" pitchFamily="18" charset="0"/>
                        </a:rPr>
                        <a:t>Bölüm</a:t>
                      </a:r>
                      <a:endParaRPr lang="tr-TR" sz="1700" b="1" dirty="0">
                        <a:solidFill>
                          <a:sysClr val="windowText" lastClr="000000"/>
                        </a:solidFill>
                        <a:effectLst/>
                        <a:latin typeface="Times New Roman" pitchFamily="18" charset="0"/>
                        <a:ea typeface="Calibri"/>
                        <a:cs typeface="Times New Roman" pitchFamily="18" charset="0"/>
                      </a:endParaRPr>
                    </a:p>
                  </a:txBody>
                  <a:tcPr marL="55282" marR="55282" marT="0" marB="0" anchor="ctr">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tr-TR" sz="1700" b="1" dirty="0">
                          <a:effectLst/>
                          <a:latin typeface="Times New Roman" panose="02020603050405020304" pitchFamily="18" charset="0"/>
                          <a:cs typeface="Times New Roman" panose="02020603050405020304" pitchFamily="18" charset="0"/>
                        </a:rPr>
                        <a:t>Akademik Personel Sayısı</a:t>
                      </a:r>
                      <a:endParaRPr lang="tr-TR" sz="1700" b="1" dirty="0">
                        <a:solidFill>
                          <a:sysClr val="windowText" lastClr="000000"/>
                        </a:solidFill>
                        <a:effectLst/>
                        <a:latin typeface="Times New Roman" pitchFamily="18" charset="0"/>
                        <a:ea typeface="Calibri"/>
                        <a:cs typeface="Times New Roman" pitchFamily="18" charset="0"/>
                      </a:endParaRPr>
                    </a:p>
                  </a:txBody>
                  <a:tcPr marL="55282" marR="55282"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60000">
                <a:tc>
                  <a:txBody>
                    <a:bodyPr/>
                    <a:lstStyle/>
                    <a:p>
                      <a:pPr algn="ctr">
                        <a:lnSpc>
                          <a:spcPct val="115000"/>
                        </a:lnSpc>
                        <a:spcAft>
                          <a:spcPts val="0"/>
                        </a:spcAft>
                      </a:pPr>
                      <a:r>
                        <a:rPr lang="tr-TR" sz="1700" b="1" dirty="0">
                          <a:effectLst/>
                          <a:latin typeface="Times New Roman" panose="02020603050405020304" pitchFamily="18" charset="0"/>
                          <a:cs typeface="Times New Roman" panose="02020603050405020304" pitchFamily="18" charset="0"/>
                        </a:rPr>
                        <a:t>1</a:t>
                      </a:r>
                      <a:endParaRPr lang="tr-TR" sz="1700" b="1" dirty="0">
                        <a:solidFill>
                          <a:sysClr val="windowText" lastClr="000000"/>
                        </a:solidFill>
                        <a:effectLst/>
                        <a:latin typeface="Times New Roman" pitchFamily="18" charset="0"/>
                        <a:ea typeface="Calibri"/>
                        <a:cs typeface="Times New Roman" pitchFamily="18" charset="0"/>
                      </a:endParaRPr>
                    </a:p>
                  </a:txBody>
                  <a:tcPr marL="55282" marR="55282" marT="0" marB="0"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nSpc>
                          <a:spcPct val="115000"/>
                        </a:lnSpc>
                        <a:spcAft>
                          <a:spcPts val="0"/>
                        </a:spcAft>
                      </a:pPr>
                      <a:r>
                        <a:rPr lang="tr-TR" sz="1700" dirty="0">
                          <a:effectLst/>
                          <a:latin typeface="Times New Roman" panose="02020603050405020304" pitchFamily="18" charset="0"/>
                          <a:cs typeface="Times New Roman" panose="02020603050405020304" pitchFamily="18" charset="0"/>
                        </a:rPr>
                        <a:t>Makine ve Metal Teknolojileri,</a:t>
                      </a:r>
                      <a:endParaRPr lang="tr-TR" sz="1700" dirty="0">
                        <a:solidFill>
                          <a:sysClr val="windowText" lastClr="000000"/>
                        </a:solidFill>
                        <a:effectLst/>
                        <a:latin typeface="Times New Roman" pitchFamily="18" charset="0"/>
                        <a:ea typeface="Calibri"/>
                        <a:cs typeface="Times New Roman" pitchFamily="18" charset="0"/>
                      </a:endParaRPr>
                    </a:p>
                  </a:txBody>
                  <a:tcPr marL="55282" marR="55282" marT="0" marB="0"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15000"/>
                        </a:lnSpc>
                        <a:spcAft>
                          <a:spcPts val="0"/>
                        </a:spcAft>
                      </a:pPr>
                      <a:r>
                        <a:rPr lang="tr-TR" sz="1700" b="1" dirty="0">
                          <a:effectLst/>
                          <a:latin typeface="Times New Roman" panose="02020603050405020304" pitchFamily="18" charset="0"/>
                          <a:cs typeface="Times New Roman" panose="02020603050405020304" pitchFamily="18" charset="0"/>
                        </a:rPr>
                        <a:t>4</a:t>
                      </a:r>
                      <a:endParaRPr lang="tr-TR" sz="1700" b="1" dirty="0">
                        <a:solidFill>
                          <a:sysClr val="windowText" lastClr="000000"/>
                        </a:solidFill>
                        <a:effectLst/>
                        <a:latin typeface="Times New Roman" pitchFamily="18" charset="0"/>
                        <a:ea typeface="Calibri"/>
                        <a:cs typeface="Times New Roman" pitchFamily="18" charset="0"/>
                      </a:endParaRPr>
                    </a:p>
                  </a:txBody>
                  <a:tcPr marL="55282" marR="55282" marT="0" marB="0"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360000">
                <a:tc>
                  <a:txBody>
                    <a:bodyPr/>
                    <a:lstStyle/>
                    <a:p>
                      <a:pPr algn="ctr">
                        <a:lnSpc>
                          <a:spcPct val="115000"/>
                        </a:lnSpc>
                        <a:spcAft>
                          <a:spcPts val="0"/>
                        </a:spcAft>
                      </a:pPr>
                      <a:r>
                        <a:rPr lang="tr-TR" sz="1700" b="1" dirty="0">
                          <a:effectLst/>
                          <a:latin typeface="Times New Roman" panose="02020603050405020304" pitchFamily="18" charset="0"/>
                          <a:cs typeface="Times New Roman" panose="02020603050405020304" pitchFamily="18" charset="0"/>
                        </a:rPr>
                        <a:t>2</a:t>
                      </a:r>
                      <a:endParaRPr lang="tr-TR" sz="1700" b="1" dirty="0">
                        <a:solidFill>
                          <a:sysClr val="windowText" lastClr="000000"/>
                        </a:solidFill>
                        <a:effectLst/>
                        <a:latin typeface="Times New Roman" pitchFamily="18" charset="0"/>
                        <a:ea typeface="Calibri"/>
                        <a:cs typeface="Times New Roman" pitchFamily="18" charset="0"/>
                      </a:endParaRPr>
                    </a:p>
                  </a:txBody>
                  <a:tcPr marL="55282" marR="55282" marT="0" marB="0" anchor="ctr">
                    <a:lnT w="12700" cap="flat" cmpd="sng" algn="ctr">
                      <a:noFill/>
                      <a:prstDash val="solid"/>
                      <a:round/>
                      <a:headEnd type="none" w="med" len="med"/>
                      <a:tailEnd type="none" w="med" len="med"/>
                    </a:lnT>
                  </a:tcPr>
                </a:tc>
                <a:tc>
                  <a:txBody>
                    <a:bodyPr/>
                    <a:lstStyle/>
                    <a:p>
                      <a:pPr>
                        <a:lnSpc>
                          <a:spcPct val="115000"/>
                        </a:lnSpc>
                        <a:spcAft>
                          <a:spcPts val="0"/>
                        </a:spcAft>
                      </a:pPr>
                      <a:r>
                        <a:rPr lang="tr-TR" sz="1700" dirty="0">
                          <a:latin typeface="Times New Roman" panose="02020603050405020304" pitchFamily="18" charset="0"/>
                          <a:cs typeface="Times New Roman" panose="02020603050405020304" pitchFamily="18" charset="0"/>
                        </a:rPr>
                        <a:t>Elektrik Teknolojileri</a:t>
                      </a:r>
                      <a:endParaRPr lang="tr-TR" sz="1700" dirty="0">
                        <a:solidFill>
                          <a:sysClr val="windowText" lastClr="000000"/>
                        </a:solidFill>
                        <a:effectLst/>
                        <a:latin typeface="Times New Roman" pitchFamily="18" charset="0"/>
                        <a:ea typeface="Calibri"/>
                        <a:cs typeface="Times New Roman" pitchFamily="18" charset="0"/>
                      </a:endParaRPr>
                    </a:p>
                  </a:txBody>
                  <a:tcPr marL="55282" marR="55282" marT="0" marB="0" anchor="ctr">
                    <a:lnT w="12700" cap="flat" cmpd="sng" algn="ctr">
                      <a:noFill/>
                      <a:prstDash val="solid"/>
                      <a:round/>
                      <a:headEnd type="none" w="med" len="med"/>
                      <a:tailEnd type="none" w="med" len="med"/>
                    </a:lnT>
                  </a:tcPr>
                </a:tc>
                <a:tc>
                  <a:txBody>
                    <a:bodyPr/>
                    <a:lstStyle/>
                    <a:p>
                      <a:pPr algn="ctr">
                        <a:lnSpc>
                          <a:spcPct val="115000"/>
                        </a:lnSpc>
                        <a:spcAft>
                          <a:spcPts val="0"/>
                        </a:spcAft>
                      </a:pPr>
                      <a:r>
                        <a:rPr lang="tr-TR" sz="1700" b="1" dirty="0">
                          <a:effectLst/>
                          <a:latin typeface="Times New Roman" panose="02020603050405020304" pitchFamily="18" charset="0"/>
                          <a:cs typeface="Times New Roman" panose="02020603050405020304" pitchFamily="18" charset="0"/>
                        </a:rPr>
                        <a:t>3</a:t>
                      </a:r>
                      <a:endParaRPr lang="tr-TR" sz="1700" b="1" dirty="0">
                        <a:solidFill>
                          <a:sysClr val="windowText" lastClr="000000"/>
                        </a:solidFill>
                        <a:effectLst/>
                        <a:latin typeface="Times New Roman" pitchFamily="18" charset="0"/>
                        <a:ea typeface="Calibri"/>
                        <a:cs typeface="Times New Roman" pitchFamily="18" charset="0"/>
                      </a:endParaRPr>
                    </a:p>
                  </a:txBody>
                  <a:tcPr marL="55282" marR="55282" marT="0" marB="0" anchor="ctr">
                    <a:lnT w="12700" cap="flat" cmpd="sng" algn="ctr">
                      <a:noFill/>
                      <a:prstDash val="solid"/>
                      <a:round/>
                      <a:headEnd type="none" w="med" len="med"/>
                      <a:tailEnd type="none" w="med" len="med"/>
                    </a:lnT>
                  </a:tcPr>
                </a:tc>
                <a:extLst>
                  <a:ext uri="{0D108BD9-81ED-4DB2-BD59-A6C34878D82A}">
                    <a16:rowId xmlns:a16="http://schemas.microsoft.com/office/drawing/2014/main" val="10002"/>
                  </a:ext>
                </a:extLst>
              </a:tr>
              <a:tr h="360000">
                <a:tc>
                  <a:txBody>
                    <a:bodyPr/>
                    <a:lstStyle/>
                    <a:p>
                      <a:pPr algn="ctr">
                        <a:lnSpc>
                          <a:spcPct val="115000"/>
                        </a:lnSpc>
                        <a:spcAft>
                          <a:spcPts val="0"/>
                        </a:spcAft>
                      </a:pPr>
                      <a:r>
                        <a:rPr lang="tr-TR" sz="1700" b="1" dirty="0">
                          <a:effectLst/>
                          <a:latin typeface="Times New Roman" panose="02020603050405020304" pitchFamily="18" charset="0"/>
                          <a:cs typeface="Times New Roman" panose="02020603050405020304" pitchFamily="18" charset="0"/>
                        </a:rPr>
                        <a:t>3</a:t>
                      </a:r>
                      <a:endParaRPr lang="tr-TR" sz="1700" b="1" dirty="0">
                        <a:solidFill>
                          <a:sysClr val="windowText" lastClr="000000"/>
                        </a:solidFill>
                        <a:effectLst/>
                        <a:latin typeface="Times New Roman" pitchFamily="18" charset="0"/>
                        <a:ea typeface="Calibri"/>
                        <a:cs typeface="Times New Roman" pitchFamily="18" charset="0"/>
                      </a:endParaRPr>
                    </a:p>
                  </a:txBody>
                  <a:tcPr marL="55282" marR="55282" marT="0" marB="0" anchor="ctr"/>
                </a:tc>
                <a:tc>
                  <a:txBody>
                    <a:bodyPr/>
                    <a:lstStyle/>
                    <a:p>
                      <a:pPr>
                        <a:lnSpc>
                          <a:spcPct val="115000"/>
                        </a:lnSpc>
                        <a:spcAft>
                          <a:spcPts val="0"/>
                        </a:spcAft>
                      </a:pPr>
                      <a:r>
                        <a:rPr lang="tr-TR" sz="1700" dirty="0">
                          <a:latin typeface="Times New Roman" panose="02020603050405020304" pitchFamily="18" charset="0"/>
                          <a:cs typeface="Times New Roman" panose="02020603050405020304" pitchFamily="18" charset="0"/>
                        </a:rPr>
                        <a:t>İnşaat Teknolojileri</a:t>
                      </a:r>
                      <a:endParaRPr lang="tr-TR" sz="1700" dirty="0">
                        <a:solidFill>
                          <a:sysClr val="windowText" lastClr="000000"/>
                        </a:solidFill>
                        <a:effectLst/>
                        <a:latin typeface="Times New Roman" pitchFamily="18" charset="0"/>
                        <a:ea typeface="Calibri"/>
                        <a:cs typeface="Times New Roman" pitchFamily="18" charset="0"/>
                      </a:endParaRPr>
                    </a:p>
                  </a:txBody>
                  <a:tcPr marL="55282" marR="55282" marT="0" marB="0" anchor="ctr"/>
                </a:tc>
                <a:tc>
                  <a:txBody>
                    <a:bodyPr/>
                    <a:lstStyle/>
                    <a:p>
                      <a:pPr algn="ctr">
                        <a:lnSpc>
                          <a:spcPct val="115000"/>
                        </a:lnSpc>
                        <a:spcAft>
                          <a:spcPts val="0"/>
                        </a:spcAft>
                      </a:pPr>
                      <a:r>
                        <a:rPr lang="tr-TR" sz="1700" b="1" dirty="0">
                          <a:effectLst/>
                          <a:latin typeface="Times New Roman" panose="02020603050405020304" pitchFamily="18" charset="0"/>
                          <a:cs typeface="Times New Roman" panose="02020603050405020304" pitchFamily="18" charset="0"/>
                        </a:rPr>
                        <a:t>3</a:t>
                      </a:r>
                      <a:endParaRPr lang="tr-TR" sz="1700" b="1" dirty="0">
                        <a:solidFill>
                          <a:sysClr val="windowText" lastClr="000000"/>
                        </a:solidFill>
                        <a:effectLst/>
                        <a:latin typeface="Times New Roman" pitchFamily="18" charset="0"/>
                        <a:ea typeface="Calibri"/>
                        <a:cs typeface="Times New Roman" pitchFamily="18" charset="0"/>
                      </a:endParaRPr>
                    </a:p>
                  </a:txBody>
                  <a:tcPr marL="55282" marR="55282" marT="0" marB="0" anchor="ctr"/>
                </a:tc>
                <a:extLst>
                  <a:ext uri="{0D108BD9-81ED-4DB2-BD59-A6C34878D82A}">
                    <a16:rowId xmlns:a16="http://schemas.microsoft.com/office/drawing/2014/main" val="10003"/>
                  </a:ext>
                </a:extLst>
              </a:tr>
              <a:tr h="360000">
                <a:tc>
                  <a:txBody>
                    <a:bodyPr/>
                    <a:lstStyle/>
                    <a:p>
                      <a:pPr algn="ctr">
                        <a:lnSpc>
                          <a:spcPct val="115000"/>
                        </a:lnSpc>
                        <a:spcAft>
                          <a:spcPts val="0"/>
                        </a:spcAft>
                      </a:pPr>
                      <a:r>
                        <a:rPr lang="tr-TR" sz="1700" b="1" dirty="0">
                          <a:effectLst/>
                          <a:latin typeface="Times New Roman" panose="02020603050405020304" pitchFamily="18" charset="0"/>
                          <a:cs typeface="Times New Roman" panose="02020603050405020304" pitchFamily="18" charset="0"/>
                        </a:rPr>
                        <a:t>4</a:t>
                      </a:r>
                      <a:endParaRPr lang="tr-TR" sz="1700" b="1" dirty="0">
                        <a:solidFill>
                          <a:sysClr val="windowText" lastClr="000000"/>
                        </a:solidFill>
                        <a:effectLst/>
                        <a:latin typeface="Times New Roman" pitchFamily="18" charset="0"/>
                        <a:ea typeface="Calibri"/>
                        <a:cs typeface="Times New Roman" pitchFamily="18" charset="0"/>
                      </a:endParaRPr>
                    </a:p>
                  </a:txBody>
                  <a:tcPr marL="55282" marR="55282" marT="0" marB="0" anchor="ctr"/>
                </a:tc>
                <a:tc>
                  <a:txBody>
                    <a:bodyPr/>
                    <a:lstStyle/>
                    <a:p>
                      <a:pPr>
                        <a:lnSpc>
                          <a:spcPct val="115000"/>
                        </a:lnSpc>
                        <a:spcAft>
                          <a:spcPts val="0"/>
                        </a:spcAft>
                      </a:pPr>
                      <a:r>
                        <a:rPr lang="tr-TR" sz="1700" dirty="0">
                          <a:latin typeface="Times New Roman" panose="02020603050405020304" pitchFamily="18" charset="0"/>
                          <a:cs typeface="Times New Roman" panose="02020603050405020304" pitchFamily="18" charset="0"/>
                        </a:rPr>
                        <a:t>Bilgisayar Programcılığı</a:t>
                      </a:r>
                      <a:endParaRPr lang="tr-TR" sz="1700" dirty="0">
                        <a:solidFill>
                          <a:sysClr val="windowText" lastClr="000000"/>
                        </a:solidFill>
                        <a:effectLst/>
                        <a:latin typeface="Times New Roman" pitchFamily="18" charset="0"/>
                        <a:ea typeface="Calibri"/>
                        <a:cs typeface="Times New Roman" pitchFamily="18" charset="0"/>
                      </a:endParaRPr>
                    </a:p>
                  </a:txBody>
                  <a:tcPr marL="55282" marR="55282" marT="0" marB="0" anchor="ctr"/>
                </a:tc>
                <a:tc>
                  <a:txBody>
                    <a:bodyPr/>
                    <a:lstStyle/>
                    <a:p>
                      <a:pPr algn="ctr">
                        <a:lnSpc>
                          <a:spcPct val="115000"/>
                        </a:lnSpc>
                        <a:spcAft>
                          <a:spcPts val="0"/>
                        </a:spcAft>
                      </a:pPr>
                      <a:r>
                        <a:rPr lang="tr-TR" sz="1700" b="1" dirty="0">
                          <a:solidFill>
                            <a:schemeClr val="tx1"/>
                          </a:solidFill>
                          <a:effectLst/>
                          <a:latin typeface="Times New Roman" panose="02020603050405020304" pitchFamily="18" charset="0"/>
                          <a:ea typeface="+mn-ea"/>
                          <a:cs typeface="Times New Roman" panose="02020603050405020304" pitchFamily="18" charset="0"/>
                        </a:rPr>
                        <a:t>3</a:t>
                      </a:r>
                      <a:endParaRPr lang="tr-TR" sz="1700" b="1" dirty="0">
                        <a:solidFill>
                          <a:sysClr val="windowText" lastClr="000000"/>
                        </a:solidFill>
                        <a:effectLst/>
                        <a:latin typeface="Times New Roman" pitchFamily="18" charset="0"/>
                        <a:ea typeface="Calibri"/>
                        <a:cs typeface="Times New Roman" pitchFamily="18" charset="0"/>
                      </a:endParaRPr>
                    </a:p>
                  </a:txBody>
                  <a:tcPr marL="55282" marR="55282" marT="0" marB="0" anchor="ctr"/>
                </a:tc>
                <a:extLst>
                  <a:ext uri="{0D108BD9-81ED-4DB2-BD59-A6C34878D82A}">
                    <a16:rowId xmlns:a16="http://schemas.microsoft.com/office/drawing/2014/main" val="10004"/>
                  </a:ext>
                </a:extLst>
              </a:tr>
              <a:tr h="360000">
                <a:tc>
                  <a:txBody>
                    <a:bodyPr/>
                    <a:lstStyle/>
                    <a:p>
                      <a:pPr algn="ctr">
                        <a:lnSpc>
                          <a:spcPct val="115000"/>
                        </a:lnSpc>
                        <a:spcAft>
                          <a:spcPts val="0"/>
                        </a:spcAft>
                      </a:pPr>
                      <a:r>
                        <a:rPr lang="tr-TR" sz="1700" b="1" dirty="0">
                          <a:effectLst/>
                          <a:latin typeface="Times New Roman" panose="02020603050405020304" pitchFamily="18" charset="0"/>
                          <a:cs typeface="Times New Roman" panose="02020603050405020304" pitchFamily="18" charset="0"/>
                        </a:rPr>
                        <a:t>5</a:t>
                      </a:r>
                      <a:endParaRPr lang="tr-TR" sz="1700" b="1" dirty="0">
                        <a:solidFill>
                          <a:sysClr val="windowText" lastClr="000000"/>
                        </a:solidFill>
                        <a:effectLst/>
                        <a:latin typeface="Times New Roman" pitchFamily="18" charset="0"/>
                        <a:ea typeface="Calibri"/>
                        <a:cs typeface="Times New Roman" pitchFamily="18" charset="0"/>
                      </a:endParaRPr>
                    </a:p>
                  </a:txBody>
                  <a:tcPr marL="55282" marR="55282" marT="0" marB="0" anchor="ctr"/>
                </a:tc>
                <a:tc>
                  <a:txBody>
                    <a:bodyPr/>
                    <a:lstStyle/>
                    <a:p>
                      <a:pPr>
                        <a:lnSpc>
                          <a:spcPct val="115000"/>
                        </a:lnSpc>
                        <a:spcAft>
                          <a:spcPts val="0"/>
                        </a:spcAft>
                      </a:pPr>
                      <a:r>
                        <a:rPr lang="tr-TR" sz="1700" dirty="0">
                          <a:latin typeface="Times New Roman" panose="02020603050405020304" pitchFamily="18" charset="0"/>
                          <a:cs typeface="Times New Roman" panose="02020603050405020304" pitchFamily="18" charset="0"/>
                        </a:rPr>
                        <a:t>Gıda Teknolojileri</a:t>
                      </a:r>
                      <a:endParaRPr lang="tr-TR" sz="1700" dirty="0">
                        <a:solidFill>
                          <a:sysClr val="windowText" lastClr="000000"/>
                        </a:solidFill>
                        <a:effectLst/>
                        <a:latin typeface="Times New Roman" pitchFamily="18" charset="0"/>
                        <a:ea typeface="Calibri"/>
                        <a:cs typeface="Times New Roman" pitchFamily="18" charset="0"/>
                      </a:endParaRPr>
                    </a:p>
                  </a:txBody>
                  <a:tcPr marL="55282" marR="55282" marT="0" marB="0" anchor="ctr"/>
                </a:tc>
                <a:tc>
                  <a:txBody>
                    <a:bodyPr/>
                    <a:lstStyle/>
                    <a:p>
                      <a:pPr algn="ctr">
                        <a:lnSpc>
                          <a:spcPct val="115000"/>
                        </a:lnSpc>
                        <a:spcAft>
                          <a:spcPts val="0"/>
                        </a:spcAft>
                      </a:pPr>
                      <a:r>
                        <a:rPr lang="tr-TR" sz="1700" b="1" dirty="0">
                          <a:effectLst/>
                          <a:latin typeface="Times New Roman" panose="02020603050405020304" pitchFamily="18" charset="0"/>
                          <a:cs typeface="Times New Roman" panose="02020603050405020304" pitchFamily="18" charset="0"/>
                        </a:rPr>
                        <a:t>2</a:t>
                      </a:r>
                      <a:endParaRPr lang="tr-TR" sz="1700" b="1" dirty="0">
                        <a:solidFill>
                          <a:sysClr val="windowText" lastClr="000000"/>
                        </a:solidFill>
                        <a:effectLst/>
                        <a:latin typeface="Times New Roman" pitchFamily="18" charset="0"/>
                        <a:ea typeface="Calibri"/>
                        <a:cs typeface="Times New Roman" pitchFamily="18" charset="0"/>
                      </a:endParaRPr>
                    </a:p>
                  </a:txBody>
                  <a:tcPr marL="55282" marR="55282" marT="0" marB="0" anchor="ctr"/>
                </a:tc>
                <a:extLst>
                  <a:ext uri="{0D108BD9-81ED-4DB2-BD59-A6C34878D82A}">
                    <a16:rowId xmlns:a16="http://schemas.microsoft.com/office/drawing/2014/main" val="10005"/>
                  </a:ext>
                </a:extLst>
              </a:tr>
              <a:tr h="360000">
                <a:tc>
                  <a:txBody>
                    <a:bodyPr/>
                    <a:lstStyle/>
                    <a:p>
                      <a:pPr algn="ctr">
                        <a:lnSpc>
                          <a:spcPct val="115000"/>
                        </a:lnSpc>
                        <a:spcAft>
                          <a:spcPts val="0"/>
                        </a:spcAft>
                      </a:pPr>
                      <a:r>
                        <a:rPr lang="tr-TR" sz="1700" b="1" dirty="0">
                          <a:effectLst/>
                          <a:latin typeface="Times New Roman" panose="02020603050405020304" pitchFamily="18" charset="0"/>
                          <a:cs typeface="Times New Roman" panose="02020603050405020304" pitchFamily="18" charset="0"/>
                        </a:rPr>
                        <a:t>6</a:t>
                      </a:r>
                      <a:endParaRPr lang="tr-TR" sz="1700" b="1" dirty="0">
                        <a:solidFill>
                          <a:sysClr val="windowText" lastClr="000000"/>
                        </a:solidFill>
                        <a:effectLst/>
                        <a:latin typeface="Times New Roman" pitchFamily="18" charset="0"/>
                        <a:ea typeface="Calibri"/>
                        <a:cs typeface="Times New Roman" pitchFamily="18" charset="0"/>
                      </a:endParaRPr>
                    </a:p>
                  </a:txBody>
                  <a:tcPr marL="55282" marR="55282" marT="0" marB="0" anchor="ctr"/>
                </a:tc>
                <a:tc>
                  <a:txBody>
                    <a:bodyPr/>
                    <a:lstStyle/>
                    <a:p>
                      <a:pPr>
                        <a:lnSpc>
                          <a:spcPct val="115000"/>
                        </a:lnSpc>
                        <a:spcAft>
                          <a:spcPts val="0"/>
                        </a:spcAft>
                      </a:pPr>
                      <a:r>
                        <a:rPr lang="tr-TR" sz="1700" dirty="0">
                          <a:latin typeface="Times New Roman" panose="02020603050405020304" pitchFamily="18" charset="0"/>
                          <a:cs typeface="Times New Roman" panose="02020603050405020304" pitchFamily="18" charset="0"/>
                        </a:rPr>
                        <a:t>Kimya Teknolojileri</a:t>
                      </a:r>
                      <a:endParaRPr lang="tr-TR" sz="1700" dirty="0">
                        <a:solidFill>
                          <a:sysClr val="windowText" lastClr="000000"/>
                        </a:solidFill>
                        <a:effectLst/>
                        <a:latin typeface="Times New Roman" pitchFamily="18" charset="0"/>
                        <a:ea typeface="Calibri"/>
                        <a:cs typeface="Times New Roman" pitchFamily="18" charset="0"/>
                      </a:endParaRPr>
                    </a:p>
                  </a:txBody>
                  <a:tcPr marL="55282" marR="55282" marT="0" marB="0" anchor="ctr"/>
                </a:tc>
                <a:tc>
                  <a:txBody>
                    <a:bodyPr/>
                    <a:lstStyle/>
                    <a:p>
                      <a:pPr algn="ctr">
                        <a:lnSpc>
                          <a:spcPct val="115000"/>
                        </a:lnSpc>
                        <a:spcAft>
                          <a:spcPts val="0"/>
                        </a:spcAft>
                      </a:pPr>
                      <a:r>
                        <a:rPr lang="tr-TR" sz="1700" b="1" dirty="0">
                          <a:effectLst/>
                          <a:latin typeface="Times New Roman" panose="02020603050405020304" pitchFamily="18" charset="0"/>
                          <a:cs typeface="Times New Roman" panose="02020603050405020304" pitchFamily="18" charset="0"/>
                        </a:rPr>
                        <a:t>2</a:t>
                      </a:r>
                      <a:endParaRPr lang="tr-TR" sz="1700" b="1" dirty="0">
                        <a:solidFill>
                          <a:sysClr val="windowText" lastClr="000000"/>
                        </a:solidFill>
                        <a:effectLst/>
                        <a:latin typeface="Times New Roman" pitchFamily="18" charset="0"/>
                        <a:ea typeface="Calibri"/>
                        <a:cs typeface="Times New Roman" pitchFamily="18" charset="0"/>
                      </a:endParaRPr>
                    </a:p>
                  </a:txBody>
                  <a:tcPr marL="55282" marR="55282" marT="0" marB="0" anchor="ctr"/>
                </a:tc>
                <a:extLst>
                  <a:ext uri="{0D108BD9-81ED-4DB2-BD59-A6C34878D82A}">
                    <a16:rowId xmlns:a16="http://schemas.microsoft.com/office/drawing/2014/main" val="10006"/>
                  </a:ext>
                </a:extLst>
              </a:tr>
              <a:tr h="360000">
                <a:tc>
                  <a:txBody>
                    <a:bodyPr/>
                    <a:lstStyle/>
                    <a:p>
                      <a:pPr algn="ctr">
                        <a:lnSpc>
                          <a:spcPct val="115000"/>
                        </a:lnSpc>
                        <a:spcAft>
                          <a:spcPts val="0"/>
                        </a:spcAft>
                      </a:pPr>
                      <a:r>
                        <a:rPr lang="tr-TR" sz="1700" b="1" dirty="0">
                          <a:effectLst/>
                          <a:latin typeface="Times New Roman" panose="02020603050405020304" pitchFamily="18" charset="0"/>
                          <a:cs typeface="Times New Roman" panose="02020603050405020304" pitchFamily="18" charset="0"/>
                        </a:rPr>
                        <a:t>7</a:t>
                      </a:r>
                      <a:endParaRPr lang="tr-TR" sz="1700" b="1" dirty="0">
                        <a:solidFill>
                          <a:sysClr val="windowText" lastClr="000000"/>
                        </a:solidFill>
                        <a:effectLst/>
                        <a:latin typeface="Times New Roman" pitchFamily="18" charset="0"/>
                        <a:ea typeface="Calibri"/>
                        <a:cs typeface="Times New Roman" pitchFamily="18" charset="0"/>
                      </a:endParaRPr>
                    </a:p>
                  </a:txBody>
                  <a:tcPr marL="55282" marR="55282" marT="0" marB="0" anchor="ctr"/>
                </a:tc>
                <a:tc>
                  <a:txBody>
                    <a:bodyPr/>
                    <a:lstStyle/>
                    <a:p>
                      <a:pPr>
                        <a:lnSpc>
                          <a:spcPct val="115000"/>
                        </a:lnSpc>
                        <a:spcAft>
                          <a:spcPts val="0"/>
                        </a:spcAft>
                      </a:pPr>
                      <a:r>
                        <a:rPr lang="tr-TR" sz="1700" dirty="0">
                          <a:latin typeface="Times New Roman" panose="02020603050405020304" pitchFamily="18" charset="0"/>
                          <a:cs typeface="Times New Roman" panose="02020603050405020304" pitchFamily="18" charset="0"/>
                        </a:rPr>
                        <a:t>Özel Güvenlik ve Koruma</a:t>
                      </a:r>
                      <a:endParaRPr lang="tr-TR" sz="1700" dirty="0">
                        <a:solidFill>
                          <a:sysClr val="windowText" lastClr="000000"/>
                        </a:solidFill>
                        <a:effectLst/>
                        <a:latin typeface="Times New Roman" pitchFamily="18" charset="0"/>
                        <a:ea typeface="Calibri"/>
                        <a:cs typeface="Times New Roman" pitchFamily="18" charset="0"/>
                      </a:endParaRPr>
                    </a:p>
                  </a:txBody>
                  <a:tcPr marL="55282" marR="55282" marT="0" marB="0" anchor="ctr"/>
                </a:tc>
                <a:tc>
                  <a:txBody>
                    <a:bodyPr/>
                    <a:lstStyle/>
                    <a:p>
                      <a:pPr algn="ctr">
                        <a:lnSpc>
                          <a:spcPct val="115000"/>
                        </a:lnSpc>
                        <a:spcAft>
                          <a:spcPts val="0"/>
                        </a:spcAft>
                      </a:pPr>
                      <a:r>
                        <a:rPr lang="tr-TR" sz="1700" b="1" dirty="0">
                          <a:effectLst/>
                          <a:latin typeface="Times New Roman" panose="02020603050405020304" pitchFamily="18" charset="0"/>
                          <a:cs typeface="Times New Roman" panose="02020603050405020304" pitchFamily="18" charset="0"/>
                        </a:rPr>
                        <a:t>3</a:t>
                      </a:r>
                      <a:endParaRPr lang="tr-TR" sz="1700" b="1" dirty="0">
                        <a:solidFill>
                          <a:sysClr val="windowText" lastClr="000000"/>
                        </a:solidFill>
                        <a:effectLst/>
                        <a:latin typeface="Times New Roman" pitchFamily="18" charset="0"/>
                        <a:ea typeface="Calibri"/>
                        <a:cs typeface="Times New Roman" pitchFamily="18" charset="0"/>
                      </a:endParaRPr>
                    </a:p>
                  </a:txBody>
                  <a:tcPr marL="55282" marR="55282" marT="0" marB="0" anchor="ctr"/>
                </a:tc>
                <a:extLst>
                  <a:ext uri="{0D108BD9-81ED-4DB2-BD59-A6C34878D82A}">
                    <a16:rowId xmlns:a16="http://schemas.microsoft.com/office/drawing/2014/main" val="10007"/>
                  </a:ext>
                </a:extLst>
              </a:tr>
              <a:tr h="360000">
                <a:tc>
                  <a:txBody>
                    <a:bodyPr/>
                    <a:lstStyle/>
                    <a:p>
                      <a:pPr algn="ctr">
                        <a:lnSpc>
                          <a:spcPct val="115000"/>
                        </a:lnSpc>
                        <a:spcAft>
                          <a:spcPts val="0"/>
                        </a:spcAft>
                      </a:pPr>
                      <a:r>
                        <a:rPr lang="tr-TR" sz="1700" b="1" dirty="0">
                          <a:effectLst/>
                          <a:latin typeface="Times New Roman" panose="02020603050405020304" pitchFamily="18" charset="0"/>
                          <a:cs typeface="Times New Roman" panose="02020603050405020304" pitchFamily="18" charset="0"/>
                        </a:rPr>
                        <a:t>8</a:t>
                      </a:r>
                      <a:endParaRPr lang="tr-TR" sz="1700" b="1" dirty="0">
                        <a:solidFill>
                          <a:sysClr val="windowText" lastClr="000000"/>
                        </a:solidFill>
                        <a:effectLst/>
                        <a:latin typeface="Times New Roman" pitchFamily="18" charset="0"/>
                        <a:ea typeface="Calibri"/>
                        <a:cs typeface="Times New Roman" pitchFamily="18" charset="0"/>
                      </a:endParaRPr>
                    </a:p>
                  </a:txBody>
                  <a:tcPr marL="55282" marR="55282" marT="0" marB="0" anchor="ct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tr-TR" sz="1700" dirty="0">
                          <a:latin typeface="Times New Roman" panose="02020603050405020304" pitchFamily="18" charset="0"/>
                          <a:cs typeface="Times New Roman" panose="02020603050405020304" pitchFamily="18" charset="0"/>
                        </a:rPr>
                        <a:t>Raylı Sistemler Elektrik ve Elektronik Teknolojisi</a:t>
                      </a:r>
                      <a:r>
                        <a:rPr lang="tr-TR" sz="1700" baseline="0" dirty="0">
                          <a:latin typeface="Times New Roman" panose="02020603050405020304" pitchFamily="18" charset="0"/>
                          <a:cs typeface="Times New Roman" panose="02020603050405020304" pitchFamily="18" charset="0"/>
                        </a:rPr>
                        <a:t> </a:t>
                      </a:r>
                      <a:r>
                        <a:rPr lang="tr-TR" sz="1700" dirty="0">
                          <a:latin typeface="Times New Roman" panose="02020603050405020304" pitchFamily="18" charset="0"/>
                          <a:cs typeface="Times New Roman" panose="02020603050405020304" pitchFamily="18" charset="0"/>
                        </a:rPr>
                        <a:t>Programı</a:t>
                      </a:r>
                      <a:endParaRPr lang="tr-TR" sz="1700" dirty="0">
                        <a:solidFill>
                          <a:sysClr val="windowText" lastClr="000000"/>
                        </a:solidFill>
                        <a:effectLst/>
                        <a:latin typeface="Times New Roman" pitchFamily="18" charset="0"/>
                        <a:ea typeface="Calibri"/>
                        <a:cs typeface="Times New Roman" pitchFamily="18" charset="0"/>
                      </a:endParaRPr>
                    </a:p>
                  </a:txBody>
                  <a:tcPr marL="55282" marR="55282" marT="0" marB="0" anchor="ctr"/>
                </a:tc>
                <a:tc>
                  <a:txBody>
                    <a:bodyPr/>
                    <a:lstStyle/>
                    <a:p>
                      <a:pPr algn="ctr">
                        <a:lnSpc>
                          <a:spcPct val="115000"/>
                        </a:lnSpc>
                        <a:spcAft>
                          <a:spcPts val="0"/>
                        </a:spcAft>
                      </a:pPr>
                      <a:r>
                        <a:rPr lang="tr-TR" sz="1700" b="1" dirty="0">
                          <a:effectLst/>
                          <a:latin typeface="Times New Roman" panose="02020603050405020304" pitchFamily="18" charset="0"/>
                          <a:cs typeface="Times New Roman" panose="02020603050405020304" pitchFamily="18" charset="0"/>
                        </a:rPr>
                        <a:t>3</a:t>
                      </a:r>
                      <a:endParaRPr lang="tr-TR" sz="1700" b="1" dirty="0">
                        <a:solidFill>
                          <a:sysClr val="windowText" lastClr="000000"/>
                        </a:solidFill>
                        <a:effectLst/>
                        <a:latin typeface="Times New Roman" pitchFamily="18" charset="0"/>
                        <a:ea typeface="Calibri"/>
                        <a:cs typeface="Times New Roman" pitchFamily="18" charset="0"/>
                      </a:endParaRPr>
                    </a:p>
                  </a:txBody>
                  <a:tcPr marL="55282" marR="55282" marT="0" marB="0" anchor="ctr"/>
                </a:tc>
                <a:extLst>
                  <a:ext uri="{0D108BD9-81ED-4DB2-BD59-A6C34878D82A}">
                    <a16:rowId xmlns:a16="http://schemas.microsoft.com/office/drawing/2014/main" val="10008"/>
                  </a:ext>
                </a:extLst>
              </a:tr>
              <a:tr h="360000">
                <a:tc>
                  <a:txBody>
                    <a:bodyPr/>
                    <a:lstStyle/>
                    <a:p>
                      <a:pPr algn="ctr">
                        <a:lnSpc>
                          <a:spcPct val="115000"/>
                        </a:lnSpc>
                        <a:spcAft>
                          <a:spcPts val="0"/>
                        </a:spcAft>
                      </a:pPr>
                      <a:r>
                        <a:rPr lang="tr-TR" sz="1700" b="1" dirty="0">
                          <a:effectLst/>
                          <a:latin typeface="Times New Roman" panose="02020603050405020304" pitchFamily="18" charset="0"/>
                          <a:cs typeface="Times New Roman" panose="02020603050405020304" pitchFamily="18" charset="0"/>
                        </a:rPr>
                        <a:t>9</a:t>
                      </a:r>
                      <a:endParaRPr lang="tr-TR" sz="1700" b="1" dirty="0">
                        <a:solidFill>
                          <a:sysClr val="windowText" lastClr="000000"/>
                        </a:solidFill>
                        <a:effectLst/>
                        <a:latin typeface="Times New Roman" pitchFamily="18" charset="0"/>
                        <a:ea typeface="Calibri"/>
                        <a:cs typeface="Times New Roman" pitchFamily="18" charset="0"/>
                      </a:endParaRPr>
                    </a:p>
                  </a:txBody>
                  <a:tcPr marL="55282" marR="55282" marT="0" marB="0" anchor="ctr">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tr-TR" sz="1700" dirty="0">
                          <a:latin typeface="Times New Roman" panose="02020603050405020304" pitchFamily="18" charset="0"/>
                          <a:cs typeface="Times New Roman" panose="02020603050405020304" pitchFamily="18" charset="0"/>
                        </a:rPr>
                        <a:t>Raylı Sistemler Makine Teknolojisi Programı (Bölüm</a:t>
                      </a:r>
                      <a:r>
                        <a:rPr lang="tr-TR" sz="1700" baseline="0" dirty="0">
                          <a:latin typeface="Times New Roman" panose="02020603050405020304" pitchFamily="18" charset="0"/>
                          <a:cs typeface="Times New Roman" panose="02020603050405020304" pitchFamily="18" charset="0"/>
                        </a:rPr>
                        <a:t> açık</a:t>
                      </a:r>
                      <a:r>
                        <a:rPr lang="tr-TR" sz="1700" dirty="0">
                          <a:latin typeface="Times New Roman" panose="02020603050405020304" pitchFamily="18" charset="0"/>
                          <a:cs typeface="Times New Roman" panose="02020603050405020304" pitchFamily="18" charset="0"/>
                        </a:rPr>
                        <a:t>)</a:t>
                      </a:r>
                      <a:endParaRPr lang="tr-TR" sz="1700" dirty="0">
                        <a:solidFill>
                          <a:sysClr val="windowText" lastClr="000000"/>
                        </a:solidFill>
                        <a:effectLst/>
                        <a:latin typeface="Times New Roman" pitchFamily="18" charset="0"/>
                        <a:ea typeface="Calibri"/>
                        <a:cs typeface="Times New Roman" pitchFamily="18" charset="0"/>
                      </a:endParaRPr>
                    </a:p>
                  </a:txBody>
                  <a:tcPr marL="55282" marR="55282" marT="0" marB="0" anchor="ctr">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tr-TR" sz="1700" b="1" dirty="0">
                          <a:effectLst/>
                          <a:latin typeface="Times New Roman" panose="02020603050405020304" pitchFamily="18" charset="0"/>
                          <a:cs typeface="Times New Roman" panose="02020603050405020304" pitchFamily="18" charset="0"/>
                        </a:rPr>
                        <a:t>0</a:t>
                      </a:r>
                      <a:endParaRPr lang="tr-TR" sz="1700" b="1" dirty="0">
                        <a:solidFill>
                          <a:sysClr val="windowText" lastClr="000000"/>
                        </a:solidFill>
                        <a:effectLst/>
                        <a:latin typeface="Times New Roman" pitchFamily="18" charset="0"/>
                        <a:ea typeface="Calibri"/>
                        <a:cs typeface="Times New Roman" pitchFamily="18" charset="0"/>
                      </a:endParaRPr>
                    </a:p>
                  </a:txBody>
                  <a:tcPr marL="55282" marR="55282"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360000">
                <a:tc>
                  <a:txBody>
                    <a:bodyPr/>
                    <a:lstStyle/>
                    <a:p>
                      <a:pPr algn="ctr">
                        <a:lnSpc>
                          <a:spcPct val="115000"/>
                        </a:lnSpc>
                        <a:spcAft>
                          <a:spcPts val="0"/>
                        </a:spcAft>
                      </a:pPr>
                      <a:endParaRPr lang="tr-TR" sz="1700" b="1" dirty="0">
                        <a:solidFill>
                          <a:sysClr val="windowText" lastClr="000000"/>
                        </a:solidFill>
                        <a:effectLst/>
                        <a:latin typeface="Times New Roman" pitchFamily="18" charset="0"/>
                        <a:ea typeface="Calibri"/>
                        <a:cs typeface="Times New Roman" pitchFamily="18" charset="0"/>
                      </a:endParaRPr>
                    </a:p>
                  </a:txBody>
                  <a:tcPr marL="55282" marR="55282"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tr-TR" sz="1700" b="1" dirty="0">
                          <a:effectLst/>
                          <a:latin typeface="Times New Roman" panose="02020603050405020304" pitchFamily="18" charset="0"/>
                          <a:cs typeface="Times New Roman" panose="02020603050405020304" pitchFamily="18" charset="0"/>
                        </a:rPr>
                        <a:t>Toplam</a:t>
                      </a:r>
                      <a:endParaRPr lang="tr-TR" sz="1700" b="1" dirty="0">
                        <a:solidFill>
                          <a:sysClr val="windowText" lastClr="000000"/>
                        </a:solidFill>
                        <a:effectLst/>
                        <a:latin typeface="Times New Roman" pitchFamily="18" charset="0"/>
                        <a:ea typeface="Calibri"/>
                        <a:cs typeface="Times New Roman" pitchFamily="18" charset="0"/>
                      </a:endParaRPr>
                    </a:p>
                  </a:txBody>
                  <a:tcPr marL="55282" marR="55282"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tr-TR" sz="1700" b="1" dirty="0">
                          <a:effectLst/>
                          <a:latin typeface="Times New Roman" panose="02020603050405020304" pitchFamily="18" charset="0"/>
                          <a:cs typeface="Times New Roman" panose="02020603050405020304" pitchFamily="18" charset="0"/>
                        </a:rPr>
                        <a:t>23</a:t>
                      </a:r>
                      <a:endParaRPr lang="tr-TR" sz="1700" b="1" dirty="0">
                        <a:solidFill>
                          <a:sysClr val="windowText" lastClr="000000"/>
                        </a:solidFill>
                        <a:effectLst/>
                        <a:latin typeface="Times New Roman" pitchFamily="18" charset="0"/>
                        <a:ea typeface="Calibri"/>
                        <a:cs typeface="Times New Roman" pitchFamily="18" charset="0"/>
                      </a:endParaRPr>
                    </a:p>
                  </a:txBody>
                  <a:tcPr marL="55282" marR="55282"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3855529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776846" y="623454"/>
            <a:ext cx="6764482" cy="830997"/>
          </a:xfrm>
          <a:prstGeom prst="rect">
            <a:avLst/>
          </a:prstGeom>
          <a:noFill/>
        </p:spPr>
        <p:txBody>
          <a:bodyPr wrap="square" rtlCol="0">
            <a:spAutoFit/>
          </a:bodyPr>
          <a:lstStyle/>
          <a:p>
            <a:pPr algn="ctr"/>
            <a:r>
              <a:rPr lang="tr-TR" sz="2400" b="1" dirty="0"/>
              <a:t>BİRİM PERSONELLERİ</a:t>
            </a:r>
          </a:p>
          <a:p>
            <a:pPr algn="ctr"/>
            <a:endParaRPr lang="tr-TR" sz="2400" b="1" dirty="0"/>
          </a:p>
        </p:txBody>
      </p:sp>
      <p:graphicFrame>
        <p:nvGraphicFramePr>
          <p:cNvPr id="3" name="Tablo 2"/>
          <p:cNvGraphicFramePr>
            <a:graphicFrameLocks noGrp="1"/>
          </p:cNvGraphicFramePr>
          <p:nvPr>
            <p:extLst>
              <p:ext uri="{D42A27DB-BD31-4B8C-83A1-F6EECF244321}">
                <p14:modId xmlns:p14="http://schemas.microsoft.com/office/powerpoint/2010/main" val="520855520"/>
              </p:ext>
            </p:extLst>
          </p:nvPr>
        </p:nvGraphicFramePr>
        <p:xfrm>
          <a:off x="2100130" y="1141983"/>
          <a:ext cx="8087058" cy="3178206"/>
        </p:xfrm>
        <a:graphic>
          <a:graphicData uri="http://schemas.openxmlformats.org/drawingml/2006/table">
            <a:tbl>
              <a:tblPr firstRow="1" firstCol="1" bandRow="1">
                <a:tableStyleId>{2D5ABB26-0587-4C30-8999-92F81FD0307C}</a:tableStyleId>
              </a:tblPr>
              <a:tblGrid>
                <a:gridCol w="913527">
                  <a:extLst>
                    <a:ext uri="{9D8B030D-6E8A-4147-A177-3AD203B41FA5}">
                      <a16:colId xmlns:a16="http://schemas.microsoft.com/office/drawing/2014/main" val="20000"/>
                    </a:ext>
                  </a:extLst>
                </a:gridCol>
                <a:gridCol w="1466544">
                  <a:extLst>
                    <a:ext uri="{9D8B030D-6E8A-4147-A177-3AD203B41FA5}">
                      <a16:colId xmlns:a16="http://schemas.microsoft.com/office/drawing/2014/main" val="20001"/>
                    </a:ext>
                  </a:extLst>
                </a:gridCol>
                <a:gridCol w="2495681">
                  <a:extLst>
                    <a:ext uri="{9D8B030D-6E8A-4147-A177-3AD203B41FA5}">
                      <a16:colId xmlns:a16="http://schemas.microsoft.com/office/drawing/2014/main" val="20002"/>
                    </a:ext>
                  </a:extLst>
                </a:gridCol>
                <a:gridCol w="3211306">
                  <a:extLst>
                    <a:ext uri="{9D8B030D-6E8A-4147-A177-3AD203B41FA5}">
                      <a16:colId xmlns:a16="http://schemas.microsoft.com/office/drawing/2014/main" val="20003"/>
                    </a:ext>
                  </a:extLst>
                </a:gridCol>
              </a:tblGrid>
              <a:tr h="442118">
                <a:tc>
                  <a:txBody>
                    <a:bodyPr/>
                    <a:lstStyle/>
                    <a:p>
                      <a:pPr algn="ctr">
                        <a:lnSpc>
                          <a:spcPct val="150000"/>
                        </a:lnSpc>
                        <a:spcAft>
                          <a:spcPts val="0"/>
                        </a:spcAft>
                      </a:pPr>
                      <a:r>
                        <a:rPr lang="tr-TR" sz="1700" b="1" dirty="0">
                          <a:effectLst/>
                          <a:latin typeface="Times New Roman" panose="02020603050405020304" pitchFamily="18" charset="0"/>
                          <a:cs typeface="Times New Roman" panose="02020603050405020304" pitchFamily="18" charset="0"/>
                        </a:rPr>
                        <a:t>Sıra</a:t>
                      </a:r>
                      <a:endParaRPr lang="tr-TR" sz="1700" b="1" dirty="0">
                        <a:effectLst/>
                        <a:latin typeface="Times New Roman" panose="02020603050405020304" pitchFamily="18" charset="0"/>
                        <a:ea typeface="Calibri"/>
                        <a:cs typeface="Times New Roman" panose="02020603050405020304" pitchFamily="18" charset="0"/>
                      </a:endParaRPr>
                    </a:p>
                  </a:txBody>
                  <a:tcPr marL="55282" marR="55282" marT="0" marB="0">
                    <a:lnB w="12700" cap="flat" cmpd="sng" algn="ctr">
                      <a:solidFill>
                        <a:schemeClr val="tx1"/>
                      </a:solidFill>
                      <a:prstDash val="solid"/>
                      <a:round/>
                      <a:headEnd type="none" w="med" len="med"/>
                      <a:tailEnd type="none" w="med" len="med"/>
                    </a:lnB>
                  </a:tcPr>
                </a:tc>
                <a:tc>
                  <a:txBody>
                    <a:bodyPr/>
                    <a:lstStyle/>
                    <a:p>
                      <a:pPr algn="l">
                        <a:lnSpc>
                          <a:spcPct val="150000"/>
                        </a:lnSpc>
                        <a:spcAft>
                          <a:spcPts val="0"/>
                        </a:spcAft>
                      </a:pPr>
                      <a:r>
                        <a:rPr lang="tr-TR" sz="1700" b="1" dirty="0">
                          <a:effectLst/>
                          <a:latin typeface="Times New Roman" panose="02020603050405020304" pitchFamily="18" charset="0"/>
                          <a:cs typeface="Times New Roman" panose="02020603050405020304" pitchFamily="18" charset="0"/>
                        </a:rPr>
                        <a:t>Adı </a:t>
                      </a:r>
                      <a:endParaRPr lang="tr-TR" sz="1700" b="1" dirty="0">
                        <a:effectLst/>
                        <a:latin typeface="Times New Roman" panose="02020603050405020304" pitchFamily="18" charset="0"/>
                        <a:ea typeface="Calibri"/>
                        <a:cs typeface="Times New Roman" panose="02020603050405020304" pitchFamily="18" charset="0"/>
                      </a:endParaRPr>
                    </a:p>
                  </a:txBody>
                  <a:tcPr marL="55282" marR="55282" marT="0" marB="0">
                    <a:lnB w="12700" cap="flat" cmpd="sng" algn="ctr">
                      <a:solidFill>
                        <a:schemeClr val="tx1"/>
                      </a:solidFill>
                      <a:prstDash val="solid"/>
                      <a:round/>
                      <a:headEnd type="none" w="med" len="med"/>
                      <a:tailEnd type="none" w="med" len="med"/>
                    </a:lnB>
                  </a:tcPr>
                </a:tc>
                <a:tc>
                  <a:txBody>
                    <a:bodyPr/>
                    <a:lstStyle/>
                    <a:p>
                      <a:pPr algn="l">
                        <a:lnSpc>
                          <a:spcPct val="150000"/>
                        </a:lnSpc>
                        <a:spcAft>
                          <a:spcPts val="0"/>
                        </a:spcAft>
                      </a:pPr>
                      <a:r>
                        <a:rPr lang="tr-TR" sz="1700" b="1" dirty="0">
                          <a:effectLst/>
                          <a:latin typeface="Times New Roman" panose="02020603050405020304" pitchFamily="18" charset="0"/>
                          <a:cs typeface="Times New Roman" panose="02020603050405020304" pitchFamily="18" charset="0"/>
                        </a:rPr>
                        <a:t>Soyadı </a:t>
                      </a:r>
                      <a:endParaRPr lang="tr-TR" sz="1700" b="1" dirty="0">
                        <a:effectLst/>
                        <a:latin typeface="Times New Roman" panose="02020603050405020304" pitchFamily="18" charset="0"/>
                        <a:ea typeface="Calibri"/>
                        <a:cs typeface="Times New Roman" panose="02020603050405020304" pitchFamily="18" charset="0"/>
                      </a:endParaRPr>
                    </a:p>
                  </a:txBody>
                  <a:tcPr marL="55282" marR="55282" marT="0" marB="0">
                    <a:lnB w="12700" cap="flat" cmpd="sng" algn="ctr">
                      <a:solidFill>
                        <a:schemeClr val="tx1"/>
                      </a:solidFill>
                      <a:prstDash val="solid"/>
                      <a:round/>
                      <a:headEnd type="none" w="med" len="med"/>
                      <a:tailEnd type="none" w="med" len="med"/>
                    </a:lnB>
                  </a:tcPr>
                </a:tc>
                <a:tc>
                  <a:txBody>
                    <a:bodyPr/>
                    <a:lstStyle/>
                    <a:p>
                      <a:pPr algn="l">
                        <a:lnSpc>
                          <a:spcPct val="150000"/>
                        </a:lnSpc>
                        <a:spcAft>
                          <a:spcPts val="0"/>
                        </a:spcAft>
                      </a:pPr>
                      <a:r>
                        <a:rPr lang="tr-TR" sz="1700" b="1" dirty="0">
                          <a:effectLst/>
                          <a:latin typeface="Times New Roman" panose="02020603050405020304" pitchFamily="18" charset="0"/>
                          <a:cs typeface="Times New Roman" panose="02020603050405020304" pitchFamily="18" charset="0"/>
                        </a:rPr>
                        <a:t>Görevi </a:t>
                      </a:r>
                      <a:endParaRPr lang="tr-TR" sz="1700" b="1" dirty="0">
                        <a:effectLst/>
                        <a:latin typeface="Times New Roman" panose="02020603050405020304" pitchFamily="18" charset="0"/>
                        <a:ea typeface="Calibri"/>
                        <a:cs typeface="Times New Roman" panose="02020603050405020304" pitchFamily="18" charset="0"/>
                      </a:endParaRPr>
                    </a:p>
                  </a:txBody>
                  <a:tcPr marL="55282" marR="55282" marT="0" marB="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22539">
                <a:tc>
                  <a:txBody>
                    <a:bodyPr/>
                    <a:lstStyle/>
                    <a:p>
                      <a:pPr algn="ctr">
                        <a:lnSpc>
                          <a:spcPct val="150000"/>
                        </a:lnSpc>
                        <a:spcAft>
                          <a:spcPts val="0"/>
                        </a:spcAft>
                      </a:pPr>
                      <a:r>
                        <a:rPr lang="tr-TR" sz="1700" dirty="0">
                          <a:effectLst/>
                          <a:latin typeface="Times New Roman" panose="02020603050405020304" pitchFamily="18" charset="0"/>
                          <a:cs typeface="Times New Roman" panose="02020603050405020304" pitchFamily="18" charset="0"/>
                        </a:rPr>
                        <a:t>1</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lnT w="12700" cap="flat" cmpd="sng" algn="ctr">
                      <a:solidFill>
                        <a:schemeClr val="tx1"/>
                      </a:solidFill>
                      <a:prstDash val="solid"/>
                      <a:round/>
                      <a:headEnd type="none" w="med" len="med"/>
                      <a:tailEnd type="none" w="med" len="med"/>
                    </a:lnT>
                  </a:tcP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M. Recep</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lnT w="12700" cap="flat" cmpd="sng" algn="ctr">
                      <a:solidFill>
                        <a:schemeClr val="tx1"/>
                      </a:solidFill>
                      <a:prstDash val="solid"/>
                      <a:round/>
                      <a:headEnd type="none" w="med" len="med"/>
                      <a:tailEnd type="none" w="med" len="med"/>
                    </a:lnT>
                  </a:tcP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MİNAZ</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lnT w="12700" cap="flat" cmpd="sng" algn="ctr">
                      <a:solidFill>
                        <a:schemeClr val="tx1"/>
                      </a:solidFill>
                      <a:prstDash val="solid"/>
                      <a:round/>
                      <a:headEnd type="none" w="med" len="med"/>
                      <a:tailEnd type="none" w="med" len="med"/>
                    </a:lnT>
                  </a:tcP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Müdür (</a:t>
                      </a:r>
                      <a:r>
                        <a:rPr lang="tr-TR" sz="1700" dirty="0" err="1">
                          <a:effectLst/>
                          <a:latin typeface="Times New Roman" panose="02020603050405020304" pitchFamily="18" charset="0"/>
                          <a:cs typeface="Times New Roman" panose="02020603050405020304" pitchFamily="18" charset="0"/>
                        </a:rPr>
                        <a:t>Dr.Öğr.Üyesi</a:t>
                      </a:r>
                      <a:r>
                        <a:rPr lang="tr-TR" sz="1700" dirty="0">
                          <a:effectLst/>
                          <a:latin typeface="Times New Roman" panose="02020603050405020304" pitchFamily="18" charset="0"/>
                          <a:cs typeface="Times New Roman" panose="02020603050405020304" pitchFamily="18" charset="0"/>
                        </a:rPr>
                        <a:t>)</a:t>
                      </a:r>
                    </a:p>
                  </a:txBody>
                  <a:tcPr marL="55282" marR="55282" marT="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154721">
                <a:tc>
                  <a:txBody>
                    <a:bodyPr/>
                    <a:lstStyle/>
                    <a:p>
                      <a:pPr algn="ctr">
                        <a:lnSpc>
                          <a:spcPct val="150000"/>
                        </a:lnSpc>
                        <a:spcAft>
                          <a:spcPts val="0"/>
                        </a:spcAft>
                      </a:pPr>
                      <a:r>
                        <a:rPr lang="tr-TR" sz="1700" dirty="0">
                          <a:effectLst/>
                          <a:latin typeface="Times New Roman" panose="02020603050405020304" pitchFamily="18" charset="0"/>
                          <a:cs typeface="Times New Roman" panose="02020603050405020304" pitchFamily="18" charset="0"/>
                        </a:rPr>
                        <a:t>2</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Abdulkadir</a:t>
                      </a:r>
                      <a:r>
                        <a:rPr lang="tr-TR" sz="1700" baseline="0" dirty="0">
                          <a:effectLst/>
                          <a:latin typeface="Times New Roman" panose="02020603050405020304" pitchFamily="18" charset="0"/>
                          <a:cs typeface="Times New Roman" panose="02020603050405020304" pitchFamily="18" charset="0"/>
                        </a:rPr>
                        <a:t> </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ÖZCAN</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Müdür Yrd.(</a:t>
                      </a:r>
                      <a:r>
                        <a:rPr lang="tr-TR" sz="1700" dirty="0" err="1">
                          <a:effectLst/>
                          <a:latin typeface="Times New Roman" panose="02020603050405020304" pitchFamily="18" charset="0"/>
                          <a:cs typeface="Times New Roman" panose="02020603050405020304" pitchFamily="18" charset="0"/>
                        </a:rPr>
                        <a:t>Öğr.Gör</a:t>
                      </a:r>
                      <a:r>
                        <a:rPr lang="tr-TR" sz="1700" dirty="0">
                          <a:effectLst/>
                          <a:latin typeface="Times New Roman" panose="02020603050405020304" pitchFamily="18" charset="0"/>
                          <a:cs typeface="Times New Roman" panose="02020603050405020304" pitchFamily="18" charset="0"/>
                        </a:rPr>
                        <a:t>)</a:t>
                      </a:r>
                    </a:p>
                  </a:txBody>
                  <a:tcPr marL="55282" marR="55282" marT="0" marB="0" anchor="ctr"/>
                </a:tc>
                <a:extLst>
                  <a:ext uri="{0D108BD9-81ED-4DB2-BD59-A6C34878D82A}">
                    <a16:rowId xmlns:a16="http://schemas.microsoft.com/office/drawing/2014/main" val="10002"/>
                  </a:ext>
                </a:extLst>
              </a:tr>
              <a:tr h="197704">
                <a:tc>
                  <a:txBody>
                    <a:bodyPr/>
                    <a:lstStyle/>
                    <a:p>
                      <a:pPr algn="ctr">
                        <a:lnSpc>
                          <a:spcPct val="150000"/>
                        </a:lnSpc>
                        <a:spcAft>
                          <a:spcPts val="0"/>
                        </a:spcAft>
                      </a:pPr>
                      <a:r>
                        <a:rPr lang="tr-TR" sz="1700">
                          <a:effectLst/>
                          <a:latin typeface="Times New Roman" panose="02020603050405020304" pitchFamily="18" charset="0"/>
                          <a:cs typeface="Times New Roman" panose="02020603050405020304" pitchFamily="18" charset="0"/>
                        </a:rPr>
                        <a:t>3</a:t>
                      </a:r>
                      <a:endParaRPr lang="tr-TR" sz="170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a:effectLst/>
                          <a:latin typeface="Times New Roman" panose="02020603050405020304" pitchFamily="18" charset="0"/>
                          <a:cs typeface="Times New Roman" panose="02020603050405020304" pitchFamily="18" charset="0"/>
                        </a:rPr>
                        <a:t>Mehmet Şah</a:t>
                      </a:r>
                      <a:endParaRPr lang="tr-TR" sz="170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GÜLTEKİN</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a:effectLst/>
                          <a:latin typeface="Times New Roman" panose="02020603050405020304" pitchFamily="18" charset="0"/>
                          <a:cs typeface="Times New Roman" panose="02020603050405020304" pitchFamily="18" charset="0"/>
                        </a:rPr>
                        <a:t>Müdür Yrd.(Öğr.Gör)</a:t>
                      </a:r>
                      <a:endParaRPr lang="tr-TR" sz="1700">
                        <a:effectLst/>
                        <a:latin typeface="Times New Roman" panose="02020603050405020304" pitchFamily="18" charset="0"/>
                        <a:ea typeface="Calibri"/>
                        <a:cs typeface="Times New Roman" panose="02020603050405020304" pitchFamily="18" charset="0"/>
                      </a:endParaRPr>
                    </a:p>
                  </a:txBody>
                  <a:tcPr marL="55282" marR="55282" marT="0" marB="0" anchor="ctr"/>
                </a:tc>
                <a:extLst>
                  <a:ext uri="{0D108BD9-81ED-4DB2-BD59-A6C34878D82A}">
                    <a16:rowId xmlns:a16="http://schemas.microsoft.com/office/drawing/2014/main" val="10003"/>
                  </a:ext>
                </a:extLst>
              </a:tr>
              <a:tr h="155405">
                <a:tc>
                  <a:txBody>
                    <a:bodyPr/>
                    <a:lstStyle/>
                    <a:p>
                      <a:pPr algn="ctr">
                        <a:lnSpc>
                          <a:spcPct val="150000"/>
                        </a:lnSpc>
                        <a:spcAft>
                          <a:spcPts val="0"/>
                        </a:spcAft>
                      </a:pPr>
                      <a:r>
                        <a:rPr lang="tr-TR" sz="1700" dirty="0">
                          <a:effectLst/>
                          <a:latin typeface="Times New Roman" panose="02020603050405020304" pitchFamily="18" charset="0"/>
                          <a:cs typeface="Times New Roman" panose="02020603050405020304" pitchFamily="18" charset="0"/>
                        </a:rPr>
                        <a:t>4</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Tuncer</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KAÇHAN</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a:effectLst/>
                          <a:latin typeface="Times New Roman" panose="02020603050405020304" pitchFamily="18" charset="0"/>
                          <a:cs typeface="Times New Roman" panose="02020603050405020304" pitchFamily="18" charset="0"/>
                        </a:rPr>
                        <a:t>Yüksekokul Sekreteri</a:t>
                      </a:r>
                      <a:endParaRPr lang="tr-TR" sz="1700">
                        <a:effectLst/>
                        <a:latin typeface="Times New Roman" panose="02020603050405020304" pitchFamily="18" charset="0"/>
                        <a:ea typeface="Calibri"/>
                        <a:cs typeface="Times New Roman" panose="02020603050405020304" pitchFamily="18" charset="0"/>
                      </a:endParaRPr>
                    </a:p>
                  </a:txBody>
                  <a:tcPr marL="55282" marR="55282" marT="0" marB="0" anchor="ctr"/>
                </a:tc>
                <a:extLst>
                  <a:ext uri="{0D108BD9-81ED-4DB2-BD59-A6C34878D82A}">
                    <a16:rowId xmlns:a16="http://schemas.microsoft.com/office/drawing/2014/main" val="10004"/>
                  </a:ext>
                </a:extLst>
              </a:tr>
              <a:tr h="210728">
                <a:tc>
                  <a:txBody>
                    <a:bodyPr/>
                    <a:lstStyle/>
                    <a:p>
                      <a:pPr algn="ctr">
                        <a:lnSpc>
                          <a:spcPct val="150000"/>
                        </a:lnSpc>
                        <a:spcAft>
                          <a:spcPts val="0"/>
                        </a:spcAft>
                      </a:pPr>
                      <a:r>
                        <a:rPr lang="tr-TR" sz="1700">
                          <a:effectLst/>
                          <a:latin typeface="Times New Roman" panose="02020603050405020304" pitchFamily="18" charset="0"/>
                          <a:cs typeface="Times New Roman" panose="02020603050405020304" pitchFamily="18" charset="0"/>
                        </a:rPr>
                        <a:t>5</a:t>
                      </a:r>
                      <a:endParaRPr lang="tr-TR" sz="170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a:effectLst/>
                          <a:latin typeface="Times New Roman" panose="02020603050405020304" pitchFamily="18" charset="0"/>
                          <a:cs typeface="Times New Roman" panose="02020603050405020304" pitchFamily="18" charset="0"/>
                        </a:rPr>
                        <a:t>Abdülgani</a:t>
                      </a:r>
                      <a:endParaRPr lang="tr-TR" sz="170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GÖZ</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a:effectLst/>
                          <a:latin typeface="Times New Roman" panose="02020603050405020304" pitchFamily="18" charset="0"/>
                          <a:cs typeface="Times New Roman" panose="02020603050405020304" pitchFamily="18" charset="0"/>
                        </a:rPr>
                        <a:t>Akademik Personel (Öğr.Gör)</a:t>
                      </a:r>
                      <a:endParaRPr lang="tr-TR" sz="1700">
                        <a:effectLst/>
                        <a:latin typeface="Times New Roman" panose="02020603050405020304" pitchFamily="18" charset="0"/>
                        <a:ea typeface="Calibri"/>
                        <a:cs typeface="Times New Roman" panose="02020603050405020304" pitchFamily="18" charset="0"/>
                      </a:endParaRPr>
                    </a:p>
                  </a:txBody>
                  <a:tcPr marL="55282" marR="55282" marT="0" marB="0" anchor="ctr"/>
                </a:tc>
                <a:extLst>
                  <a:ext uri="{0D108BD9-81ED-4DB2-BD59-A6C34878D82A}">
                    <a16:rowId xmlns:a16="http://schemas.microsoft.com/office/drawing/2014/main" val="10005"/>
                  </a:ext>
                </a:extLst>
              </a:tr>
              <a:tr h="155405">
                <a:tc>
                  <a:txBody>
                    <a:bodyPr/>
                    <a:lstStyle/>
                    <a:p>
                      <a:pPr algn="ctr">
                        <a:lnSpc>
                          <a:spcPct val="150000"/>
                        </a:lnSpc>
                        <a:spcAft>
                          <a:spcPts val="0"/>
                        </a:spcAft>
                      </a:pPr>
                      <a:r>
                        <a:rPr lang="tr-TR" sz="1700">
                          <a:effectLst/>
                          <a:latin typeface="Times New Roman" panose="02020603050405020304" pitchFamily="18" charset="0"/>
                          <a:cs typeface="Times New Roman" panose="02020603050405020304" pitchFamily="18" charset="0"/>
                        </a:rPr>
                        <a:t>6</a:t>
                      </a:r>
                      <a:endParaRPr lang="tr-TR" sz="170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Ersin</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AYHAN</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Akademik Personel (</a:t>
                      </a:r>
                      <a:r>
                        <a:rPr lang="tr-TR" sz="1700" dirty="0" err="1">
                          <a:effectLst/>
                          <a:latin typeface="Times New Roman" panose="02020603050405020304" pitchFamily="18" charset="0"/>
                          <a:cs typeface="Times New Roman" panose="02020603050405020304" pitchFamily="18" charset="0"/>
                        </a:rPr>
                        <a:t>Öğr.Gör</a:t>
                      </a:r>
                      <a:r>
                        <a:rPr lang="tr-TR" sz="1700" dirty="0">
                          <a:effectLst/>
                          <a:latin typeface="Times New Roman" panose="02020603050405020304" pitchFamily="18" charset="0"/>
                          <a:cs typeface="Times New Roman" panose="02020603050405020304" pitchFamily="18" charset="0"/>
                        </a:rPr>
                        <a:t>)</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extLst>
                  <a:ext uri="{0D108BD9-81ED-4DB2-BD59-A6C34878D82A}">
                    <a16:rowId xmlns:a16="http://schemas.microsoft.com/office/drawing/2014/main" val="10006"/>
                  </a:ext>
                </a:extLst>
              </a:tr>
              <a:tr h="155405">
                <a:tc>
                  <a:txBody>
                    <a:bodyPr/>
                    <a:lstStyle/>
                    <a:p>
                      <a:pPr algn="ctr">
                        <a:lnSpc>
                          <a:spcPct val="150000"/>
                        </a:lnSpc>
                        <a:spcAft>
                          <a:spcPts val="0"/>
                        </a:spcAft>
                      </a:pPr>
                      <a:r>
                        <a:rPr lang="tr-TR" sz="1700" dirty="0">
                          <a:effectLst/>
                          <a:latin typeface="Times New Roman" panose="02020603050405020304" pitchFamily="18" charset="0"/>
                          <a:ea typeface="+mn-ea"/>
                          <a:cs typeface="Times New Roman" panose="02020603050405020304" pitchFamily="18" charset="0"/>
                        </a:rPr>
                        <a:t>7</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a:effectLst/>
                          <a:latin typeface="Times New Roman" panose="02020603050405020304" pitchFamily="18" charset="0"/>
                          <a:cs typeface="Times New Roman" panose="02020603050405020304" pitchFamily="18" charset="0"/>
                        </a:rPr>
                        <a:t>Alper</a:t>
                      </a:r>
                      <a:endParaRPr lang="tr-TR" sz="170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a:effectLst/>
                          <a:latin typeface="Times New Roman" panose="02020603050405020304" pitchFamily="18" charset="0"/>
                          <a:cs typeface="Times New Roman" panose="02020603050405020304" pitchFamily="18" charset="0"/>
                        </a:rPr>
                        <a:t>YILDIRIM</a:t>
                      </a:r>
                      <a:endParaRPr lang="tr-TR" sz="170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a:effectLst/>
                          <a:latin typeface="Times New Roman" panose="02020603050405020304" pitchFamily="18" charset="0"/>
                          <a:cs typeface="Times New Roman" panose="02020603050405020304" pitchFamily="18" charset="0"/>
                        </a:rPr>
                        <a:t>Akademik Personel (Öğr.Gör)</a:t>
                      </a:r>
                      <a:endParaRPr lang="tr-TR" sz="1700">
                        <a:effectLst/>
                        <a:latin typeface="Times New Roman" panose="02020603050405020304" pitchFamily="18" charset="0"/>
                        <a:ea typeface="Calibri"/>
                        <a:cs typeface="Times New Roman" panose="02020603050405020304" pitchFamily="18" charset="0"/>
                      </a:endParaRPr>
                    </a:p>
                  </a:txBody>
                  <a:tcPr marL="55282" marR="55282" marT="0" marB="0" anchor="ctr"/>
                </a:tc>
                <a:extLst>
                  <a:ext uri="{0D108BD9-81ED-4DB2-BD59-A6C34878D82A}">
                    <a16:rowId xmlns:a16="http://schemas.microsoft.com/office/drawing/2014/main" val="10008"/>
                  </a:ext>
                </a:extLst>
              </a:tr>
              <a:tr h="155405">
                <a:tc>
                  <a:txBody>
                    <a:bodyPr/>
                    <a:lstStyle/>
                    <a:p>
                      <a:pPr algn="ctr">
                        <a:lnSpc>
                          <a:spcPct val="150000"/>
                        </a:lnSpc>
                        <a:spcAft>
                          <a:spcPts val="0"/>
                        </a:spcAft>
                      </a:pPr>
                      <a:r>
                        <a:rPr lang="tr-TR" sz="1700" dirty="0">
                          <a:effectLst/>
                          <a:latin typeface="Times New Roman" panose="02020603050405020304" pitchFamily="18" charset="0"/>
                          <a:ea typeface="+mn-ea"/>
                          <a:cs typeface="Times New Roman" panose="02020603050405020304" pitchFamily="18" charset="0"/>
                        </a:rPr>
                        <a:t>8</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lnB w="12700" cap="flat" cmpd="sng" algn="ctr">
                      <a:solidFill>
                        <a:schemeClr val="tx1"/>
                      </a:solidFill>
                      <a:prstDash val="solid"/>
                      <a:round/>
                      <a:headEnd type="none" w="med" len="med"/>
                      <a:tailEnd type="none" w="med" len="med"/>
                    </a:lnB>
                  </a:tcPr>
                </a:tc>
                <a:tc>
                  <a:txBody>
                    <a:bodyPr/>
                    <a:lstStyle/>
                    <a:p>
                      <a:pPr>
                        <a:lnSpc>
                          <a:spcPct val="150000"/>
                        </a:lnSpc>
                        <a:spcAft>
                          <a:spcPts val="0"/>
                        </a:spcAft>
                      </a:pPr>
                      <a:r>
                        <a:rPr lang="tr-TR" sz="1700">
                          <a:effectLst/>
                          <a:latin typeface="Times New Roman" panose="02020603050405020304" pitchFamily="18" charset="0"/>
                          <a:cs typeface="Times New Roman" panose="02020603050405020304" pitchFamily="18" charset="0"/>
                        </a:rPr>
                        <a:t>Ebuzer</a:t>
                      </a:r>
                      <a:endParaRPr lang="tr-TR" sz="1700">
                        <a:effectLst/>
                        <a:latin typeface="Times New Roman" panose="02020603050405020304" pitchFamily="18" charset="0"/>
                        <a:ea typeface="Calibri"/>
                        <a:cs typeface="Times New Roman" panose="02020603050405020304" pitchFamily="18" charset="0"/>
                      </a:endParaRPr>
                    </a:p>
                  </a:txBody>
                  <a:tcPr marL="55282" marR="55282" marT="0" marB="0" anchor="ctr">
                    <a:lnB w="12700" cap="flat" cmpd="sng" algn="ctr">
                      <a:solidFill>
                        <a:schemeClr val="tx1"/>
                      </a:solidFill>
                      <a:prstDash val="solid"/>
                      <a:round/>
                      <a:headEnd type="none" w="med" len="med"/>
                      <a:tailEnd type="none" w="med" len="med"/>
                    </a:lnB>
                  </a:tcPr>
                </a:tc>
                <a:tc>
                  <a:txBody>
                    <a:bodyPr/>
                    <a:lstStyle/>
                    <a:p>
                      <a:pPr>
                        <a:lnSpc>
                          <a:spcPct val="150000"/>
                        </a:lnSpc>
                        <a:spcAft>
                          <a:spcPts val="0"/>
                        </a:spcAft>
                      </a:pPr>
                      <a:r>
                        <a:rPr lang="tr-TR" sz="1700">
                          <a:effectLst/>
                          <a:latin typeface="Times New Roman" panose="02020603050405020304" pitchFamily="18" charset="0"/>
                          <a:cs typeface="Times New Roman" panose="02020603050405020304" pitchFamily="18" charset="0"/>
                        </a:rPr>
                        <a:t>CENGİZ</a:t>
                      </a:r>
                      <a:endParaRPr lang="tr-TR" sz="1700">
                        <a:effectLst/>
                        <a:latin typeface="Times New Roman" panose="02020603050405020304" pitchFamily="18" charset="0"/>
                        <a:ea typeface="Calibri"/>
                        <a:cs typeface="Times New Roman" panose="02020603050405020304" pitchFamily="18" charset="0"/>
                      </a:endParaRPr>
                    </a:p>
                  </a:txBody>
                  <a:tcPr marL="55282" marR="55282" marT="0" marB="0" anchor="ctr">
                    <a:lnB w="12700" cap="flat" cmpd="sng" algn="ctr">
                      <a:solidFill>
                        <a:schemeClr val="tx1"/>
                      </a:solidFill>
                      <a:prstDash val="solid"/>
                      <a:round/>
                      <a:headEnd type="none" w="med" len="med"/>
                      <a:tailEnd type="none" w="med" len="med"/>
                    </a:lnB>
                  </a:tcP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Akademik Personel (</a:t>
                      </a:r>
                      <a:r>
                        <a:rPr lang="tr-TR" sz="1700" dirty="0" err="1">
                          <a:effectLst/>
                          <a:latin typeface="Times New Roman" panose="02020603050405020304" pitchFamily="18" charset="0"/>
                          <a:cs typeface="Times New Roman" panose="02020603050405020304" pitchFamily="18" charset="0"/>
                        </a:rPr>
                        <a:t>Öğr.Gör</a:t>
                      </a:r>
                      <a:r>
                        <a:rPr lang="tr-TR" sz="1700" dirty="0">
                          <a:effectLst/>
                          <a:latin typeface="Times New Roman" panose="02020603050405020304" pitchFamily="18" charset="0"/>
                          <a:cs typeface="Times New Roman" panose="02020603050405020304" pitchFamily="18" charset="0"/>
                        </a:rPr>
                        <a:t>)</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307172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776846" y="623454"/>
            <a:ext cx="6764482" cy="830997"/>
          </a:xfrm>
          <a:prstGeom prst="rect">
            <a:avLst/>
          </a:prstGeom>
          <a:noFill/>
        </p:spPr>
        <p:txBody>
          <a:bodyPr wrap="square" rtlCol="0">
            <a:spAutoFit/>
          </a:bodyPr>
          <a:lstStyle/>
          <a:p>
            <a:pPr algn="ctr"/>
            <a:r>
              <a:rPr lang="tr-TR" sz="2400" b="1" dirty="0"/>
              <a:t>BİRİM PERSONELLERİ</a:t>
            </a:r>
          </a:p>
          <a:p>
            <a:pPr algn="ctr"/>
            <a:endParaRPr lang="tr-TR" sz="2400" b="1" dirty="0"/>
          </a:p>
        </p:txBody>
      </p:sp>
      <p:graphicFrame>
        <p:nvGraphicFramePr>
          <p:cNvPr id="3" name="Tablo 2"/>
          <p:cNvGraphicFramePr>
            <a:graphicFrameLocks noGrp="1"/>
          </p:cNvGraphicFramePr>
          <p:nvPr>
            <p:extLst>
              <p:ext uri="{D42A27DB-BD31-4B8C-83A1-F6EECF244321}">
                <p14:modId xmlns:p14="http://schemas.microsoft.com/office/powerpoint/2010/main" val="3789394657"/>
              </p:ext>
            </p:extLst>
          </p:nvPr>
        </p:nvGraphicFramePr>
        <p:xfrm>
          <a:off x="2087250" y="1180619"/>
          <a:ext cx="8087058" cy="3862228"/>
        </p:xfrm>
        <a:graphic>
          <a:graphicData uri="http://schemas.openxmlformats.org/drawingml/2006/table">
            <a:tbl>
              <a:tblPr firstRow="1" firstCol="1" bandRow="1">
                <a:tableStyleId>{2D5ABB26-0587-4C30-8999-92F81FD0307C}</a:tableStyleId>
              </a:tblPr>
              <a:tblGrid>
                <a:gridCol w="913527">
                  <a:extLst>
                    <a:ext uri="{9D8B030D-6E8A-4147-A177-3AD203B41FA5}">
                      <a16:colId xmlns:a16="http://schemas.microsoft.com/office/drawing/2014/main" val="20000"/>
                    </a:ext>
                  </a:extLst>
                </a:gridCol>
                <a:gridCol w="1764405">
                  <a:extLst>
                    <a:ext uri="{9D8B030D-6E8A-4147-A177-3AD203B41FA5}">
                      <a16:colId xmlns:a16="http://schemas.microsoft.com/office/drawing/2014/main" val="20001"/>
                    </a:ext>
                  </a:extLst>
                </a:gridCol>
                <a:gridCol w="2197820">
                  <a:extLst>
                    <a:ext uri="{9D8B030D-6E8A-4147-A177-3AD203B41FA5}">
                      <a16:colId xmlns:a16="http://schemas.microsoft.com/office/drawing/2014/main" val="20002"/>
                    </a:ext>
                  </a:extLst>
                </a:gridCol>
                <a:gridCol w="3211306">
                  <a:extLst>
                    <a:ext uri="{9D8B030D-6E8A-4147-A177-3AD203B41FA5}">
                      <a16:colId xmlns:a16="http://schemas.microsoft.com/office/drawing/2014/main" val="20003"/>
                    </a:ext>
                  </a:extLst>
                </a:gridCol>
              </a:tblGrid>
              <a:tr h="442118">
                <a:tc>
                  <a:txBody>
                    <a:bodyPr/>
                    <a:lstStyle/>
                    <a:p>
                      <a:pPr algn="ctr">
                        <a:lnSpc>
                          <a:spcPct val="150000"/>
                        </a:lnSpc>
                        <a:spcAft>
                          <a:spcPts val="0"/>
                        </a:spcAft>
                      </a:pPr>
                      <a:r>
                        <a:rPr lang="tr-TR" sz="1700" b="1" dirty="0">
                          <a:effectLst/>
                          <a:latin typeface="Times New Roman" panose="02020603050405020304" pitchFamily="18" charset="0"/>
                          <a:cs typeface="Times New Roman" panose="02020603050405020304" pitchFamily="18" charset="0"/>
                        </a:rPr>
                        <a:t>Sıra</a:t>
                      </a:r>
                      <a:endParaRPr lang="tr-TR" sz="1700" b="1" dirty="0">
                        <a:effectLst/>
                        <a:latin typeface="Times New Roman" panose="02020603050405020304" pitchFamily="18" charset="0"/>
                        <a:ea typeface="Calibri"/>
                        <a:cs typeface="Times New Roman" panose="02020603050405020304" pitchFamily="18" charset="0"/>
                      </a:endParaRPr>
                    </a:p>
                  </a:txBody>
                  <a:tcPr marL="55282" marR="55282" marT="0" marB="0">
                    <a:lnB w="12700" cap="flat" cmpd="sng" algn="ctr">
                      <a:solidFill>
                        <a:schemeClr val="tx1"/>
                      </a:solidFill>
                      <a:prstDash val="solid"/>
                      <a:round/>
                      <a:headEnd type="none" w="med" len="med"/>
                      <a:tailEnd type="none" w="med" len="med"/>
                    </a:lnB>
                  </a:tcPr>
                </a:tc>
                <a:tc>
                  <a:txBody>
                    <a:bodyPr/>
                    <a:lstStyle/>
                    <a:p>
                      <a:pPr algn="l">
                        <a:lnSpc>
                          <a:spcPct val="150000"/>
                        </a:lnSpc>
                        <a:spcAft>
                          <a:spcPts val="0"/>
                        </a:spcAft>
                      </a:pPr>
                      <a:r>
                        <a:rPr lang="tr-TR" sz="1700" b="1" dirty="0">
                          <a:effectLst/>
                          <a:latin typeface="Times New Roman" panose="02020603050405020304" pitchFamily="18" charset="0"/>
                          <a:cs typeface="Times New Roman" panose="02020603050405020304" pitchFamily="18" charset="0"/>
                        </a:rPr>
                        <a:t>Adı </a:t>
                      </a:r>
                      <a:endParaRPr lang="tr-TR" sz="1700" b="1" dirty="0">
                        <a:effectLst/>
                        <a:latin typeface="Times New Roman" panose="02020603050405020304" pitchFamily="18" charset="0"/>
                        <a:ea typeface="Calibri"/>
                        <a:cs typeface="Times New Roman" panose="02020603050405020304" pitchFamily="18" charset="0"/>
                      </a:endParaRPr>
                    </a:p>
                  </a:txBody>
                  <a:tcPr marL="55282" marR="55282" marT="0" marB="0">
                    <a:lnB w="12700" cap="flat" cmpd="sng" algn="ctr">
                      <a:solidFill>
                        <a:schemeClr val="tx1"/>
                      </a:solidFill>
                      <a:prstDash val="solid"/>
                      <a:round/>
                      <a:headEnd type="none" w="med" len="med"/>
                      <a:tailEnd type="none" w="med" len="med"/>
                    </a:lnB>
                  </a:tcPr>
                </a:tc>
                <a:tc>
                  <a:txBody>
                    <a:bodyPr/>
                    <a:lstStyle/>
                    <a:p>
                      <a:pPr algn="l">
                        <a:lnSpc>
                          <a:spcPct val="150000"/>
                        </a:lnSpc>
                        <a:spcAft>
                          <a:spcPts val="0"/>
                        </a:spcAft>
                      </a:pPr>
                      <a:r>
                        <a:rPr lang="tr-TR" sz="1700" b="1" dirty="0">
                          <a:effectLst/>
                          <a:latin typeface="Times New Roman" panose="02020603050405020304" pitchFamily="18" charset="0"/>
                          <a:cs typeface="Times New Roman" panose="02020603050405020304" pitchFamily="18" charset="0"/>
                        </a:rPr>
                        <a:t>Soyadı </a:t>
                      </a:r>
                      <a:endParaRPr lang="tr-TR" sz="1700" b="1" dirty="0">
                        <a:effectLst/>
                        <a:latin typeface="Times New Roman" panose="02020603050405020304" pitchFamily="18" charset="0"/>
                        <a:ea typeface="Calibri"/>
                        <a:cs typeface="Times New Roman" panose="02020603050405020304" pitchFamily="18" charset="0"/>
                      </a:endParaRPr>
                    </a:p>
                  </a:txBody>
                  <a:tcPr marL="55282" marR="55282" marT="0" marB="0">
                    <a:lnB w="12700" cap="flat" cmpd="sng" algn="ctr">
                      <a:solidFill>
                        <a:schemeClr val="tx1"/>
                      </a:solidFill>
                      <a:prstDash val="solid"/>
                      <a:round/>
                      <a:headEnd type="none" w="med" len="med"/>
                      <a:tailEnd type="none" w="med" len="med"/>
                    </a:lnB>
                  </a:tcPr>
                </a:tc>
                <a:tc>
                  <a:txBody>
                    <a:bodyPr/>
                    <a:lstStyle/>
                    <a:p>
                      <a:pPr algn="l">
                        <a:lnSpc>
                          <a:spcPct val="150000"/>
                        </a:lnSpc>
                        <a:spcAft>
                          <a:spcPts val="0"/>
                        </a:spcAft>
                      </a:pPr>
                      <a:r>
                        <a:rPr lang="tr-TR" sz="1700" b="1" dirty="0">
                          <a:effectLst/>
                          <a:latin typeface="Times New Roman" panose="02020603050405020304" pitchFamily="18" charset="0"/>
                          <a:cs typeface="Times New Roman" panose="02020603050405020304" pitchFamily="18" charset="0"/>
                        </a:rPr>
                        <a:t>Görevi </a:t>
                      </a:r>
                      <a:endParaRPr lang="tr-TR" sz="1700" b="1" dirty="0">
                        <a:effectLst/>
                        <a:latin typeface="Times New Roman" panose="02020603050405020304" pitchFamily="18" charset="0"/>
                        <a:ea typeface="Calibri"/>
                        <a:cs typeface="Times New Roman" panose="02020603050405020304" pitchFamily="18" charset="0"/>
                      </a:endParaRPr>
                    </a:p>
                  </a:txBody>
                  <a:tcPr marL="55282" marR="55282" marT="0" marB="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55405">
                <a:tc>
                  <a:txBody>
                    <a:bodyPr/>
                    <a:lstStyle/>
                    <a:p>
                      <a:pPr algn="ctr">
                        <a:lnSpc>
                          <a:spcPct val="150000"/>
                        </a:lnSpc>
                        <a:spcAft>
                          <a:spcPts val="0"/>
                        </a:spcAft>
                      </a:pPr>
                      <a:r>
                        <a:rPr lang="tr-TR" sz="1700" dirty="0">
                          <a:effectLst/>
                          <a:latin typeface="Times New Roman" panose="02020603050405020304" pitchFamily="18" charset="0"/>
                          <a:ea typeface="+mn-ea"/>
                          <a:cs typeface="Times New Roman" panose="02020603050405020304" pitchFamily="18" charset="0"/>
                        </a:rPr>
                        <a:t>9</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lnT w="12700" cap="flat" cmpd="sng" algn="ctr">
                      <a:solidFill>
                        <a:schemeClr val="tx1"/>
                      </a:solidFill>
                      <a:prstDash val="solid"/>
                      <a:round/>
                      <a:headEnd type="none" w="med" len="med"/>
                      <a:tailEnd type="none" w="med" len="med"/>
                    </a:lnT>
                  </a:tcP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Haydar</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lnT w="12700" cap="flat" cmpd="sng" algn="ctr">
                      <a:solidFill>
                        <a:schemeClr val="tx1"/>
                      </a:solidFill>
                      <a:prstDash val="solid"/>
                      <a:round/>
                      <a:headEnd type="none" w="med" len="med"/>
                      <a:tailEnd type="none" w="med" len="med"/>
                    </a:lnT>
                  </a:tcP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DEMİRAY</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lnT w="12700" cap="flat" cmpd="sng" algn="ctr">
                      <a:solidFill>
                        <a:schemeClr val="tx1"/>
                      </a:solidFill>
                      <a:prstDash val="solid"/>
                      <a:round/>
                      <a:headEnd type="none" w="med" len="med"/>
                      <a:tailEnd type="none" w="med" len="med"/>
                    </a:lnT>
                  </a:tcP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Akademik Personel (</a:t>
                      </a:r>
                      <a:r>
                        <a:rPr lang="tr-TR" sz="1700" dirty="0" err="1">
                          <a:effectLst/>
                          <a:latin typeface="Times New Roman" panose="02020603050405020304" pitchFamily="18" charset="0"/>
                          <a:cs typeface="Times New Roman" panose="02020603050405020304" pitchFamily="18" charset="0"/>
                        </a:rPr>
                        <a:t>Öğr.Gör</a:t>
                      </a:r>
                      <a:r>
                        <a:rPr lang="tr-TR" sz="1700" dirty="0">
                          <a:effectLst/>
                          <a:latin typeface="Times New Roman" panose="02020603050405020304" pitchFamily="18" charset="0"/>
                          <a:cs typeface="Times New Roman" panose="02020603050405020304" pitchFamily="18" charset="0"/>
                        </a:rPr>
                        <a:t>)</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11"/>
                  </a:ext>
                </a:extLst>
              </a:tr>
              <a:tr h="155405">
                <a:tc>
                  <a:txBody>
                    <a:bodyPr/>
                    <a:lstStyle/>
                    <a:p>
                      <a:pPr algn="ctr">
                        <a:lnSpc>
                          <a:spcPct val="150000"/>
                        </a:lnSpc>
                        <a:spcAft>
                          <a:spcPts val="0"/>
                        </a:spcAft>
                      </a:pPr>
                      <a:r>
                        <a:rPr lang="tr-TR" sz="1700" dirty="0">
                          <a:effectLst/>
                          <a:latin typeface="Times New Roman" panose="02020603050405020304" pitchFamily="18" charset="0"/>
                          <a:cs typeface="Times New Roman" panose="02020603050405020304" pitchFamily="18" charset="0"/>
                        </a:rPr>
                        <a:t>10</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Mahmut</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UYAR</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Akademik Personel (</a:t>
                      </a:r>
                      <a:r>
                        <a:rPr lang="tr-TR" sz="1700" dirty="0" err="1">
                          <a:effectLst/>
                          <a:latin typeface="Times New Roman" panose="02020603050405020304" pitchFamily="18" charset="0"/>
                          <a:cs typeface="Times New Roman" panose="02020603050405020304" pitchFamily="18" charset="0"/>
                        </a:rPr>
                        <a:t>Öğr.Gör</a:t>
                      </a:r>
                      <a:r>
                        <a:rPr lang="tr-TR" sz="1700" dirty="0">
                          <a:effectLst/>
                          <a:latin typeface="Times New Roman" panose="02020603050405020304" pitchFamily="18" charset="0"/>
                          <a:cs typeface="Times New Roman" panose="02020603050405020304" pitchFamily="18" charset="0"/>
                        </a:rPr>
                        <a:t>)</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extLst>
                  <a:ext uri="{0D108BD9-81ED-4DB2-BD59-A6C34878D82A}">
                    <a16:rowId xmlns:a16="http://schemas.microsoft.com/office/drawing/2014/main" val="10012"/>
                  </a:ext>
                </a:extLst>
              </a:tr>
              <a:tr h="155405">
                <a:tc>
                  <a:txBody>
                    <a:bodyPr/>
                    <a:lstStyle/>
                    <a:p>
                      <a:pPr algn="ctr">
                        <a:lnSpc>
                          <a:spcPct val="150000"/>
                        </a:lnSpc>
                        <a:spcAft>
                          <a:spcPts val="0"/>
                        </a:spcAft>
                      </a:pPr>
                      <a:r>
                        <a:rPr lang="tr-TR" sz="1700" dirty="0">
                          <a:effectLst/>
                          <a:latin typeface="Times New Roman" panose="02020603050405020304" pitchFamily="18" charset="0"/>
                          <a:cs typeface="Times New Roman" panose="02020603050405020304" pitchFamily="18" charset="0"/>
                        </a:rPr>
                        <a:t>11</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Muhittin Selami</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ERMAN</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Akademik Personel (</a:t>
                      </a:r>
                      <a:r>
                        <a:rPr lang="tr-TR" sz="1700" dirty="0" err="1">
                          <a:effectLst/>
                          <a:latin typeface="Times New Roman" panose="02020603050405020304" pitchFamily="18" charset="0"/>
                          <a:cs typeface="Times New Roman" panose="02020603050405020304" pitchFamily="18" charset="0"/>
                        </a:rPr>
                        <a:t>Öğr.Gör</a:t>
                      </a:r>
                      <a:r>
                        <a:rPr lang="tr-TR" sz="1700" dirty="0">
                          <a:effectLst/>
                          <a:latin typeface="Times New Roman" panose="02020603050405020304" pitchFamily="18" charset="0"/>
                          <a:cs typeface="Times New Roman" panose="02020603050405020304" pitchFamily="18" charset="0"/>
                        </a:rPr>
                        <a:t>)</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extLst>
                  <a:ext uri="{0D108BD9-81ED-4DB2-BD59-A6C34878D82A}">
                    <a16:rowId xmlns:a16="http://schemas.microsoft.com/office/drawing/2014/main" val="10013"/>
                  </a:ext>
                </a:extLst>
              </a:tr>
              <a:tr h="155405">
                <a:tc>
                  <a:txBody>
                    <a:bodyPr/>
                    <a:lstStyle/>
                    <a:p>
                      <a:pPr algn="ctr">
                        <a:lnSpc>
                          <a:spcPct val="150000"/>
                        </a:lnSpc>
                        <a:spcAft>
                          <a:spcPts val="0"/>
                        </a:spcAft>
                      </a:pPr>
                      <a:r>
                        <a:rPr lang="tr-TR" sz="1700" dirty="0">
                          <a:effectLst/>
                          <a:latin typeface="Times New Roman" panose="02020603050405020304" pitchFamily="18" charset="0"/>
                          <a:cs typeface="Times New Roman" panose="02020603050405020304" pitchFamily="18" charset="0"/>
                        </a:rPr>
                        <a:t>12</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Osman</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KUNCAN</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Akademik Personel (</a:t>
                      </a:r>
                      <a:r>
                        <a:rPr lang="tr-TR" sz="1700" dirty="0" err="1">
                          <a:effectLst/>
                          <a:latin typeface="Times New Roman" panose="02020603050405020304" pitchFamily="18" charset="0"/>
                          <a:cs typeface="Times New Roman" panose="02020603050405020304" pitchFamily="18" charset="0"/>
                        </a:rPr>
                        <a:t>Öğr.Gör</a:t>
                      </a:r>
                      <a:r>
                        <a:rPr lang="tr-TR" sz="1700" dirty="0">
                          <a:effectLst/>
                          <a:latin typeface="Times New Roman" panose="02020603050405020304" pitchFamily="18" charset="0"/>
                          <a:cs typeface="Times New Roman" panose="02020603050405020304" pitchFamily="18" charset="0"/>
                        </a:rPr>
                        <a:t>)</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extLst>
                  <a:ext uri="{0D108BD9-81ED-4DB2-BD59-A6C34878D82A}">
                    <a16:rowId xmlns:a16="http://schemas.microsoft.com/office/drawing/2014/main" val="10014"/>
                  </a:ext>
                </a:extLst>
              </a:tr>
              <a:tr h="155405">
                <a:tc>
                  <a:txBody>
                    <a:bodyPr/>
                    <a:lstStyle/>
                    <a:p>
                      <a:pPr algn="ctr">
                        <a:lnSpc>
                          <a:spcPct val="150000"/>
                        </a:lnSpc>
                        <a:spcAft>
                          <a:spcPts val="0"/>
                        </a:spcAft>
                      </a:pPr>
                      <a:r>
                        <a:rPr lang="tr-TR" sz="1700" dirty="0">
                          <a:effectLst/>
                          <a:latin typeface="Times New Roman" panose="02020603050405020304" pitchFamily="18" charset="0"/>
                          <a:cs typeface="Times New Roman" panose="02020603050405020304" pitchFamily="18" charset="0"/>
                        </a:rPr>
                        <a:t>13</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Şule Azime</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YENİÇERİ</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Akademik Personel (</a:t>
                      </a:r>
                      <a:r>
                        <a:rPr lang="tr-TR" sz="1700" dirty="0" err="1">
                          <a:effectLst/>
                          <a:latin typeface="Times New Roman" panose="02020603050405020304" pitchFamily="18" charset="0"/>
                          <a:cs typeface="Times New Roman" panose="02020603050405020304" pitchFamily="18" charset="0"/>
                        </a:rPr>
                        <a:t>Öğr.Gör</a:t>
                      </a:r>
                      <a:r>
                        <a:rPr lang="tr-TR" sz="1700" dirty="0">
                          <a:effectLst/>
                          <a:latin typeface="Times New Roman" panose="02020603050405020304" pitchFamily="18" charset="0"/>
                          <a:cs typeface="Times New Roman" panose="02020603050405020304" pitchFamily="18" charset="0"/>
                        </a:rPr>
                        <a:t>)</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extLst>
                  <a:ext uri="{0D108BD9-81ED-4DB2-BD59-A6C34878D82A}">
                    <a16:rowId xmlns:a16="http://schemas.microsoft.com/office/drawing/2014/main" val="10015"/>
                  </a:ext>
                </a:extLst>
              </a:tr>
              <a:tr h="155405">
                <a:tc>
                  <a:txBody>
                    <a:bodyPr/>
                    <a:lstStyle/>
                    <a:p>
                      <a:pPr algn="ctr">
                        <a:lnSpc>
                          <a:spcPct val="150000"/>
                        </a:lnSpc>
                        <a:spcAft>
                          <a:spcPts val="0"/>
                        </a:spcAft>
                      </a:pPr>
                      <a:r>
                        <a:rPr lang="tr-TR" sz="1700" dirty="0">
                          <a:effectLst/>
                          <a:latin typeface="Times New Roman" panose="02020603050405020304" pitchFamily="18" charset="0"/>
                          <a:cs typeface="Times New Roman" panose="02020603050405020304" pitchFamily="18" charset="0"/>
                        </a:rPr>
                        <a:t>14</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Uyan</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YÜKSEL</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Akademik Personel (</a:t>
                      </a:r>
                      <a:r>
                        <a:rPr lang="tr-TR" sz="1700" dirty="0" err="1">
                          <a:effectLst/>
                          <a:latin typeface="Times New Roman" panose="02020603050405020304" pitchFamily="18" charset="0"/>
                          <a:cs typeface="Times New Roman" panose="02020603050405020304" pitchFamily="18" charset="0"/>
                        </a:rPr>
                        <a:t>Dr.Öğr.Üyesi</a:t>
                      </a:r>
                      <a:r>
                        <a:rPr lang="tr-TR" sz="1700" dirty="0">
                          <a:effectLst/>
                          <a:latin typeface="Times New Roman" panose="02020603050405020304" pitchFamily="18" charset="0"/>
                          <a:cs typeface="Times New Roman" panose="02020603050405020304" pitchFamily="18" charset="0"/>
                        </a:rPr>
                        <a:t>)</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extLst>
                  <a:ext uri="{0D108BD9-81ED-4DB2-BD59-A6C34878D82A}">
                    <a16:rowId xmlns:a16="http://schemas.microsoft.com/office/drawing/2014/main" val="10016"/>
                  </a:ext>
                </a:extLst>
              </a:tr>
              <a:tr h="155405">
                <a:tc>
                  <a:txBody>
                    <a:bodyPr/>
                    <a:lstStyle/>
                    <a:p>
                      <a:pPr algn="ctr">
                        <a:lnSpc>
                          <a:spcPct val="150000"/>
                        </a:lnSpc>
                        <a:spcAft>
                          <a:spcPts val="0"/>
                        </a:spcAft>
                      </a:pPr>
                      <a:r>
                        <a:rPr lang="tr-TR" sz="1700" dirty="0">
                          <a:effectLst/>
                          <a:latin typeface="Times New Roman" panose="02020603050405020304" pitchFamily="18" charset="0"/>
                          <a:cs typeface="Times New Roman" panose="02020603050405020304" pitchFamily="18" charset="0"/>
                        </a:rPr>
                        <a:t>15</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Yaşar </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KAYAN</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Akademik Personel (</a:t>
                      </a:r>
                      <a:r>
                        <a:rPr lang="tr-TR" sz="1700" dirty="0" err="1">
                          <a:effectLst/>
                          <a:latin typeface="Times New Roman" panose="02020603050405020304" pitchFamily="18" charset="0"/>
                          <a:cs typeface="Times New Roman" panose="02020603050405020304" pitchFamily="18" charset="0"/>
                        </a:rPr>
                        <a:t>Öğr.Gör</a:t>
                      </a:r>
                      <a:r>
                        <a:rPr lang="tr-TR" sz="1700" dirty="0">
                          <a:effectLst/>
                          <a:latin typeface="Times New Roman" panose="02020603050405020304" pitchFamily="18" charset="0"/>
                          <a:cs typeface="Times New Roman" panose="02020603050405020304" pitchFamily="18" charset="0"/>
                        </a:rPr>
                        <a:t>)</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extLst>
                  <a:ext uri="{0D108BD9-81ED-4DB2-BD59-A6C34878D82A}">
                    <a16:rowId xmlns:a16="http://schemas.microsoft.com/office/drawing/2014/main" val="10017"/>
                  </a:ext>
                </a:extLst>
              </a:tr>
              <a:tr h="155405">
                <a:tc>
                  <a:txBody>
                    <a:bodyPr/>
                    <a:lstStyle/>
                    <a:p>
                      <a:pPr algn="ctr">
                        <a:lnSpc>
                          <a:spcPct val="150000"/>
                        </a:lnSpc>
                        <a:spcAft>
                          <a:spcPts val="0"/>
                        </a:spcAft>
                      </a:pPr>
                      <a:r>
                        <a:rPr lang="tr-TR" sz="1700" dirty="0">
                          <a:effectLst/>
                          <a:latin typeface="Times New Roman" panose="02020603050405020304" pitchFamily="18" charset="0"/>
                          <a:cs typeface="Times New Roman" panose="02020603050405020304" pitchFamily="18" charset="0"/>
                        </a:rPr>
                        <a:t>16</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Yunus</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ALP</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Akademik Personel (</a:t>
                      </a:r>
                      <a:r>
                        <a:rPr lang="tr-TR" sz="1700" dirty="0" err="1">
                          <a:effectLst/>
                          <a:latin typeface="Times New Roman" panose="02020603050405020304" pitchFamily="18" charset="0"/>
                          <a:cs typeface="Times New Roman" panose="02020603050405020304" pitchFamily="18" charset="0"/>
                        </a:rPr>
                        <a:t>Öğr.Gör</a:t>
                      </a:r>
                      <a:r>
                        <a:rPr lang="tr-TR" sz="1700" dirty="0">
                          <a:effectLst/>
                          <a:latin typeface="Times New Roman" panose="02020603050405020304" pitchFamily="18" charset="0"/>
                          <a:cs typeface="Times New Roman" panose="02020603050405020304" pitchFamily="18" charset="0"/>
                        </a:rPr>
                        <a:t>)</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extLst>
                  <a:ext uri="{0D108BD9-81ED-4DB2-BD59-A6C34878D82A}">
                    <a16:rowId xmlns:a16="http://schemas.microsoft.com/office/drawing/2014/main" val="10018"/>
                  </a:ext>
                </a:extLst>
              </a:tr>
              <a:tr h="155405">
                <a:tc>
                  <a:txBody>
                    <a:bodyPr/>
                    <a:lstStyle/>
                    <a:p>
                      <a:pPr algn="ctr">
                        <a:lnSpc>
                          <a:spcPct val="150000"/>
                        </a:lnSpc>
                        <a:spcAft>
                          <a:spcPts val="0"/>
                        </a:spcAft>
                      </a:pPr>
                      <a:r>
                        <a:rPr lang="tr-TR" sz="1700" dirty="0">
                          <a:effectLst/>
                          <a:latin typeface="Times New Roman" panose="02020603050405020304" pitchFamily="18" charset="0"/>
                          <a:cs typeface="Times New Roman" panose="02020603050405020304" pitchFamily="18" charset="0"/>
                        </a:rPr>
                        <a:t>17</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Hüsamettin</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NAS</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Akademik Personel (</a:t>
                      </a:r>
                      <a:r>
                        <a:rPr lang="tr-TR" sz="1700" dirty="0" err="1">
                          <a:effectLst/>
                          <a:latin typeface="Times New Roman" panose="02020603050405020304" pitchFamily="18" charset="0"/>
                          <a:cs typeface="Times New Roman" panose="02020603050405020304" pitchFamily="18" charset="0"/>
                        </a:rPr>
                        <a:t>Öğr.Gör</a:t>
                      </a:r>
                      <a:r>
                        <a:rPr lang="tr-TR" sz="1700" dirty="0">
                          <a:effectLst/>
                          <a:latin typeface="Times New Roman" panose="02020603050405020304" pitchFamily="18" charset="0"/>
                          <a:cs typeface="Times New Roman" panose="02020603050405020304" pitchFamily="18" charset="0"/>
                        </a:rPr>
                        <a:t>)</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tc>
                <a:extLst>
                  <a:ext uri="{0D108BD9-81ED-4DB2-BD59-A6C34878D82A}">
                    <a16:rowId xmlns:a16="http://schemas.microsoft.com/office/drawing/2014/main" val="10019"/>
                  </a:ext>
                </a:extLst>
              </a:tr>
              <a:tr h="155405">
                <a:tc>
                  <a:txBody>
                    <a:bodyPr/>
                    <a:lstStyle/>
                    <a:p>
                      <a:pPr algn="ctr">
                        <a:lnSpc>
                          <a:spcPct val="150000"/>
                        </a:lnSpc>
                        <a:spcAft>
                          <a:spcPts val="0"/>
                        </a:spcAft>
                      </a:pPr>
                      <a:r>
                        <a:rPr lang="tr-TR" sz="1700" dirty="0">
                          <a:effectLst/>
                          <a:latin typeface="Times New Roman" panose="02020603050405020304" pitchFamily="18" charset="0"/>
                          <a:ea typeface="+mn-ea"/>
                          <a:cs typeface="Times New Roman" panose="02020603050405020304" pitchFamily="18" charset="0"/>
                        </a:rPr>
                        <a:t>18</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lnB w="12700" cap="flat" cmpd="sng" algn="ctr">
                      <a:solidFill>
                        <a:schemeClr val="tx1"/>
                      </a:solidFill>
                      <a:prstDash val="solid"/>
                      <a:round/>
                      <a:headEnd type="none" w="med" len="med"/>
                      <a:tailEnd type="none" w="med" len="med"/>
                    </a:lnB>
                  </a:tcP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Mehmet</a:t>
                      </a:r>
                      <a:r>
                        <a:rPr lang="tr-TR" sz="1700" baseline="0" dirty="0">
                          <a:effectLst/>
                          <a:latin typeface="Times New Roman" panose="02020603050405020304" pitchFamily="18" charset="0"/>
                          <a:cs typeface="Times New Roman" panose="02020603050405020304" pitchFamily="18" charset="0"/>
                        </a:rPr>
                        <a:t> Rıdvan</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lnB w="12700" cap="flat" cmpd="sng" algn="ctr">
                      <a:solidFill>
                        <a:schemeClr val="tx1"/>
                      </a:solidFill>
                      <a:prstDash val="solid"/>
                      <a:round/>
                      <a:headEnd type="none" w="med" len="med"/>
                      <a:tailEnd type="none" w="med" len="med"/>
                    </a:lnB>
                  </a:tcP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ALTUNKUM</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lnB w="12700" cap="flat" cmpd="sng" algn="ctr">
                      <a:solidFill>
                        <a:schemeClr val="tx1"/>
                      </a:solidFill>
                      <a:prstDash val="solid"/>
                      <a:round/>
                      <a:headEnd type="none" w="med" len="med"/>
                      <a:tailEnd type="none" w="med" len="med"/>
                    </a:lnB>
                  </a:tcPr>
                </a:tc>
                <a:tc>
                  <a:txBody>
                    <a:bodyPr/>
                    <a:lstStyle/>
                    <a:p>
                      <a:pPr>
                        <a:lnSpc>
                          <a:spcPct val="150000"/>
                        </a:lnSpc>
                        <a:spcAft>
                          <a:spcPts val="0"/>
                        </a:spcAft>
                      </a:pPr>
                      <a:r>
                        <a:rPr lang="tr-TR" sz="1700" dirty="0">
                          <a:effectLst/>
                          <a:latin typeface="Times New Roman" panose="02020603050405020304" pitchFamily="18" charset="0"/>
                          <a:cs typeface="Times New Roman" panose="02020603050405020304" pitchFamily="18" charset="0"/>
                        </a:rPr>
                        <a:t>Akademik Personel (</a:t>
                      </a:r>
                      <a:r>
                        <a:rPr lang="tr-TR" sz="1700" dirty="0" err="1">
                          <a:effectLst/>
                          <a:latin typeface="Times New Roman" panose="02020603050405020304" pitchFamily="18" charset="0"/>
                          <a:cs typeface="Times New Roman" panose="02020603050405020304" pitchFamily="18" charset="0"/>
                        </a:rPr>
                        <a:t>Öğr.Gör</a:t>
                      </a:r>
                      <a:r>
                        <a:rPr lang="tr-TR" sz="1700" dirty="0">
                          <a:effectLst/>
                          <a:latin typeface="Times New Roman" panose="02020603050405020304" pitchFamily="18" charset="0"/>
                          <a:cs typeface="Times New Roman" panose="02020603050405020304" pitchFamily="18" charset="0"/>
                        </a:rPr>
                        <a:t>)</a:t>
                      </a:r>
                      <a:endParaRPr lang="tr-TR" sz="1700" dirty="0">
                        <a:effectLst/>
                        <a:latin typeface="Times New Roman" panose="02020603050405020304" pitchFamily="18" charset="0"/>
                        <a:ea typeface="Calibri"/>
                        <a:cs typeface="Times New Roman" panose="02020603050405020304" pitchFamily="18" charset="0"/>
                      </a:endParaRPr>
                    </a:p>
                  </a:txBody>
                  <a:tcPr marL="55282" marR="55282"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96411689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4009</TotalTime>
  <Words>1114</Words>
  <Application>Microsoft Office PowerPoint</Application>
  <PresentationFormat>Geniş ekran</PresentationFormat>
  <Paragraphs>318</Paragraphs>
  <Slides>20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20</vt:i4>
      </vt:variant>
    </vt:vector>
  </HeadingPairs>
  <TitlesOfParts>
    <vt:vector size="26" baseType="lpstr">
      <vt:lpstr>Arial</vt:lpstr>
      <vt:lpstr>Calibri</vt:lpstr>
      <vt:lpstr>Calibri Light</vt:lpstr>
      <vt:lpstr>Montserrat Alternates</vt:lpstr>
      <vt:lpstr>Times New Roman</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Omer YATGIN</dc:creator>
  <cp:lastModifiedBy>ABDULGANİ GÖZ</cp:lastModifiedBy>
  <cp:revision>303</cp:revision>
  <dcterms:created xsi:type="dcterms:W3CDTF">2018-02-07T07:43:50Z</dcterms:created>
  <dcterms:modified xsi:type="dcterms:W3CDTF">2024-12-18T08:07:15Z</dcterms:modified>
</cp:coreProperties>
</file>