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2" r:id="rId2"/>
    <p:sldId id="395" r:id="rId3"/>
    <p:sldId id="390" r:id="rId4"/>
    <p:sldId id="399" r:id="rId5"/>
    <p:sldId id="401" r:id="rId6"/>
    <p:sldId id="589" r:id="rId7"/>
    <p:sldId id="403" r:id="rId8"/>
    <p:sldId id="550" r:id="rId9"/>
    <p:sldId id="605" r:id="rId10"/>
    <p:sldId id="584" r:id="rId11"/>
    <p:sldId id="510" r:id="rId12"/>
    <p:sldId id="615" r:id="rId13"/>
    <p:sldId id="588" r:id="rId14"/>
    <p:sldId id="394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F5"/>
    <a:srgbClr val="EEC41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Orta Stil 3 - 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7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1. Sınıf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Bilgisayar Teknolojileri</c:v>
                </c:pt>
                <c:pt idx="1">
                  <c:v>Elektrik ve Enerji</c:v>
                </c:pt>
                <c:pt idx="2">
                  <c:v>Gıda İşleme</c:v>
                </c:pt>
                <c:pt idx="3">
                  <c:v>Kimya ve Kimyasal İşleme Teknolojileri</c:v>
                </c:pt>
                <c:pt idx="4">
                  <c:v>İnşaat</c:v>
                </c:pt>
                <c:pt idx="5">
                  <c:v>Makine ve Metal Teknolojileri</c:v>
                </c:pt>
                <c:pt idx="6">
                  <c:v>Mülkiyet Koruma ve Güvenlik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75</c:v>
                </c:pt>
                <c:pt idx="1">
                  <c:v>63</c:v>
                </c:pt>
                <c:pt idx="2">
                  <c:v>34</c:v>
                </c:pt>
                <c:pt idx="3">
                  <c:v>61</c:v>
                </c:pt>
                <c:pt idx="4">
                  <c:v>45</c:v>
                </c:pt>
                <c:pt idx="5">
                  <c:v>45</c:v>
                </c:pt>
                <c:pt idx="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2-4E17-8AB5-CFFABAAC776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2. Sınıf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Sayfa1!$A$2:$A$8</c:f>
              <c:strCache>
                <c:ptCount val="7"/>
                <c:pt idx="0">
                  <c:v>Bilgisayar Teknolojileri</c:v>
                </c:pt>
                <c:pt idx="1">
                  <c:v>Elektrik ve Enerji</c:v>
                </c:pt>
                <c:pt idx="2">
                  <c:v>Gıda İşleme</c:v>
                </c:pt>
                <c:pt idx="3">
                  <c:v>Kimya ve Kimyasal İşleme Teknolojileri</c:v>
                </c:pt>
                <c:pt idx="4">
                  <c:v>İnşaat</c:v>
                </c:pt>
                <c:pt idx="5">
                  <c:v>Makine ve Metal Teknolojileri</c:v>
                </c:pt>
                <c:pt idx="6">
                  <c:v>Mülkiyet Koruma ve Güvenlik</c:v>
                </c:pt>
              </c:strCache>
            </c:strRef>
          </c:cat>
          <c:val>
            <c:numRef>
              <c:f>Sayfa1!$C$2:$C$8</c:f>
              <c:numCache>
                <c:formatCode>General</c:formatCode>
                <c:ptCount val="7"/>
                <c:pt idx="0">
                  <c:v>87</c:v>
                </c:pt>
                <c:pt idx="1">
                  <c:v>60</c:v>
                </c:pt>
                <c:pt idx="2">
                  <c:v>35</c:v>
                </c:pt>
                <c:pt idx="3">
                  <c:v>68</c:v>
                </c:pt>
                <c:pt idx="4">
                  <c:v>50</c:v>
                </c:pt>
                <c:pt idx="5">
                  <c:v>38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B2-4E17-8AB5-CFFABAAC77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8947264"/>
        <c:axId val="278933120"/>
      </c:barChart>
      <c:catAx>
        <c:axId val="2789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8933120"/>
        <c:crosses val="autoZero"/>
        <c:auto val="1"/>
        <c:lblAlgn val="ctr"/>
        <c:lblOffset val="100"/>
        <c:noMultiLvlLbl val="0"/>
      </c:catAx>
      <c:valAx>
        <c:axId val="27893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789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3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22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393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9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32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2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97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28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31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836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03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F7165-3F3F-4AEF-90AD-61FBA5020117}" type="datetimeFigureOut">
              <a:rPr lang="tr-TR" smtClean="0"/>
              <a:pPr/>
              <a:t>18.12.2024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8EA4-8A69-4270-8123-1D095C65A06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18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064409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TEKNİK BİLİMLER MESLEK YÜKSEKOKULU</a:t>
            </a:r>
          </a:p>
        </p:txBody>
      </p:sp>
      <p:sp>
        <p:nvSpPr>
          <p:cNvPr id="3" name="Dikdörtgen 2"/>
          <p:cNvSpPr/>
          <p:nvPr/>
        </p:nvSpPr>
        <p:spPr>
          <a:xfrm>
            <a:off x="5738599" y="5375720"/>
            <a:ext cx="902811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5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51892" y="597876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ETKİNLİKLER</a:t>
            </a:r>
          </a:p>
        </p:txBody>
      </p:sp>
      <p:sp>
        <p:nvSpPr>
          <p:cNvPr id="2" name="AutoShape 2" descr="blob:https://web.whatsapp.com/71091fcf-3ae7-46c3-8781-af7a0ad89c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3" y="2858761"/>
            <a:ext cx="4317760" cy="323832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1552">
            <a:off x="4587419" y="46880"/>
            <a:ext cx="3081251" cy="4108334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789">
            <a:off x="7293072" y="644407"/>
            <a:ext cx="4399390" cy="393577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5763">
            <a:off x="701616" y="199328"/>
            <a:ext cx="3413040" cy="455072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1815">
            <a:off x="4477116" y="2502042"/>
            <a:ext cx="4026757" cy="302006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668">
            <a:off x="8657975" y="1951158"/>
            <a:ext cx="2823412" cy="37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3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51892" y="597876"/>
            <a:ext cx="3315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KALİTE YÖNETİM SÜRECİ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2596" y="935716"/>
            <a:ext cx="61067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dirty="0"/>
          </a:p>
          <a:p>
            <a:pPr marL="800100" lvl="1" indent="-342900">
              <a:buFont typeface="+mj-lt"/>
              <a:buAutoNum type="arabicPeriod"/>
            </a:pPr>
            <a:r>
              <a:rPr lang="tr-TR" sz="1500" dirty="0"/>
              <a:t>Süreç Yönetimi El Kitabı hazırlandı. </a:t>
            </a:r>
          </a:p>
          <a:p>
            <a:pPr marL="800100" lvl="1" indent="-342900">
              <a:buFont typeface="+mj-lt"/>
              <a:buAutoNum type="arabicPeriod"/>
            </a:pPr>
            <a:endParaRPr lang="tr-TR" sz="1500" dirty="0"/>
          </a:p>
          <a:p>
            <a:pPr marL="800100" lvl="1" indent="-342900">
              <a:buFont typeface="+mj-lt"/>
              <a:buAutoNum type="arabicPeriod"/>
            </a:pPr>
            <a:r>
              <a:rPr lang="tr-TR" sz="1500" dirty="0"/>
              <a:t>KYS Görev Tanımları, KYS Muhasebe Formları, KYS Personel/Yazı İşleri Formları, KYS Öğrenci İşleri Formları, KYS İş Akış Şemaları, KYS Talimatlar, KYS Analizler/Hizmet Dosyaları hazırlandı</a:t>
            </a:r>
          </a:p>
          <a:p>
            <a:pPr marL="800100" lvl="1" indent="-342900">
              <a:buFont typeface="+mj-lt"/>
              <a:buAutoNum type="arabicPeriod"/>
            </a:pPr>
            <a:endParaRPr lang="tr-TR" sz="1500" dirty="0"/>
          </a:p>
          <a:p>
            <a:pPr marL="800100" lvl="1" indent="-342900">
              <a:buFont typeface="+mj-lt"/>
              <a:buAutoNum type="arabicPeriod"/>
            </a:pPr>
            <a:r>
              <a:rPr lang="tr-TR" sz="1500" dirty="0"/>
              <a:t>SWOT Analizi, Risk Analizi ve Paydaş Analizleri yapıldı.</a:t>
            </a:r>
          </a:p>
          <a:p>
            <a:pPr marL="800100" lvl="1" indent="-342900">
              <a:buFont typeface="+mj-lt"/>
              <a:buAutoNum type="arabicPeriod"/>
            </a:pPr>
            <a:endParaRPr lang="tr-TR" sz="1500" dirty="0"/>
          </a:p>
          <a:p>
            <a:pPr marL="800100" lvl="1" indent="-342900">
              <a:buFont typeface="+mj-lt"/>
              <a:buAutoNum type="arabicPeriod"/>
            </a:pPr>
            <a:r>
              <a:rPr lang="tr-TR" sz="1500" dirty="0"/>
              <a:t>Bütün uygulamalarımız Kalite Yönetim Sürecinin getirdiği usul ve esaslar çerçevesinde yerine getirilmeye başlandı.</a:t>
            </a:r>
          </a:p>
          <a:p>
            <a:pPr marL="800100" lvl="1" indent="-342900">
              <a:buFont typeface="+mj-lt"/>
              <a:buAutoNum type="arabicPeriod"/>
            </a:pPr>
            <a:endParaRPr lang="tr-TR" sz="1500" dirty="0"/>
          </a:p>
          <a:p>
            <a:pPr marL="800100" lvl="1" indent="-342900">
              <a:buFont typeface="+mj-lt"/>
              <a:buAutoNum type="arabicPeriod"/>
            </a:pPr>
            <a:r>
              <a:rPr lang="tr-TR" sz="1500" dirty="0"/>
              <a:t>İşleyiş, iş akış şemalarına göre yürütülmektedir</a:t>
            </a:r>
          </a:p>
        </p:txBody>
      </p:sp>
      <p:sp>
        <p:nvSpPr>
          <p:cNvPr id="4" name="AutoShape 2" descr="blob:https://web.whatsapp.com/d6a64182-d13a-4f81-8c66-65c9ded784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blob:https://web.whatsapp.com/d6a64182-d13a-4f81-8c66-65c9ded784d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926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14752" y="1500481"/>
            <a:ext cx="50955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Takım ruhu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Kriterler ve prensipler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Şeffaflık 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İletişim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Düzen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16" y="1110339"/>
            <a:ext cx="4072404" cy="46373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94717" y="648674"/>
            <a:ext cx="261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YÖNETİM ANLAYIŞI</a:t>
            </a:r>
          </a:p>
        </p:txBody>
      </p:sp>
    </p:spTree>
    <p:extLst>
      <p:ext uri="{BB962C8B-B14F-4D97-AF65-F5344CB8AC3E}">
        <p14:creationId xmlns:p14="http://schemas.microsoft.com/office/powerpoint/2010/main" val="150504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95677" y="1300456"/>
            <a:ext cx="769063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Akademik Kadro</a:t>
            </a:r>
          </a:p>
          <a:p>
            <a:pPr marL="542925" lvl="1" indent="-457200" algn="just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Yardımcı Personel</a:t>
            </a:r>
          </a:p>
          <a:p>
            <a:pPr marL="542925" lvl="1" indent="-457200" algn="just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Ofis ve Derslik (Alan Bölme)</a:t>
            </a:r>
          </a:p>
          <a:p>
            <a:pPr marL="542925" lvl="1" indent="-457200" algn="just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Yalıtım (Çatı)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Bilgisayar</a:t>
            </a:r>
          </a:p>
          <a:p>
            <a:pPr marL="542925" lvl="1" indent="-457200" algn="just" eaLnBrk="0" fontAlgn="base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Elektrik ve klima işleri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Rehberlik – Danışmanlık Kabinleri</a:t>
            </a:r>
          </a:p>
          <a:p>
            <a:pPr marL="542925" lvl="1" indent="-457200" algn="just" eaLnBrk="0" fontAlgn="base" latin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47675" algn="l"/>
              </a:tabLst>
            </a:pPr>
            <a:r>
              <a:rPr lang="tr-T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Akreditasyon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916" y="1110339"/>
            <a:ext cx="4072404" cy="46373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94717" y="648674"/>
            <a:ext cx="310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TALEPLER - İHTİYAÇLAR</a:t>
            </a:r>
          </a:p>
        </p:txBody>
      </p:sp>
    </p:spTree>
    <p:extLst>
      <p:ext uri="{BB962C8B-B14F-4D97-AF65-F5344CB8AC3E}">
        <p14:creationId xmlns:p14="http://schemas.microsoft.com/office/powerpoint/2010/main" val="5619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825095" y="1944368"/>
            <a:ext cx="6057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tr-TR" sz="4800" dirty="0">
                <a:latin typeface="Haettenschweiler" panose="020B0706040902060204" pitchFamily="34" charset="0"/>
                <a:cs typeface="Miriam Fixed" panose="020B0509050101010101" pitchFamily="49" charset="-79"/>
              </a:rPr>
              <a:t>Teşekkür Ederiz…</a:t>
            </a:r>
            <a:endParaRPr lang="tr-TR" sz="4800" dirty="0">
              <a:latin typeface="Haettenschweiler" panose="020B0706040902060204" pitchFamily="34" charset="0"/>
              <a:ea typeface="Times New Roman" pitchFamily="18" charset="0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095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51892" y="597876"/>
            <a:ext cx="501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ÖĞRENCİ SAYISI (Yıllara Göre Değişim)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48CEE1EE-1391-B904-BA33-4E640DBFA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30622"/>
              </p:ext>
            </p:extLst>
          </p:nvPr>
        </p:nvGraphicFramePr>
        <p:xfrm>
          <a:off x="1719664" y="1270463"/>
          <a:ext cx="9137521" cy="402534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454210">
                  <a:extLst>
                    <a:ext uri="{9D8B030D-6E8A-4147-A177-3AD203B41FA5}">
                      <a16:colId xmlns:a16="http://schemas.microsoft.com/office/drawing/2014/main" val="1716812060"/>
                    </a:ext>
                  </a:extLst>
                </a:gridCol>
                <a:gridCol w="1268967">
                  <a:extLst>
                    <a:ext uri="{9D8B030D-6E8A-4147-A177-3AD203B41FA5}">
                      <a16:colId xmlns:a16="http://schemas.microsoft.com/office/drawing/2014/main" val="2521203472"/>
                    </a:ext>
                  </a:extLst>
                </a:gridCol>
                <a:gridCol w="1366345">
                  <a:extLst>
                    <a:ext uri="{9D8B030D-6E8A-4147-A177-3AD203B41FA5}">
                      <a16:colId xmlns:a16="http://schemas.microsoft.com/office/drawing/2014/main" val="33527648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6093194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806337681"/>
                    </a:ext>
                  </a:extLst>
                </a:gridCol>
              </a:tblGrid>
              <a:tr h="246311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 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2020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2021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2022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2023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840163326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u="none" strike="noStrike" dirty="0">
                          <a:effectLst/>
                        </a:rPr>
                        <a:t>Bilgisayar</a:t>
                      </a:r>
                      <a:r>
                        <a:rPr lang="tr-TR" sz="1600" u="none" strike="noStrike" baseline="0" dirty="0">
                          <a:effectLst/>
                        </a:rPr>
                        <a:t> Teknolojileri Bölümü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740669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u="none" strike="noStrike" dirty="0">
                          <a:effectLst/>
                        </a:rPr>
                        <a:t>Elektrik ve Enerji Bölümü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4788124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dirty="0">
                          <a:effectLst/>
                        </a:rPr>
                        <a:t>Gıda İşleme </a:t>
                      </a:r>
                      <a:r>
                        <a:rPr lang="tr-TR" sz="1600" u="none" strike="noStrike" kern="1200" dirty="0">
                          <a:effectLst/>
                        </a:rPr>
                        <a:t>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895927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u="none" strike="noStrike" dirty="0">
                          <a:effectLst/>
                        </a:rPr>
                        <a:t>İnşaat </a:t>
                      </a:r>
                      <a:r>
                        <a:rPr lang="tr-TR" sz="1600" u="none" strike="noStrike" kern="1200" dirty="0">
                          <a:effectLst/>
                        </a:rPr>
                        <a:t>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535327364"/>
                  </a:ext>
                </a:extLst>
              </a:tr>
              <a:tr h="5152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u="none" strike="noStrike" kern="1200" dirty="0">
                          <a:effectLst/>
                        </a:rPr>
                        <a:t>Kimya ve Kimyasal İşleme Teknolojileri 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1996812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u="none" strike="noStrike" kern="1200" dirty="0">
                          <a:effectLst/>
                        </a:rPr>
                        <a:t>Makine ve Metal Teknolojileri 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805256"/>
                  </a:ext>
                </a:extLst>
              </a:tr>
              <a:tr h="5152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u="none" strike="noStrike" kern="1200" dirty="0">
                          <a:effectLst/>
                        </a:rPr>
                        <a:t>Motorlu Araçlar ve Ulaştırma Teknolojileri 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6460656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tr-TR" sz="1600" u="none" strike="noStrike" kern="1200" dirty="0">
                          <a:effectLst/>
                        </a:rPr>
                        <a:t>Mülkiyet Koruma ve Güvenlik Bölümü</a:t>
                      </a:r>
                      <a:endParaRPr lang="tr-TR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tr-TR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4201188"/>
                  </a:ext>
                </a:extLst>
              </a:tr>
              <a:tr h="392457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600" u="none" strike="noStrike" dirty="0">
                          <a:effectLst/>
                        </a:rPr>
                        <a:t>TOPLAM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tr-TR" sz="20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267</a:t>
                      </a:r>
                      <a:endParaRPr lang="tr-TR" sz="2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444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58" marR="3758" marT="375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443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758" marR="3758" marT="3758" marB="0" anchor="ctr"/>
                </a:tc>
                <a:extLst>
                  <a:ext uri="{0D108BD9-81ED-4DB2-BD59-A6C34878D82A}">
                    <a16:rowId xmlns:a16="http://schemas.microsoft.com/office/drawing/2014/main" val="381130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7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951892" y="597876"/>
            <a:ext cx="4872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/>
              <a:t>ÖĞRENCİ SAYISI (Sınıflara Göre)</a:t>
            </a:r>
          </a:p>
        </p:txBody>
      </p:sp>
      <p:graphicFrame>
        <p:nvGraphicFramePr>
          <p:cNvPr id="7" name="Grafik 6"/>
          <p:cNvGraphicFramePr/>
          <p:nvPr>
            <p:extLst>
              <p:ext uri="{D42A27DB-BD31-4B8C-83A1-F6EECF244321}">
                <p14:modId xmlns:p14="http://schemas.microsoft.com/office/powerpoint/2010/main" val="1384025950"/>
              </p:ext>
            </p:extLst>
          </p:nvPr>
        </p:nvGraphicFramePr>
        <p:xfrm>
          <a:off x="2032000" y="1121096"/>
          <a:ext cx="8128000" cy="493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72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51892" y="597876"/>
            <a:ext cx="3820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AKADEMİK PERSONEL SAYISI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877995"/>
              </p:ext>
            </p:extLst>
          </p:nvPr>
        </p:nvGraphicFramePr>
        <p:xfrm>
          <a:off x="1951892" y="1318621"/>
          <a:ext cx="6227832" cy="2286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66874">
                  <a:extLst>
                    <a:ext uri="{9D8B030D-6E8A-4147-A177-3AD203B41FA5}">
                      <a16:colId xmlns:a16="http://schemas.microsoft.com/office/drawing/2014/main" val="4223477780"/>
                    </a:ext>
                  </a:extLst>
                </a:gridCol>
                <a:gridCol w="1260958">
                  <a:extLst>
                    <a:ext uri="{9D8B030D-6E8A-4147-A177-3AD203B41FA5}">
                      <a16:colId xmlns:a16="http://schemas.microsoft.com/office/drawing/2014/main" val="3358444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0" dirty="0"/>
                        <a:t>Profesör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0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16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Doçent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Doktor Öğretim Üyesi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4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Öğretim Görevlisi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19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5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2400" dirty="0"/>
                        <a:t>Toplam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24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42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51892" y="597876"/>
            <a:ext cx="228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İDARİ PERSONEL</a:t>
            </a: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85073"/>
              </p:ext>
            </p:extLst>
          </p:nvPr>
        </p:nvGraphicFramePr>
        <p:xfrm>
          <a:off x="1951892" y="1318621"/>
          <a:ext cx="6227832" cy="18288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66874">
                  <a:extLst>
                    <a:ext uri="{9D8B030D-6E8A-4147-A177-3AD203B41FA5}">
                      <a16:colId xmlns:a16="http://schemas.microsoft.com/office/drawing/2014/main" val="4223477780"/>
                    </a:ext>
                  </a:extLst>
                </a:gridCol>
                <a:gridCol w="1260958">
                  <a:extLst>
                    <a:ext uri="{9D8B030D-6E8A-4147-A177-3AD203B41FA5}">
                      <a16:colId xmlns:a16="http://schemas.microsoft.com/office/drawing/2014/main" val="3358444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0" dirty="0"/>
                        <a:t>Fakülte Sekreteri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/>
                        <a:t>1</a:t>
                      </a:r>
                      <a:endParaRPr lang="tr-TR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162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İdari Personel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3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17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/>
                        <a:t>Yardımcı Hizmetli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2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488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sz="2400" dirty="0"/>
                        <a:t>Toplam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/>
                        <a:t>6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93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896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51892" y="597876"/>
            <a:ext cx="517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KOMİSYONLAR - KOORDİNATÖRLÜKLER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1447274" y="1620253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Eğitim Komisyonu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1479334" y="2051083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tr-T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Kalite Komisyonu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1683233" y="2481913"/>
            <a:ext cx="316682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Disiplin Soruşturma Komisyonu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1683233" y="2994883"/>
            <a:ext cx="357136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Stratejik Plan Hazırlama Komisyonu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1669142" y="3507853"/>
            <a:ext cx="37937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Faaliyet Raporu Hazırlama Komisyonu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1683233" y="3944036"/>
            <a:ext cx="489351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 Teşvik Başvuru ve İnceleme Komisyonu</a:t>
            </a:r>
            <a:endPara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1479334" y="4388878"/>
            <a:ext cx="3667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</a:pPr>
            <a:r>
              <a:rPr lang="tr-T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 Konseyi Seçim Komisyonu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09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688162" y="597875"/>
            <a:ext cx="473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YAYINLAR VE BİLİMSEL FAALİYETLER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C72D2B5-F0AF-79BF-E126-09C49AA66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234317"/>
              </p:ext>
            </p:extLst>
          </p:nvPr>
        </p:nvGraphicFramePr>
        <p:xfrm>
          <a:off x="2688162" y="1788386"/>
          <a:ext cx="5271804" cy="261643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757086">
                  <a:extLst>
                    <a:ext uri="{9D8B030D-6E8A-4147-A177-3AD203B41FA5}">
                      <a16:colId xmlns:a16="http://schemas.microsoft.com/office/drawing/2014/main" val="430183176"/>
                    </a:ext>
                  </a:extLst>
                </a:gridCol>
                <a:gridCol w="1257359">
                  <a:extLst>
                    <a:ext uri="{9D8B030D-6E8A-4147-A177-3AD203B41FA5}">
                      <a16:colId xmlns:a16="http://schemas.microsoft.com/office/drawing/2014/main" val="2769657847"/>
                    </a:ext>
                  </a:extLst>
                </a:gridCol>
                <a:gridCol w="1257359">
                  <a:extLst>
                    <a:ext uri="{9D8B030D-6E8A-4147-A177-3AD203B41FA5}">
                      <a16:colId xmlns:a16="http://schemas.microsoft.com/office/drawing/2014/main" val="1200474754"/>
                    </a:ext>
                  </a:extLst>
                </a:gridCol>
              </a:tblGrid>
              <a:tr h="241708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endParaRPr lang="tr-TR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 2022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u="none" strike="noStrike" dirty="0">
                          <a:effectLst/>
                        </a:rPr>
                        <a:t>2023</a:t>
                      </a:r>
                      <a:endParaRPr lang="tr-T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extLst>
                  <a:ext uri="{0D108BD9-81ED-4DB2-BD59-A6C34878D82A}">
                    <a16:rowId xmlns:a16="http://schemas.microsoft.com/office/drawing/2014/main" val="2175977879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Uluslararası Makale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4735058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Ulusal Makale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2470258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Ulusal ve Uluslararası Bildiri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6837386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Kitap/Kitap Bölümü Yazarlığı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4856406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Proje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2390288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800" u="none" strike="noStrike" dirty="0"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97" marR="7897" marT="789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6822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3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50420" y="684328"/>
            <a:ext cx="3936277" cy="328295"/>
          </a:xfrm>
        </p:spPr>
        <p:txBody>
          <a:bodyPr>
            <a:noAutofit/>
          </a:bodyPr>
          <a:lstStyle/>
          <a:p>
            <a:r>
              <a:rPr lang="tr-TR" sz="2600" b="1" dirty="0"/>
              <a:t>FİZİKİ ALTYAPI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97987"/>
              </p:ext>
            </p:extLst>
          </p:nvPr>
        </p:nvGraphicFramePr>
        <p:xfrm>
          <a:off x="946334" y="1449711"/>
          <a:ext cx="4279753" cy="34782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85403">
                  <a:extLst>
                    <a:ext uri="{9D8B030D-6E8A-4147-A177-3AD203B41FA5}">
                      <a16:colId xmlns:a16="http://schemas.microsoft.com/office/drawing/2014/main" val="3471312773"/>
                    </a:ext>
                  </a:extLst>
                </a:gridCol>
                <a:gridCol w="1194350">
                  <a:extLst>
                    <a:ext uri="{9D8B030D-6E8A-4147-A177-3AD203B41FA5}">
                      <a16:colId xmlns:a16="http://schemas.microsoft.com/office/drawing/2014/main" val="3258551804"/>
                    </a:ext>
                  </a:extLst>
                </a:gridCol>
              </a:tblGrid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Ofis (Akademik)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15526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Ofis (İdari)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3890364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Sınıf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6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0074906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Konferans Salonu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21205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Toplantı Salonu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1926521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>
                          <a:effectLst/>
                        </a:rPr>
                        <a:t>Bilgisayar Laboratuvarı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211923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Seminer Salonu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0733169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Kimya/Gıda Laboratuvarı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1174287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Elektrik Laboratuvarı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6083155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İnşaat Laboratuvarı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>
                          <a:effectLst/>
                        </a:rPr>
                        <a:t>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8130756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Makine Atölyesi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1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5480306"/>
                  </a:ext>
                </a:extLst>
              </a:tr>
              <a:tr h="2898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u="none" strike="noStrike" dirty="0">
                          <a:effectLst/>
                        </a:rPr>
                        <a:t>Mescit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2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1273738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FFDC5B7E-FB22-4830-A009-80A6D801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81832">
            <a:off x="5974835" y="1458329"/>
            <a:ext cx="1466236" cy="195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56315FC-6EA3-4D1C-B4C6-554812A42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778412">
            <a:off x="5618879" y="-139646"/>
            <a:ext cx="2697917" cy="2023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19C88D7-0716-4A87-854B-8C7231122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8349" y="3566957"/>
            <a:ext cx="1445584" cy="192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9B2B643E-A4C7-468E-A12B-F42A89E2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399" y="2055393"/>
            <a:ext cx="2372368" cy="1779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741" y="75694"/>
            <a:ext cx="2808565" cy="1749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80" y="4915585"/>
            <a:ext cx="2319322" cy="130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591">
            <a:off x="7191780" y="2242202"/>
            <a:ext cx="2524306" cy="189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78" y="4296419"/>
            <a:ext cx="1487475" cy="198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645" y="3668409"/>
            <a:ext cx="2684425" cy="150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74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78269" y="609601"/>
            <a:ext cx="7857172" cy="486888"/>
          </a:xfrm>
        </p:spPr>
        <p:txBody>
          <a:bodyPr>
            <a:noAutofit/>
          </a:bodyPr>
          <a:lstStyle/>
          <a:p>
            <a:r>
              <a:rPr lang="tr-TR" sz="2000" b="1" dirty="0"/>
              <a:t>Etkinliklerimizden</a:t>
            </a:r>
            <a:endParaRPr lang="tr-TR" sz="20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7652"/>
              </p:ext>
            </p:extLst>
          </p:nvPr>
        </p:nvGraphicFramePr>
        <p:xfrm>
          <a:off x="1190609" y="1285174"/>
          <a:ext cx="9070990" cy="418346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728248">
                  <a:extLst>
                    <a:ext uri="{9D8B030D-6E8A-4147-A177-3AD203B41FA5}">
                      <a16:colId xmlns:a16="http://schemas.microsoft.com/office/drawing/2014/main" val="4150706483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2672976763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017313153"/>
                    </a:ext>
                  </a:extLst>
                </a:gridCol>
                <a:gridCol w="4151085">
                  <a:extLst>
                    <a:ext uri="{9D8B030D-6E8A-4147-A177-3AD203B41FA5}">
                      <a16:colId xmlns:a16="http://schemas.microsoft.com/office/drawing/2014/main" val="1323827634"/>
                    </a:ext>
                  </a:extLst>
                </a:gridCol>
              </a:tblGrid>
              <a:tr h="99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Etkinliğin Adı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Tarihi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Yapılış Yeri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Sonuçlar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/>
                </a:tc>
                <a:extLst>
                  <a:ext uri="{0D108BD9-81ED-4DB2-BD59-A6C34878D82A}">
                    <a16:rowId xmlns:a16="http://schemas.microsoft.com/office/drawing/2014/main" val="3742535196"/>
                  </a:ext>
                </a:extLst>
              </a:tr>
              <a:tr h="597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Atölyelerin Taşınması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16.09.2023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Mühendislik B Blok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Merkez Kampüsümüzde Bulunan Atölyelerimiz Kezer Kampüsümüzde Bulunan Yeni Yerlerine Taşındı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extLst>
                  <a:ext uri="{0D108BD9-81ED-4DB2-BD59-A6C34878D82A}">
                    <a16:rowId xmlns:a16="http://schemas.microsoft.com/office/drawing/2014/main" val="4270640031"/>
                  </a:ext>
                </a:extLst>
              </a:tr>
              <a:tr h="1195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Oryantasyon Eğitimi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11.10.2023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Mühendislik Konferans Salonu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Programda yüksekokul ve bölümler tanıtılırken, öğrenci danışmanlığı, uzaktan eğitim platformu, öğrenci otomasyonu, öğrenci toplulukları ve etkinlikleri hakkında detaylı bilgiler aktarılarak merak ettikleri sorulara yanıt verildi.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extLst>
                  <a:ext uri="{0D108BD9-81ED-4DB2-BD59-A6C34878D82A}">
                    <a16:rowId xmlns:a16="http://schemas.microsoft.com/office/drawing/2014/main" val="578086336"/>
                  </a:ext>
                </a:extLst>
              </a:tr>
              <a:tr h="797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Meslek Yüksekokulumuz Sosyal Yaşam Alanlarına Dekoratif Saksıların Yerleştirilmesi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16.10.2023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Kezer Kampüsü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Meslek Yüksekokulumuz sosyal yaşam alanlarına yerleştirilen dekoratif saksılara lavanta, biberiye, kekik ve gül fidanları ekildi. 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extLst>
                  <a:ext uri="{0D108BD9-81ED-4DB2-BD59-A6C34878D82A}">
                    <a16:rowId xmlns:a16="http://schemas.microsoft.com/office/drawing/2014/main" val="3899066525"/>
                  </a:ext>
                </a:extLst>
              </a:tr>
              <a:tr h="896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Narko Gençlik Eğitimi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06.11.2023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İlahiyat Fakültesi Konferans Salonu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Siirt İl Emniyet Müdürlüğü tarafından ''Narko-Gençlik Eğitimleri" kapsamında Meslek Yüksekokulumuz öğrencilerine "Bağımlılıkla Mücadele Eğitimi" verildi.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extLst>
                  <a:ext uri="{0D108BD9-81ED-4DB2-BD59-A6C34878D82A}">
                    <a16:rowId xmlns:a16="http://schemas.microsoft.com/office/drawing/2014/main" val="2356626926"/>
                  </a:ext>
                </a:extLst>
              </a:tr>
              <a:tr h="498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Dekoratif Dubalarımızın Montajı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10.11.2023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Kezer Kampüsü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Makina (CNC, Torna, Kaynak) atölyemizde üretilen dekoratif dubalarımızın montajı gerçekleştirildi.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54" marR="37754" marT="0" marB="0" anchor="ctr"/>
                </a:tc>
                <a:extLst>
                  <a:ext uri="{0D108BD9-81ED-4DB2-BD59-A6C34878D82A}">
                    <a16:rowId xmlns:a16="http://schemas.microsoft.com/office/drawing/2014/main" val="162662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70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6535</TotalTime>
  <Words>481</Words>
  <Application>Microsoft Office PowerPoint</Application>
  <PresentationFormat>Geniş ekran</PresentationFormat>
  <Paragraphs>182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Haettenschweiler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FİZİKİ ALTYAPI</vt:lpstr>
      <vt:lpstr>Etkinliklerimizden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Omer YATGIN</dc:creator>
  <cp:lastModifiedBy>ABDULGANİ GÖZ</cp:lastModifiedBy>
  <cp:revision>633</cp:revision>
  <dcterms:created xsi:type="dcterms:W3CDTF">2018-02-07T07:43:50Z</dcterms:created>
  <dcterms:modified xsi:type="dcterms:W3CDTF">2024-12-18T07:23:34Z</dcterms:modified>
</cp:coreProperties>
</file>